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8"/>
  </p:normalViewPr>
  <p:slideViewPr>
    <p:cSldViewPr snapToGrid="0">
      <p:cViewPr varScale="1">
        <p:scale>
          <a:sx n="117" d="100"/>
          <a:sy n="117" d="100"/>
        </p:scale>
        <p:origin x="28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0BE4B0-DBA7-4C83-9C35-4AA26FC0BEFF}" type="datetimeFigureOut">
              <a:rPr lang="en-US" smtClean="0"/>
              <a:t>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E428D-2FF4-4110-B05B-C6F90E8B7853}" type="slidenum">
              <a:rPr lang="en-US" smtClean="0"/>
              <a:t>‹#›</a:t>
            </a:fld>
            <a:endParaRPr lang="en-US"/>
          </a:p>
        </p:txBody>
      </p:sp>
    </p:spTree>
    <p:extLst>
      <p:ext uri="{BB962C8B-B14F-4D97-AF65-F5344CB8AC3E}">
        <p14:creationId xmlns:p14="http://schemas.microsoft.com/office/powerpoint/2010/main" val="4171416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0BE4B0-DBA7-4C83-9C35-4AA26FC0BEFF}" type="datetimeFigureOut">
              <a:rPr lang="en-US" smtClean="0"/>
              <a:t>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E428D-2FF4-4110-B05B-C6F90E8B7853}" type="slidenum">
              <a:rPr lang="en-US" smtClean="0"/>
              <a:t>‹#›</a:t>
            </a:fld>
            <a:endParaRPr lang="en-US"/>
          </a:p>
        </p:txBody>
      </p:sp>
    </p:spTree>
    <p:extLst>
      <p:ext uri="{BB962C8B-B14F-4D97-AF65-F5344CB8AC3E}">
        <p14:creationId xmlns:p14="http://schemas.microsoft.com/office/powerpoint/2010/main" val="3971988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0BE4B0-DBA7-4C83-9C35-4AA26FC0BEFF}" type="datetimeFigureOut">
              <a:rPr lang="en-US" smtClean="0"/>
              <a:t>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E428D-2FF4-4110-B05B-C6F90E8B7853}" type="slidenum">
              <a:rPr lang="en-US" smtClean="0"/>
              <a:t>‹#›</a:t>
            </a:fld>
            <a:endParaRPr lang="en-US"/>
          </a:p>
        </p:txBody>
      </p:sp>
    </p:spTree>
    <p:extLst>
      <p:ext uri="{BB962C8B-B14F-4D97-AF65-F5344CB8AC3E}">
        <p14:creationId xmlns:p14="http://schemas.microsoft.com/office/powerpoint/2010/main" val="2544835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0BE4B0-DBA7-4C83-9C35-4AA26FC0BEFF}" type="datetimeFigureOut">
              <a:rPr lang="en-US" smtClean="0"/>
              <a:t>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E428D-2FF4-4110-B05B-C6F90E8B7853}" type="slidenum">
              <a:rPr lang="en-US" smtClean="0"/>
              <a:t>‹#›</a:t>
            </a:fld>
            <a:endParaRPr lang="en-US"/>
          </a:p>
        </p:txBody>
      </p:sp>
    </p:spTree>
    <p:extLst>
      <p:ext uri="{BB962C8B-B14F-4D97-AF65-F5344CB8AC3E}">
        <p14:creationId xmlns:p14="http://schemas.microsoft.com/office/powerpoint/2010/main" val="3487974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0BE4B0-DBA7-4C83-9C35-4AA26FC0BEFF}" type="datetimeFigureOut">
              <a:rPr lang="en-US" smtClean="0"/>
              <a:t>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E428D-2FF4-4110-B05B-C6F90E8B7853}" type="slidenum">
              <a:rPr lang="en-US" smtClean="0"/>
              <a:t>‹#›</a:t>
            </a:fld>
            <a:endParaRPr lang="en-US"/>
          </a:p>
        </p:txBody>
      </p:sp>
    </p:spTree>
    <p:extLst>
      <p:ext uri="{BB962C8B-B14F-4D97-AF65-F5344CB8AC3E}">
        <p14:creationId xmlns:p14="http://schemas.microsoft.com/office/powerpoint/2010/main" val="3033319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0BE4B0-DBA7-4C83-9C35-4AA26FC0BEFF}" type="datetimeFigureOut">
              <a:rPr lang="en-US" smtClean="0"/>
              <a:t>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EE428D-2FF4-4110-B05B-C6F90E8B7853}" type="slidenum">
              <a:rPr lang="en-US" smtClean="0"/>
              <a:t>‹#›</a:t>
            </a:fld>
            <a:endParaRPr lang="en-US"/>
          </a:p>
        </p:txBody>
      </p:sp>
    </p:spTree>
    <p:extLst>
      <p:ext uri="{BB962C8B-B14F-4D97-AF65-F5344CB8AC3E}">
        <p14:creationId xmlns:p14="http://schemas.microsoft.com/office/powerpoint/2010/main" val="3214291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0BE4B0-DBA7-4C83-9C35-4AA26FC0BEFF}" type="datetimeFigureOut">
              <a:rPr lang="en-US" smtClean="0"/>
              <a:t>2/8/22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EE428D-2FF4-4110-B05B-C6F90E8B7853}" type="slidenum">
              <a:rPr lang="en-US" smtClean="0"/>
              <a:t>‹#›</a:t>
            </a:fld>
            <a:endParaRPr lang="en-US"/>
          </a:p>
        </p:txBody>
      </p:sp>
    </p:spTree>
    <p:extLst>
      <p:ext uri="{BB962C8B-B14F-4D97-AF65-F5344CB8AC3E}">
        <p14:creationId xmlns:p14="http://schemas.microsoft.com/office/powerpoint/2010/main" val="4070628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0BE4B0-DBA7-4C83-9C35-4AA26FC0BEFF}" type="datetimeFigureOut">
              <a:rPr lang="en-US" smtClean="0"/>
              <a:t>2/8/22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EE428D-2FF4-4110-B05B-C6F90E8B7853}" type="slidenum">
              <a:rPr lang="en-US" smtClean="0"/>
              <a:t>‹#›</a:t>
            </a:fld>
            <a:endParaRPr lang="en-US"/>
          </a:p>
        </p:txBody>
      </p:sp>
    </p:spTree>
    <p:extLst>
      <p:ext uri="{BB962C8B-B14F-4D97-AF65-F5344CB8AC3E}">
        <p14:creationId xmlns:p14="http://schemas.microsoft.com/office/powerpoint/2010/main" val="3714506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0BE4B0-DBA7-4C83-9C35-4AA26FC0BEFF}" type="datetimeFigureOut">
              <a:rPr lang="en-US" smtClean="0"/>
              <a:t>2/8/22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EE428D-2FF4-4110-B05B-C6F90E8B7853}" type="slidenum">
              <a:rPr lang="en-US" smtClean="0"/>
              <a:t>‹#›</a:t>
            </a:fld>
            <a:endParaRPr lang="en-US"/>
          </a:p>
        </p:txBody>
      </p:sp>
    </p:spTree>
    <p:extLst>
      <p:ext uri="{BB962C8B-B14F-4D97-AF65-F5344CB8AC3E}">
        <p14:creationId xmlns:p14="http://schemas.microsoft.com/office/powerpoint/2010/main" val="475428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0BE4B0-DBA7-4C83-9C35-4AA26FC0BEFF}" type="datetimeFigureOut">
              <a:rPr lang="en-US" smtClean="0"/>
              <a:t>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EE428D-2FF4-4110-B05B-C6F90E8B7853}" type="slidenum">
              <a:rPr lang="en-US" smtClean="0"/>
              <a:t>‹#›</a:t>
            </a:fld>
            <a:endParaRPr lang="en-US"/>
          </a:p>
        </p:txBody>
      </p:sp>
    </p:spTree>
    <p:extLst>
      <p:ext uri="{BB962C8B-B14F-4D97-AF65-F5344CB8AC3E}">
        <p14:creationId xmlns:p14="http://schemas.microsoft.com/office/powerpoint/2010/main" val="353614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0BE4B0-DBA7-4C83-9C35-4AA26FC0BEFF}" type="datetimeFigureOut">
              <a:rPr lang="en-US" smtClean="0"/>
              <a:t>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EE428D-2FF4-4110-B05B-C6F90E8B7853}" type="slidenum">
              <a:rPr lang="en-US" smtClean="0"/>
              <a:t>‹#›</a:t>
            </a:fld>
            <a:endParaRPr lang="en-US"/>
          </a:p>
        </p:txBody>
      </p:sp>
    </p:spTree>
    <p:extLst>
      <p:ext uri="{BB962C8B-B14F-4D97-AF65-F5344CB8AC3E}">
        <p14:creationId xmlns:p14="http://schemas.microsoft.com/office/powerpoint/2010/main" val="3766924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0BE4B0-DBA7-4C83-9C35-4AA26FC0BEFF}" type="datetimeFigureOut">
              <a:rPr lang="en-US" smtClean="0"/>
              <a:t>2/8/22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E428D-2FF4-4110-B05B-C6F90E8B7853}" type="slidenum">
              <a:rPr lang="en-US" smtClean="0"/>
              <a:t>‹#›</a:t>
            </a:fld>
            <a:endParaRPr lang="en-US"/>
          </a:p>
        </p:txBody>
      </p:sp>
    </p:spTree>
    <p:extLst>
      <p:ext uri="{BB962C8B-B14F-4D97-AF65-F5344CB8AC3E}">
        <p14:creationId xmlns:p14="http://schemas.microsoft.com/office/powerpoint/2010/main" val="332168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eayounkim@uabmc.edu" TargetMode="External"/><Relationship Id="rId2" Type="http://schemas.openxmlformats.org/officeDocument/2006/relationships/hyperlink" Target="mailto:kirkhabegger@uabmc.edu"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 Id="rId9"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latin typeface="Arial" panose="020B0604020202020204" pitchFamily="34" charset="0"/>
                <a:cs typeface="Arial" panose="020B0604020202020204" pitchFamily="34" charset="0"/>
              </a:rPr>
              <a:t>Small Animal Glycemic Clamp core</a:t>
            </a:r>
            <a:br>
              <a:rPr lang="en-US" dirty="0">
                <a:latin typeface="Arial" panose="020B0604020202020204" pitchFamily="34" charset="0"/>
                <a:cs typeface="Arial" panose="020B0604020202020204" pitchFamily="34" charset="0"/>
              </a:rPr>
            </a:br>
            <a:r>
              <a:rPr lang="en-US" sz="2200" u="sng" dirty="0">
                <a:latin typeface="Arial" panose="020B0604020202020204" pitchFamily="34" charset="0"/>
                <a:cs typeface="Arial" panose="020B0604020202020204" pitchFamily="34" charset="0"/>
              </a:rPr>
              <a:t>Glucose Clamps in the Conscious, Unrestrained Rodents</a:t>
            </a:r>
            <a:endParaRPr lang="en-US" u="sng"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43000" y="3795682"/>
            <a:ext cx="6858000" cy="1655762"/>
          </a:xfrm>
        </p:spPr>
        <p:txBody>
          <a:bodyPr>
            <a:normAutofit fontScale="55000" lnSpcReduction="20000"/>
          </a:bodyPr>
          <a:lstStyle/>
          <a:p>
            <a:pPr algn="l"/>
            <a:r>
              <a:rPr lang="en-US" dirty="0">
                <a:latin typeface="Arial" panose="020B0604020202020204" pitchFamily="34" charset="0"/>
                <a:cs typeface="Arial" panose="020B0604020202020204" pitchFamily="34" charset="0"/>
              </a:rPr>
              <a:t>Contact Information</a:t>
            </a:r>
          </a:p>
          <a:p>
            <a:pPr marL="571500" indent="-571500" algn="just">
              <a:buFont typeface="Wingdings" panose="05000000000000000000" pitchFamily="2" charset="2"/>
              <a:buChar char="§"/>
            </a:pPr>
            <a:r>
              <a:rPr lang="en-US" dirty="0">
                <a:latin typeface="Arial" panose="020B0604020202020204" pitchFamily="34" charset="0"/>
                <a:cs typeface="Arial" panose="020B0604020202020204" pitchFamily="34" charset="0"/>
              </a:rPr>
              <a:t> Kirk Habegger, PhD, Associate Professor, Dept. of Medicine, Endocrinology </a:t>
            </a:r>
          </a:p>
          <a:p>
            <a:pPr algn="just"/>
            <a:r>
              <a:rPr lang="en-US" dirty="0">
                <a:latin typeface="Arial" panose="020B0604020202020204" pitchFamily="34" charset="0"/>
                <a:cs typeface="Arial" panose="020B0604020202020204" pitchFamily="34" charset="0"/>
              </a:rPr>
              <a:t>     E-mail: </a:t>
            </a:r>
            <a:r>
              <a:rPr lang="en-US"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kirkhabegger@uabmc.edu</a:t>
            </a:r>
            <a:endParaRPr lang="en-US" dirty="0">
              <a:latin typeface="Arial" panose="020B0604020202020204" pitchFamily="34" charset="0"/>
              <a:cs typeface="Arial" panose="020B0604020202020204" pitchFamily="34" charset="0"/>
            </a:endParaRPr>
          </a:p>
          <a:p>
            <a:pPr marL="571500" indent="-571500" algn="just">
              <a:buFont typeface="Wingdings" panose="05000000000000000000" pitchFamily="2" charset="2"/>
              <a:buChar char="§"/>
            </a:pPr>
            <a:r>
              <a:rPr lang="en-US" dirty="0">
                <a:latin typeface="Arial" panose="020B0604020202020204" pitchFamily="34" charset="0"/>
                <a:cs typeface="Arial" panose="020B0604020202020204" pitchFamily="34" charset="0"/>
              </a:rPr>
              <a:t>Teayoun Kim, PhD, Scientist, Dept. of Medicine, Endocrinology</a:t>
            </a:r>
          </a:p>
          <a:p>
            <a:pPr algn="just"/>
            <a:r>
              <a:rPr lang="en-US" dirty="0">
                <a:latin typeface="Arial" panose="020B0604020202020204" pitchFamily="34" charset="0"/>
                <a:cs typeface="Arial" panose="020B0604020202020204" pitchFamily="34" charset="0"/>
              </a:rPr>
              <a:t>     E-mail: </a:t>
            </a:r>
            <a:r>
              <a:rPr lang="en-US"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teayounkim@uabmc.edu</a:t>
            </a:r>
            <a:r>
              <a:rPr lang="en-US" dirty="0">
                <a:latin typeface="Arial" panose="020B0604020202020204" pitchFamily="34" charset="0"/>
                <a:cs typeface="Arial" panose="020B0604020202020204" pitchFamily="34" charset="0"/>
              </a:rPr>
              <a:t> </a:t>
            </a:r>
          </a:p>
          <a:p>
            <a:pPr algn="just"/>
            <a:r>
              <a:rPr lang="en-US" dirty="0">
                <a:latin typeface="Arial" panose="020B0604020202020204" pitchFamily="34" charset="0"/>
                <a:cs typeface="Arial" panose="020B0604020202020204" pitchFamily="34" charset="0"/>
              </a:rPr>
              <a:t>     Shelby Bldg. 1230</a:t>
            </a:r>
            <a:r>
              <a:rPr lang="en-US" sz="2000" dirty="0">
                <a:latin typeface="Arial" panose="020B0604020202020204" pitchFamily="34" charset="0"/>
                <a:cs typeface="Arial" panose="020B0604020202020204" pitchFamily="34" charset="0"/>
              </a:rPr>
              <a:t>	</a:t>
            </a:r>
          </a:p>
          <a:p>
            <a:pPr algn="l"/>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4" name="Picture 3" descr="UAB Medicine Logo with Tagline.jpg"/>
          <p:cNvPicPr>
            <a:picLocks noChangeAspect="1"/>
          </p:cNvPicPr>
          <p:nvPr/>
        </p:nvPicPr>
        <p:blipFill rotWithShape="1">
          <a:blip r:embed="rId4" cstate="print">
            <a:extLst>
              <a:ext uri="{28A0092B-C50C-407E-A947-70E740481C1C}">
                <a14:useLocalDpi xmlns:a14="http://schemas.microsoft.com/office/drawing/2010/main" val="0"/>
              </a:ext>
            </a:extLst>
          </a:blip>
          <a:srcRect b="88683"/>
          <a:stretch/>
        </p:blipFill>
        <p:spPr>
          <a:xfrm>
            <a:off x="5957916" y="109935"/>
            <a:ext cx="3020785" cy="785417"/>
          </a:xfrm>
          <a:prstGeom prst="rect">
            <a:avLst/>
          </a:prstGeom>
        </p:spPr>
      </p:pic>
      <p:pic>
        <p:nvPicPr>
          <p:cNvPr id="5" name="Picture 2" descr="C:\Users\kim717us\Desktop\UAB DR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25" y="109935"/>
            <a:ext cx="2676525" cy="882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50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Arial" panose="020B0604020202020204" pitchFamily="34" charset="0"/>
                <a:cs typeface="Arial" panose="020B0604020202020204" pitchFamily="34" charset="0"/>
              </a:rPr>
              <a:t>The Gold Standard for Assessment of Insulin Sensitivity</a:t>
            </a:r>
          </a:p>
        </p:txBody>
      </p:sp>
      <p:sp>
        <p:nvSpPr>
          <p:cNvPr id="3" name="Content Placeholder 2"/>
          <p:cNvSpPr>
            <a:spLocks noGrp="1"/>
          </p:cNvSpPr>
          <p:nvPr>
            <p:ph idx="1"/>
          </p:nvPr>
        </p:nvSpPr>
        <p:spPr/>
        <p:txBody>
          <a:bodyPr>
            <a:normAutofit fontScale="92500" lnSpcReduction="10000"/>
          </a:bodyPr>
          <a:lstStyle/>
          <a:p>
            <a:pPr algn="just"/>
            <a:r>
              <a:rPr lang="en-US" sz="2000" dirty="0">
                <a:latin typeface="Arial" panose="020B0604020202020204" pitchFamily="34" charset="0"/>
                <a:cs typeface="Arial" panose="020B0604020202020204" pitchFamily="34" charset="0"/>
              </a:rPr>
              <a:t>Initially developed to investigate insulin sensitivity in humans, the hyperinsulinemic-euglycemic clamp procedure has been adapted to other species, such as apes, dogs, rats, and mice. </a:t>
            </a:r>
          </a:p>
          <a:p>
            <a:pPr algn="just"/>
            <a:r>
              <a:rPr lang="en-US" sz="2000" dirty="0">
                <a:latin typeface="Arial" panose="020B0604020202020204" pitchFamily="34" charset="0"/>
                <a:cs typeface="Arial" panose="020B0604020202020204" pitchFamily="34" charset="0"/>
              </a:rPr>
              <a:t>This procedure provides a mechanistic interrogation of insulin action in the intact rodent, which uncovers mechanisms underlying pathologies and novel therapeutic interventions. </a:t>
            </a:r>
          </a:p>
          <a:p>
            <a:pPr algn="just"/>
            <a:r>
              <a:rPr lang="en-US" sz="2000" dirty="0">
                <a:latin typeface="Arial" panose="020B0604020202020204" pitchFamily="34" charset="0"/>
                <a:cs typeface="Arial" panose="020B0604020202020204" pitchFamily="34" charset="0"/>
              </a:rPr>
              <a:t>During the clamp, hyperinsulinemia is achieved by a constant insulin infusion through an indwelling venous catheter. Blood glucose is measured via an indwelling arterial catheter allowing both infusion and sampling to occur in the conscious, unrestrained rodent with minimal stress.</a:t>
            </a:r>
          </a:p>
          <a:p>
            <a:pPr algn="just"/>
            <a:r>
              <a:rPr lang="en-US" sz="2000" dirty="0">
                <a:latin typeface="Arial" panose="020B0604020202020204" pitchFamily="34" charset="0"/>
                <a:cs typeface="Arial" panose="020B0604020202020204" pitchFamily="34" charset="0"/>
              </a:rPr>
              <a:t>Euglycemia is maintained throughout the study via a concomitant glucose infusion at a variable rate (GIR), and provides the primary measure of whole-body insulin action, as animals with enhanced insulin sensitivity require a greater GIR.</a:t>
            </a:r>
            <a:endParaRPr lang="en-US" sz="2000" dirty="0"/>
          </a:p>
        </p:txBody>
      </p:sp>
    </p:spTree>
    <p:extLst>
      <p:ext uri="{BB962C8B-B14F-4D97-AF65-F5344CB8AC3E}">
        <p14:creationId xmlns:p14="http://schemas.microsoft.com/office/powerpoint/2010/main" val="1623519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6A56711-7341-324C-A149-9D285C68622B}"/>
              </a:ext>
            </a:extLst>
          </p:cNvPr>
          <p:cNvGrpSpPr>
            <a:grpSpLocks noChangeAspect="1"/>
          </p:cNvGrpSpPr>
          <p:nvPr/>
        </p:nvGrpSpPr>
        <p:grpSpPr>
          <a:xfrm>
            <a:off x="236005" y="319153"/>
            <a:ext cx="4376260" cy="2558051"/>
            <a:chOff x="909053" y="9509710"/>
            <a:chExt cx="9589230" cy="6095018"/>
          </a:xfrm>
        </p:grpSpPr>
        <p:pic>
          <p:nvPicPr>
            <p:cNvPr id="5" name="Picture 4">
              <a:extLst>
                <a:ext uri="{FF2B5EF4-FFF2-40B4-BE49-F238E27FC236}">
                  <a16:creationId xmlns:a16="http://schemas.microsoft.com/office/drawing/2014/main" id="{5B10C46E-9F51-164B-ACA1-F8F5F2469B46}"/>
                </a:ext>
              </a:extLst>
            </p:cNvPr>
            <p:cNvPicPr>
              <a:picLocks noChangeAspect="1"/>
            </p:cNvPicPr>
            <p:nvPr/>
          </p:nvPicPr>
          <p:blipFill>
            <a:blip r:embed="rId2"/>
            <a:stretch>
              <a:fillRect/>
            </a:stretch>
          </p:blipFill>
          <p:spPr>
            <a:xfrm>
              <a:off x="909053" y="9509710"/>
              <a:ext cx="9589230" cy="6095018"/>
            </a:xfrm>
            <a:prstGeom prst="rect">
              <a:avLst/>
            </a:prstGeom>
          </p:spPr>
        </p:pic>
        <p:sp>
          <p:nvSpPr>
            <p:cNvPr id="6" name="Rectangle 5">
              <a:extLst>
                <a:ext uri="{FF2B5EF4-FFF2-40B4-BE49-F238E27FC236}">
                  <a16:creationId xmlns:a16="http://schemas.microsoft.com/office/drawing/2014/main" id="{674C1388-A6DF-C84A-B34C-AFC1A91CA9E4}"/>
                </a:ext>
              </a:extLst>
            </p:cNvPr>
            <p:cNvSpPr/>
            <p:nvPr/>
          </p:nvSpPr>
          <p:spPr bwMode="auto">
            <a:xfrm>
              <a:off x="909053" y="9509710"/>
              <a:ext cx="767347" cy="54869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24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9E82393-1F65-274A-B0DB-BC0F2293D907}"/>
                </a:ext>
              </a:extLst>
            </p:cNvPr>
            <p:cNvSpPr/>
            <p:nvPr/>
          </p:nvSpPr>
          <p:spPr bwMode="auto">
            <a:xfrm>
              <a:off x="5012521" y="9654853"/>
              <a:ext cx="767347" cy="54869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2400" b="0" i="0" u="none" strike="noStrike" cap="none" normalizeH="0" baseline="0">
                <a:ln>
                  <a:noFill/>
                </a:ln>
                <a:solidFill>
                  <a:schemeClr val="accent2"/>
                </a:solidFill>
                <a:effectLst/>
                <a:latin typeface="Arial" panose="020B0604020202020204" pitchFamily="34" charset="0"/>
                <a:cs typeface="Arial" panose="020B0604020202020204" pitchFamily="34" charset="0"/>
              </a:endParaRPr>
            </a:p>
          </p:txBody>
        </p:sp>
      </p:grpSp>
      <p:pic>
        <p:nvPicPr>
          <p:cNvPr id="8" name="Picture 7">
            <a:extLst>
              <a:ext uri="{FF2B5EF4-FFF2-40B4-BE49-F238E27FC236}">
                <a16:creationId xmlns:a16="http://schemas.microsoft.com/office/drawing/2014/main" id="{C61E1689-0B09-9140-BFCB-714D12A2CDE9}"/>
              </a:ext>
            </a:extLst>
          </p:cNvPr>
          <p:cNvPicPr>
            <a:picLocks noChangeAspect="1"/>
          </p:cNvPicPr>
          <p:nvPr/>
        </p:nvPicPr>
        <p:blipFill rotWithShape="1">
          <a:blip r:embed="rId3"/>
          <a:srcRect l="1096"/>
          <a:stretch/>
        </p:blipFill>
        <p:spPr>
          <a:xfrm>
            <a:off x="4554880" y="482525"/>
            <a:ext cx="4559526" cy="2088556"/>
          </a:xfrm>
          <a:prstGeom prst="rect">
            <a:avLst/>
          </a:prstGeom>
        </p:spPr>
      </p:pic>
      <p:pic>
        <p:nvPicPr>
          <p:cNvPr id="9" name="Picture 8" descr="A picture containing indoor, table, food, wall&#10;&#10;Description automatically generated">
            <a:extLst>
              <a:ext uri="{FF2B5EF4-FFF2-40B4-BE49-F238E27FC236}">
                <a16:creationId xmlns:a16="http://schemas.microsoft.com/office/drawing/2014/main" id="{8FF29312-E1D1-DA4E-A31F-9F5BC6008B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005" y="4008296"/>
            <a:ext cx="3710715" cy="2087277"/>
          </a:xfrm>
          <a:prstGeom prst="rect">
            <a:avLst/>
          </a:prstGeom>
        </p:spPr>
      </p:pic>
      <p:pic>
        <p:nvPicPr>
          <p:cNvPr id="10" name="Picture Placeholder 4" descr="김태연's photo1/1">
            <a:extLst>
              <a:ext uri="{FF2B5EF4-FFF2-40B4-BE49-F238E27FC236}">
                <a16:creationId xmlns:a16="http://schemas.microsoft.com/office/drawing/2014/main" id="{B2BE01CC-68EE-B242-BBBF-6E10C529B2F4}"/>
              </a:ext>
            </a:extLst>
          </p:cNvPr>
          <p:cNvPicPr>
            <a:picLocks noChangeAspect="1"/>
          </p:cNvPicPr>
          <p:nvPr/>
        </p:nvPicPr>
        <p:blipFill rotWithShape="1">
          <a:blip r:embed="rId5">
            <a:extLst>
              <a:ext uri="{28A0092B-C50C-407E-A947-70E740481C1C}">
                <a14:useLocalDpi xmlns:a14="http://schemas.microsoft.com/office/drawing/2010/main" val="0"/>
              </a:ext>
            </a:extLst>
          </a:blip>
          <a:srcRect l="12172" r="8977"/>
          <a:stretch/>
        </p:blipFill>
        <p:spPr>
          <a:xfrm>
            <a:off x="4111414" y="4008295"/>
            <a:ext cx="4819226" cy="2087278"/>
          </a:xfrm>
          <a:prstGeom prst="rect">
            <a:avLst/>
          </a:prstGeom>
        </p:spPr>
      </p:pic>
      <p:sp>
        <p:nvSpPr>
          <p:cNvPr id="11" name="TextBox 10">
            <a:extLst>
              <a:ext uri="{FF2B5EF4-FFF2-40B4-BE49-F238E27FC236}">
                <a16:creationId xmlns:a16="http://schemas.microsoft.com/office/drawing/2014/main" id="{B9302BD2-1C42-5944-B09A-1955DABC9F3A}"/>
              </a:ext>
            </a:extLst>
          </p:cNvPr>
          <p:cNvSpPr txBox="1"/>
          <p:nvPr/>
        </p:nvSpPr>
        <p:spPr>
          <a:xfrm>
            <a:off x="0" y="3017058"/>
            <a:ext cx="8694634" cy="584775"/>
          </a:xfrm>
          <a:prstGeom prst="rect">
            <a:avLst/>
          </a:prstGeom>
          <a:noFill/>
        </p:spPr>
        <p:txBody>
          <a:bodyPr wrap="square" rtlCol="0">
            <a:spAutoFit/>
          </a:bodyPr>
          <a:lstStyle/>
          <a:p>
            <a:pPr algn="just"/>
            <a:r>
              <a:rPr lang="en-US" altLang="ko-KR" sz="1600" b="1" dirty="0">
                <a:latin typeface="Arial" panose="020B0604020202020204" pitchFamily="34" charset="0"/>
                <a:cs typeface="Arial" panose="020B0604020202020204" pitchFamily="34" charset="0"/>
              </a:rPr>
              <a:t>Figure 1. Depiction of the experimental setup for Cold (A) and Tracer-based (B) clamps. Infusion  and sampling time-line during a typical glucose clamp experiment.</a:t>
            </a:r>
            <a:endParaRPr lang="ko-KR" altLang="en-US" sz="1600"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9302BD2-1C42-5944-B09A-1955DABC9F3A}"/>
              </a:ext>
            </a:extLst>
          </p:cNvPr>
          <p:cNvSpPr txBox="1"/>
          <p:nvPr/>
        </p:nvSpPr>
        <p:spPr>
          <a:xfrm>
            <a:off x="63318" y="6235427"/>
            <a:ext cx="8694634" cy="338554"/>
          </a:xfrm>
          <a:prstGeom prst="rect">
            <a:avLst/>
          </a:prstGeom>
          <a:noFill/>
        </p:spPr>
        <p:txBody>
          <a:bodyPr wrap="square" rtlCol="0">
            <a:spAutoFit/>
          </a:bodyPr>
          <a:lstStyle/>
          <a:p>
            <a:pPr algn="just"/>
            <a:r>
              <a:rPr lang="en-US" altLang="ko-KR" sz="1600" b="1" dirty="0">
                <a:latin typeface="Arial" panose="020B0604020202020204" pitchFamily="34" charset="0"/>
                <a:cs typeface="Arial" panose="020B0604020202020204" pitchFamily="34" charset="0"/>
              </a:rPr>
              <a:t>Figure 2. Current experimental setup for glycemic clamping in mice (A) and rats (B).</a:t>
            </a:r>
            <a:endParaRPr lang="ko-KR" altLang="en-US" sz="1600" b="1" dirty="0">
              <a:latin typeface="Arial" panose="020B0604020202020204" pitchFamily="34" charset="0"/>
              <a:cs typeface="Arial" panose="020B0604020202020204" pitchFamily="34" charset="0"/>
            </a:endParaRPr>
          </a:p>
        </p:txBody>
      </p:sp>
      <p:sp>
        <p:nvSpPr>
          <p:cNvPr id="13" name="TextBox 12"/>
          <p:cNvSpPr txBox="1"/>
          <p:nvPr/>
        </p:nvSpPr>
        <p:spPr>
          <a:xfrm>
            <a:off x="322729" y="225911"/>
            <a:ext cx="659284"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(A)</a:t>
            </a:r>
          </a:p>
        </p:txBody>
      </p:sp>
      <p:sp>
        <p:nvSpPr>
          <p:cNvPr id="14" name="TextBox 13"/>
          <p:cNvSpPr txBox="1"/>
          <p:nvPr/>
        </p:nvSpPr>
        <p:spPr>
          <a:xfrm>
            <a:off x="2091362" y="225911"/>
            <a:ext cx="659284"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(B)</a:t>
            </a:r>
          </a:p>
        </p:txBody>
      </p:sp>
      <p:sp>
        <p:nvSpPr>
          <p:cNvPr id="15" name="TextBox 14"/>
          <p:cNvSpPr txBox="1"/>
          <p:nvPr/>
        </p:nvSpPr>
        <p:spPr>
          <a:xfrm>
            <a:off x="4439249" y="226931"/>
            <a:ext cx="659284"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(C)</a:t>
            </a:r>
          </a:p>
        </p:txBody>
      </p:sp>
      <p:sp>
        <p:nvSpPr>
          <p:cNvPr id="16" name="TextBox 15"/>
          <p:cNvSpPr txBox="1"/>
          <p:nvPr/>
        </p:nvSpPr>
        <p:spPr>
          <a:xfrm>
            <a:off x="4070785" y="3671297"/>
            <a:ext cx="659284"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(B)</a:t>
            </a:r>
          </a:p>
        </p:txBody>
      </p:sp>
      <p:sp>
        <p:nvSpPr>
          <p:cNvPr id="17" name="TextBox 16"/>
          <p:cNvSpPr txBox="1"/>
          <p:nvPr/>
        </p:nvSpPr>
        <p:spPr>
          <a:xfrm>
            <a:off x="169055" y="3671297"/>
            <a:ext cx="659284"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2202808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6788"/>
            <a:ext cx="7886700" cy="1325563"/>
          </a:xfrm>
        </p:spPr>
        <p:txBody>
          <a:bodyPr>
            <a:normAutofit/>
          </a:bodyPr>
          <a:lstStyle/>
          <a:p>
            <a:r>
              <a:rPr lang="en-US" sz="2800" b="1" dirty="0">
                <a:latin typeface="Arial" panose="020B0604020202020204" pitchFamily="34" charset="0"/>
                <a:cs typeface="Arial" panose="020B0604020202020204" pitchFamily="34" charset="0"/>
              </a:rPr>
              <a:t>Services Offered</a:t>
            </a:r>
          </a:p>
        </p:txBody>
      </p:sp>
      <p:sp>
        <p:nvSpPr>
          <p:cNvPr id="3" name="Content Placeholder 2"/>
          <p:cNvSpPr>
            <a:spLocks noGrp="1"/>
          </p:cNvSpPr>
          <p:nvPr>
            <p:ph idx="1"/>
          </p:nvPr>
        </p:nvSpPr>
        <p:spPr>
          <a:xfrm>
            <a:off x="628650" y="1330757"/>
            <a:ext cx="7886700" cy="4351338"/>
          </a:xfrm>
        </p:spPr>
        <p:txBody>
          <a:bodyPr>
            <a:noAutofit/>
          </a:bodyPr>
          <a:lstStyle/>
          <a:p>
            <a:pPr marL="476231" indent="-476231"/>
            <a:r>
              <a:rPr lang="en-US" sz="1400" b="1" dirty="0">
                <a:latin typeface="Arial" panose="020B0604020202020204" pitchFamily="34" charset="0"/>
                <a:cs typeface="Arial" panose="020B0604020202020204" pitchFamily="34" charset="0"/>
              </a:rPr>
              <a:t>Indwelling catheter cannulation</a:t>
            </a:r>
          </a:p>
          <a:p>
            <a:pPr marL="457200" lvl="1" indent="0">
              <a:buNone/>
            </a:pPr>
            <a:r>
              <a:rPr lang="en-US" sz="1400" dirty="0">
                <a:latin typeface="Arial" panose="020B0604020202020204" pitchFamily="34" charset="0"/>
                <a:cs typeface="Arial" panose="020B0604020202020204" pitchFamily="34" charset="0"/>
              </a:rPr>
              <a:t>	Jugular vein (insulin, glucose, tracer infusion)</a:t>
            </a:r>
          </a:p>
          <a:p>
            <a:pPr marL="457200" lvl="1" indent="0">
              <a:buNone/>
            </a:pPr>
            <a:r>
              <a:rPr lang="en-US" sz="1400" dirty="0">
                <a:latin typeface="Arial" panose="020B0604020202020204" pitchFamily="34" charset="0"/>
                <a:cs typeface="Arial" panose="020B0604020202020204" pitchFamily="34" charset="0"/>
              </a:rPr>
              <a:t>	Carotid artery (blood sampling; patent up to 2 weeks)</a:t>
            </a:r>
          </a:p>
          <a:p>
            <a:pPr marL="476231" indent="-476231"/>
            <a:r>
              <a:rPr lang="en-US" altLang="ko-KR" sz="1400" b="1" dirty="0">
                <a:latin typeface="Arial" panose="020B0604020202020204" pitchFamily="34" charset="0"/>
                <a:cs typeface="Arial" panose="020B0604020202020204" pitchFamily="34" charset="0"/>
              </a:rPr>
              <a:t>In Vivo Glucose-Stimulated Insulin Secretion (GSIS)</a:t>
            </a:r>
          </a:p>
          <a:p>
            <a:pPr marL="476231" indent="-476231"/>
            <a:r>
              <a:rPr lang="en-US" altLang="ko-KR" sz="1400" b="1" dirty="0">
                <a:latin typeface="Arial" panose="020B0604020202020204" pitchFamily="34" charset="0"/>
                <a:cs typeface="Arial" panose="020B0604020202020204" pitchFamily="34" charset="0"/>
              </a:rPr>
              <a:t>Ex Vivo adipose tissue glucose uptake </a:t>
            </a:r>
          </a:p>
          <a:p>
            <a:pPr marL="0" indent="0">
              <a:buNone/>
            </a:pPr>
            <a:r>
              <a:rPr lang="en-US" altLang="ko-KR" sz="1400" b="1" dirty="0">
                <a:latin typeface="Arial" panose="020B0604020202020204" pitchFamily="34" charset="0"/>
                <a:cs typeface="Arial" panose="020B0604020202020204" pitchFamily="34" charset="0"/>
              </a:rPr>
              <a:t>	</a:t>
            </a:r>
            <a:r>
              <a:rPr lang="en-US" altLang="ko-KR" sz="1400" dirty="0">
                <a:latin typeface="Arial" panose="020B0604020202020204" pitchFamily="34" charset="0"/>
                <a:cs typeface="Arial" panose="020B0604020202020204" pitchFamily="34" charset="0"/>
              </a:rPr>
              <a:t>iWAT, eWAT, </a:t>
            </a:r>
            <a:r>
              <a:rPr lang="en-US" altLang="ko-KR" sz="1400" dirty="0" err="1">
                <a:latin typeface="Arial" panose="020B0604020202020204" pitchFamily="34" charset="0"/>
                <a:cs typeface="Arial" panose="020B0604020202020204" pitchFamily="34" charset="0"/>
              </a:rPr>
              <a:t>gWAT</a:t>
            </a:r>
            <a:r>
              <a:rPr lang="en-US" altLang="ko-KR" sz="1400" dirty="0">
                <a:latin typeface="Arial" panose="020B0604020202020204" pitchFamily="34" charset="0"/>
                <a:cs typeface="Arial" panose="020B0604020202020204" pitchFamily="34" charset="0"/>
              </a:rPr>
              <a:t> with [3-</a:t>
            </a:r>
            <a:r>
              <a:rPr lang="en-US" altLang="ko-KR" sz="1400" baseline="30000" dirty="0">
                <a:latin typeface="Arial" panose="020B0604020202020204" pitchFamily="34" charset="0"/>
                <a:cs typeface="Arial" panose="020B0604020202020204" pitchFamily="34" charset="0"/>
              </a:rPr>
              <a:t>3</a:t>
            </a:r>
            <a:r>
              <a:rPr lang="en-US" altLang="ko-KR" sz="1400" dirty="0">
                <a:latin typeface="Arial" panose="020B0604020202020204" pitchFamily="34" charset="0"/>
                <a:cs typeface="Arial" panose="020B0604020202020204" pitchFamily="34" charset="0"/>
              </a:rPr>
              <a:t>H]-2-Deoxy-D-glucose &amp; insulin</a:t>
            </a:r>
          </a:p>
          <a:p>
            <a:pPr marL="476231" indent="-476231"/>
            <a:r>
              <a:rPr lang="en-US" sz="1400" b="1" dirty="0">
                <a:latin typeface="Arial" panose="020B0604020202020204" pitchFamily="34" charset="0"/>
                <a:cs typeface="Arial" panose="020B0604020202020204" pitchFamily="34" charset="0"/>
              </a:rPr>
              <a:t>Hyperinsulinemic-Euglycemic Clamp / Hypoglycemic Clamp / Hyperglycemic Clamp</a:t>
            </a:r>
          </a:p>
          <a:p>
            <a:pPr marL="457200" lvl="1" indent="0">
              <a:buNone/>
            </a:pPr>
            <a:r>
              <a:rPr lang="en-US" sz="1400" dirty="0">
                <a:latin typeface="Arial" panose="020B0604020202020204" pitchFamily="34" charset="0"/>
                <a:cs typeface="Arial" panose="020B0604020202020204" pitchFamily="34" charset="0"/>
              </a:rPr>
              <a:t>	Glucose infusion rate (GIR), Glucose disposal rate (Rd)</a:t>
            </a:r>
          </a:p>
          <a:p>
            <a:pPr marL="457200" lvl="1" indent="0">
              <a:buNone/>
            </a:pPr>
            <a:r>
              <a:rPr lang="en-US" sz="1400" dirty="0">
                <a:latin typeface="Arial" panose="020B0604020202020204" pitchFamily="34" charset="0"/>
                <a:cs typeface="Arial" panose="020B0604020202020204" pitchFamily="34" charset="0"/>
              </a:rPr>
              <a:t>	Tissue-specific (2-Deoxy-D-glucose) uptake (</a:t>
            </a:r>
            <a:r>
              <a:rPr lang="en-US" sz="1400" dirty="0" err="1">
                <a:latin typeface="Arial" panose="020B0604020202020204" pitchFamily="34" charset="0"/>
                <a:cs typeface="Arial" panose="020B0604020202020204" pitchFamily="34" charset="0"/>
              </a:rPr>
              <a:t>Rg</a:t>
            </a:r>
            <a:r>
              <a:rPr lang="en-US" sz="1400" dirty="0">
                <a:latin typeface="Arial" panose="020B0604020202020204" pitchFamily="34" charset="0"/>
                <a:cs typeface="Arial" panose="020B0604020202020204" pitchFamily="34" charset="0"/>
              </a:rPr>
              <a:t>)</a:t>
            </a:r>
          </a:p>
          <a:p>
            <a:pPr marL="457200" lvl="1" indent="0">
              <a:buNone/>
            </a:pPr>
            <a:r>
              <a:rPr lang="en-US" sz="1400" dirty="0">
                <a:latin typeface="Arial" panose="020B0604020202020204" pitchFamily="34" charset="0"/>
                <a:cs typeface="Arial" panose="020B0604020202020204" pitchFamily="34" charset="0"/>
              </a:rPr>
              <a:t>	Hepatic glucose production (Endo Ra), Tissue-specific Glycogen synthesis </a:t>
            </a:r>
          </a:p>
          <a:p>
            <a:pPr marL="457200" lvl="1" indent="0">
              <a:buNone/>
            </a:pPr>
            <a:r>
              <a:rPr lang="en-US" sz="1400" dirty="0">
                <a:latin typeface="Arial" panose="020B0604020202020204" pitchFamily="34" charset="0"/>
                <a:cs typeface="Arial" panose="020B0604020202020204" pitchFamily="34" charset="0"/>
              </a:rPr>
              <a:t>	Insulin signaling Western Blot from tissues snap-frozen at clamp termination</a:t>
            </a:r>
          </a:p>
          <a:p>
            <a:pPr marL="476231" indent="-476231"/>
            <a:r>
              <a:rPr lang="en-US" sz="1400" b="1" dirty="0">
                <a:latin typeface="Arial" panose="020B0604020202020204" pitchFamily="34" charset="0"/>
                <a:cs typeface="Arial" panose="020B0604020202020204" pitchFamily="34" charset="0"/>
              </a:rPr>
              <a:t>Islet studies</a:t>
            </a:r>
          </a:p>
          <a:p>
            <a:pPr marL="457200" lvl="1" indent="0">
              <a:buNone/>
            </a:pPr>
            <a:r>
              <a:rPr lang="en-US" sz="1400" dirty="0">
                <a:latin typeface="Arial" panose="020B0604020202020204" pitchFamily="34" charset="0"/>
                <a:cs typeface="Arial" panose="020B0604020202020204" pitchFamily="34" charset="0"/>
              </a:rPr>
              <a:t>	Islet isolation, Ex Vivo glucose-stimulated Insulin Secretion (GSIS)</a:t>
            </a:r>
            <a:endParaRPr lang="en-US" sz="400" b="1" dirty="0">
              <a:latin typeface="Arial" panose="020B0604020202020204" pitchFamily="34" charset="0"/>
              <a:cs typeface="Arial" panose="020B0604020202020204" pitchFamily="34" charset="0"/>
            </a:endParaRPr>
          </a:p>
          <a:p>
            <a:pPr marL="476231" indent="-476231"/>
            <a:r>
              <a:rPr lang="en-US" sz="1400" b="1" dirty="0">
                <a:latin typeface="Arial" panose="020B0604020202020204" pitchFamily="34" charset="0"/>
                <a:cs typeface="Arial" panose="020B0604020202020204" pitchFamily="34" charset="0"/>
              </a:rPr>
              <a:t>Primary cell isolation from mouse tissues</a:t>
            </a:r>
          </a:p>
          <a:p>
            <a:pPr marL="0" indent="0">
              <a:buNone/>
            </a:pPr>
            <a:r>
              <a:rPr lang="en-US"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Hepatocyte, Adipocyte </a:t>
            </a:r>
          </a:p>
        </p:txBody>
      </p:sp>
    </p:spTree>
    <p:extLst>
      <p:ext uri="{BB962C8B-B14F-4D97-AF65-F5344CB8AC3E}">
        <p14:creationId xmlns:p14="http://schemas.microsoft.com/office/powerpoint/2010/main" val="1431758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0A5C67-F6D4-9646-8992-D9459B6DF32E}"/>
              </a:ext>
            </a:extLst>
          </p:cNvPr>
          <p:cNvPicPr>
            <a:picLocks noChangeAspect="1"/>
          </p:cNvPicPr>
          <p:nvPr/>
        </p:nvPicPr>
        <p:blipFill>
          <a:blip r:embed="rId2"/>
          <a:stretch>
            <a:fillRect/>
          </a:stretch>
        </p:blipFill>
        <p:spPr>
          <a:xfrm>
            <a:off x="334013" y="342900"/>
            <a:ext cx="2708961" cy="1686560"/>
          </a:xfrm>
          <a:prstGeom prst="rect">
            <a:avLst/>
          </a:prstGeom>
        </p:spPr>
      </p:pic>
      <p:pic>
        <p:nvPicPr>
          <p:cNvPr id="3" name="Picture 2">
            <a:extLst>
              <a:ext uri="{FF2B5EF4-FFF2-40B4-BE49-F238E27FC236}">
                <a16:creationId xmlns:a16="http://schemas.microsoft.com/office/drawing/2014/main" id="{4E89F4BF-81D7-6F4F-9BBE-B6F0C57F1601}"/>
              </a:ext>
            </a:extLst>
          </p:cNvPr>
          <p:cNvPicPr>
            <a:picLocks noChangeAspect="1"/>
          </p:cNvPicPr>
          <p:nvPr/>
        </p:nvPicPr>
        <p:blipFill>
          <a:blip r:embed="rId3"/>
          <a:stretch>
            <a:fillRect/>
          </a:stretch>
        </p:blipFill>
        <p:spPr>
          <a:xfrm>
            <a:off x="3069763" y="373376"/>
            <a:ext cx="2645695" cy="1656084"/>
          </a:xfrm>
          <a:prstGeom prst="rect">
            <a:avLst/>
          </a:prstGeom>
        </p:spPr>
      </p:pic>
      <p:pic>
        <p:nvPicPr>
          <p:cNvPr id="4" name="Picture 3">
            <a:extLst>
              <a:ext uri="{FF2B5EF4-FFF2-40B4-BE49-F238E27FC236}">
                <a16:creationId xmlns:a16="http://schemas.microsoft.com/office/drawing/2014/main" id="{DFFDAABA-7E45-0E42-B296-B31C902AC140}"/>
              </a:ext>
            </a:extLst>
          </p:cNvPr>
          <p:cNvPicPr>
            <a:picLocks noChangeAspect="1"/>
          </p:cNvPicPr>
          <p:nvPr/>
        </p:nvPicPr>
        <p:blipFill>
          <a:blip r:embed="rId4"/>
          <a:stretch>
            <a:fillRect/>
          </a:stretch>
        </p:blipFill>
        <p:spPr>
          <a:xfrm>
            <a:off x="5763652" y="342900"/>
            <a:ext cx="2644558" cy="1513476"/>
          </a:xfrm>
          <a:prstGeom prst="rect">
            <a:avLst/>
          </a:prstGeom>
        </p:spPr>
      </p:pic>
      <p:pic>
        <p:nvPicPr>
          <p:cNvPr id="5" name="Picture 4">
            <a:extLst>
              <a:ext uri="{FF2B5EF4-FFF2-40B4-BE49-F238E27FC236}">
                <a16:creationId xmlns:a16="http://schemas.microsoft.com/office/drawing/2014/main" id="{F32B8268-D4A3-004B-A62C-8A96F4998C41}"/>
              </a:ext>
            </a:extLst>
          </p:cNvPr>
          <p:cNvPicPr>
            <a:picLocks noChangeAspect="1"/>
          </p:cNvPicPr>
          <p:nvPr/>
        </p:nvPicPr>
        <p:blipFill>
          <a:blip r:embed="rId5"/>
          <a:stretch>
            <a:fillRect/>
          </a:stretch>
        </p:blipFill>
        <p:spPr>
          <a:xfrm>
            <a:off x="679072" y="2244181"/>
            <a:ext cx="2314491" cy="1489325"/>
          </a:xfrm>
          <a:prstGeom prst="rect">
            <a:avLst/>
          </a:prstGeom>
        </p:spPr>
      </p:pic>
      <p:pic>
        <p:nvPicPr>
          <p:cNvPr id="6" name="Picture 5">
            <a:extLst>
              <a:ext uri="{FF2B5EF4-FFF2-40B4-BE49-F238E27FC236}">
                <a16:creationId xmlns:a16="http://schemas.microsoft.com/office/drawing/2014/main" id="{97229619-34C7-1247-8070-A242DC8C2658}"/>
              </a:ext>
            </a:extLst>
          </p:cNvPr>
          <p:cNvPicPr>
            <a:picLocks noChangeAspect="1"/>
          </p:cNvPicPr>
          <p:nvPr/>
        </p:nvPicPr>
        <p:blipFill>
          <a:blip r:embed="rId6"/>
          <a:stretch>
            <a:fillRect/>
          </a:stretch>
        </p:blipFill>
        <p:spPr>
          <a:xfrm>
            <a:off x="3355012" y="2171728"/>
            <a:ext cx="2507700" cy="1561778"/>
          </a:xfrm>
          <a:prstGeom prst="rect">
            <a:avLst/>
          </a:prstGeom>
        </p:spPr>
      </p:pic>
      <p:pic>
        <p:nvPicPr>
          <p:cNvPr id="7" name="Picture 6">
            <a:extLst>
              <a:ext uri="{FF2B5EF4-FFF2-40B4-BE49-F238E27FC236}">
                <a16:creationId xmlns:a16="http://schemas.microsoft.com/office/drawing/2014/main" id="{B88CFCBC-1CC5-E74A-A240-63C756EA36BA}"/>
              </a:ext>
            </a:extLst>
          </p:cNvPr>
          <p:cNvPicPr>
            <a:picLocks noChangeAspect="1"/>
          </p:cNvPicPr>
          <p:nvPr/>
        </p:nvPicPr>
        <p:blipFill>
          <a:blip r:embed="rId7"/>
          <a:stretch>
            <a:fillRect/>
          </a:stretch>
        </p:blipFill>
        <p:spPr>
          <a:xfrm>
            <a:off x="5949841" y="2171728"/>
            <a:ext cx="2531854" cy="1533603"/>
          </a:xfrm>
          <a:prstGeom prst="rect">
            <a:avLst/>
          </a:prstGeom>
        </p:spPr>
      </p:pic>
      <p:pic>
        <p:nvPicPr>
          <p:cNvPr id="8" name="Picture 7">
            <a:extLst>
              <a:ext uri="{FF2B5EF4-FFF2-40B4-BE49-F238E27FC236}">
                <a16:creationId xmlns:a16="http://schemas.microsoft.com/office/drawing/2014/main" id="{F11735D2-C748-3A4F-81AF-0E3E843EADFF}"/>
              </a:ext>
            </a:extLst>
          </p:cNvPr>
          <p:cNvPicPr>
            <a:picLocks noChangeAspect="1"/>
          </p:cNvPicPr>
          <p:nvPr/>
        </p:nvPicPr>
        <p:blipFill>
          <a:blip r:embed="rId8"/>
          <a:stretch>
            <a:fillRect/>
          </a:stretch>
        </p:blipFill>
        <p:spPr>
          <a:xfrm>
            <a:off x="511121" y="4081577"/>
            <a:ext cx="2354744" cy="1533603"/>
          </a:xfrm>
          <a:prstGeom prst="rect">
            <a:avLst/>
          </a:prstGeom>
        </p:spPr>
      </p:pic>
      <p:pic>
        <p:nvPicPr>
          <p:cNvPr id="9" name="Picture 8">
            <a:extLst>
              <a:ext uri="{FF2B5EF4-FFF2-40B4-BE49-F238E27FC236}">
                <a16:creationId xmlns:a16="http://schemas.microsoft.com/office/drawing/2014/main" id="{162D6587-7395-B243-8660-D1D9E22C692B}"/>
              </a:ext>
            </a:extLst>
          </p:cNvPr>
          <p:cNvPicPr>
            <a:picLocks noChangeAspect="1"/>
          </p:cNvPicPr>
          <p:nvPr/>
        </p:nvPicPr>
        <p:blipFill>
          <a:blip r:embed="rId9"/>
          <a:stretch>
            <a:fillRect/>
          </a:stretch>
        </p:blipFill>
        <p:spPr>
          <a:xfrm>
            <a:off x="3176443" y="4081577"/>
            <a:ext cx="2704936" cy="1513476"/>
          </a:xfrm>
          <a:prstGeom prst="rect">
            <a:avLst/>
          </a:prstGeom>
        </p:spPr>
      </p:pic>
      <p:sp>
        <p:nvSpPr>
          <p:cNvPr id="10" name="TextBox 9">
            <a:extLst>
              <a:ext uri="{FF2B5EF4-FFF2-40B4-BE49-F238E27FC236}">
                <a16:creationId xmlns:a16="http://schemas.microsoft.com/office/drawing/2014/main" id="{4BC7A618-CF04-4345-9684-9C420621E1CE}"/>
              </a:ext>
            </a:extLst>
          </p:cNvPr>
          <p:cNvSpPr txBox="1"/>
          <p:nvPr/>
        </p:nvSpPr>
        <p:spPr>
          <a:xfrm>
            <a:off x="48623" y="5710430"/>
            <a:ext cx="8922357" cy="1077218"/>
          </a:xfrm>
          <a:prstGeom prst="rect">
            <a:avLst/>
          </a:prstGeom>
          <a:noFill/>
        </p:spPr>
        <p:txBody>
          <a:bodyPr wrap="square" rtlCol="0">
            <a:spAutoFit/>
          </a:bodyPr>
          <a:lstStyle/>
          <a:p>
            <a:pPr algn="just"/>
            <a:r>
              <a:rPr lang="en-US" altLang="ko-KR" sz="1600" b="1" dirty="0">
                <a:latin typeface="Arial" panose="020B0604020202020204" pitchFamily="34" charset="0"/>
                <a:cs typeface="Arial" panose="020B0604020202020204" pitchFamily="34" charset="0"/>
              </a:rPr>
              <a:t>Figure 3. Blood glucose (A), GIR (B), glucose disposal (C), endogenous glucose production (D), plasma insulin (E), glucose uptake (F-G), and glycogen (H). Representative data from tracer-based </a:t>
            </a:r>
            <a:r>
              <a:rPr lang="en-US" sz="1600" b="1" dirty="0">
                <a:latin typeface="Arial" panose="020B0604020202020204" pitchFamily="34" charset="0"/>
                <a:cs typeface="Arial" panose="020B0604020202020204" pitchFamily="34" charset="0"/>
              </a:rPr>
              <a:t>hyperinsulinemic-euglycemic clamp </a:t>
            </a:r>
            <a:r>
              <a:rPr lang="en-US" altLang="ko-KR" sz="1600" b="1" dirty="0">
                <a:latin typeface="Arial" panose="020B0604020202020204" pitchFamily="34" charset="0"/>
                <a:cs typeface="Arial" panose="020B0604020202020204" pitchFamily="34" charset="0"/>
              </a:rPr>
              <a:t>with somatostatin-blockade of endogenous insulin secretion (Kim et al. </a:t>
            </a:r>
            <a:r>
              <a:rPr lang="en-US" altLang="ko-KR" sz="1600" b="1" i="1" dirty="0">
                <a:latin typeface="Arial" panose="020B0604020202020204" pitchFamily="34" charset="0"/>
                <a:cs typeface="Arial" panose="020B0604020202020204" pitchFamily="34" charset="0"/>
              </a:rPr>
              <a:t>Diabetes</a:t>
            </a:r>
            <a:r>
              <a:rPr lang="en-US" altLang="ko-KR" sz="1600" b="1" dirty="0">
                <a:latin typeface="Arial" panose="020B0604020202020204" pitchFamily="34" charset="0"/>
                <a:cs typeface="Arial" panose="020B0604020202020204" pitchFamily="34" charset="0"/>
              </a:rPr>
              <a:t> 2018). </a:t>
            </a:r>
            <a:endParaRPr lang="ko-KR" altLang="en-US" sz="1600" b="1" dirty="0">
              <a:latin typeface="Arial" panose="020B0604020202020204" pitchFamily="34" charset="0"/>
              <a:cs typeface="Arial" panose="020B0604020202020204" pitchFamily="34" charset="0"/>
            </a:endParaRPr>
          </a:p>
        </p:txBody>
      </p:sp>
      <p:sp>
        <p:nvSpPr>
          <p:cNvPr id="11" name="TextBox 10"/>
          <p:cNvSpPr txBox="1"/>
          <p:nvPr/>
        </p:nvSpPr>
        <p:spPr>
          <a:xfrm>
            <a:off x="263540" y="173623"/>
            <a:ext cx="659284"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(A)</a:t>
            </a:r>
          </a:p>
        </p:txBody>
      </p:sp>
      <p:sp>
        <p:nvSpPr>
          <p:cNvPr id="12" name="TextBox 11"/>
          <p:cNvSpPr txBox="1"/>
          <p:nvPr/>
        </p:nvSpPr>
        <p:spPr>
          <a:xfrm>
            <a:off x="2993563" y="152362"/>
            <a:ext cx="659284"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(B)</a:t>
            </a:r>
          </a:p>
        </p:txBody>
      </p:sp>
      <p:sp>
        <p:nvSpPr>
          <p:cNvPr id="13" name="TextBox 12"/>
          <p:cNvSpPr txBox="1"/>
          <p:nvPr/>
        </p:nvSpPr>
        <p:spPr>
          <a:xfrm>
            <a:off x="5668499" y="152362"/>
            <a:ext cx="659284"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(C)</a:t>
            </a:r>
          </a:p>
        </p:txBody>
      </p:sp>
      <p:sp>
        <p:nvSpPr>
          <p:cNvPr id="14" name="TextBox 13"/>
          <p:cNvSpPr txBox="1"/>
          <p:nvPr/>
        </p:nvSpPr>
        <p:spPr>
          <a:xfrm>
            <a:off x="263540" y="2025384"/>
            <a:ext cx="659284"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(D)</a:t>
            </a:r>
          </a:p>
        </p:txBody>
      </p:sp>
      <p:sp>
        <p:nvSpPr>
          <p:cNvPr id="15" name="TextBox 14"/>
          <p:cNvSpPr txBox="1"/>
          <p:nvPr/>
        </p:nvSpPr>
        <p:spPr>
          <a:xfrm>
            <a:off x="2993563" y="2004123"/>
            <a:ext cx="659284"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(E)</a:t>
            </a:r>
          </a:p>
        </p:txBody>
      </p:sp>
      <p:sp>
        <p:nvSpPr>
          <p:cNvPr id="16" name="TextBox 15"/>
          <p:cNvSpPr txBox="1"/>
          <p:nvPr/>
        </p:nvSpPr>
        <p:spPr>
          <a:xfrm>
            <a:off x="5668499" y="2004123"/>
            <a:ext cx="659284"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(F)</a:t>
            </a:r>
          </a:p>
        </p:txBody>
      </p:sp>
      <p:sp>
        <p:nvSpPr>
          <p:cNvPr id="17" name="TextBox 16"/>
          <p:cNvSpPr txBox="1"/>
          <p:nvPr/>
        </p:nvSpPr>
        <p:spPr>
          <a:xfrm>
            <a:off x="263540" y="3892091"/>
            <a:ext cx="659284"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(G)</a:t>
            </a:r>
          </a:p>
        </p:txBody>
      </p:sp>
      <p:sp>
        <p:nvSpPr>
          <p:cNvPr id="18" name="TextBox 17"/>
          <p:cNvSpPr txBox="1"/>
          <p:nvPr/>
        </p:nvSpPr>
        <p:spPr>
          <a:xfrm>
            <a:off x="2993563" y="3870830"/>
            <a:ext cx="659284"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(H)</a:t>
            </a:r>
          </a:p>
        </p:txBody>
      </p:sp>
    </p:spTree>
    <p:extLst>
      <p:ext uri="{BB962C8B-B14F-4D97-AF65-F5344CB8AC3E}">
        <p14:creationId xmlns:p14="http://schemas.microsoft.com/office/powerpoint/2010/main" val="3134199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04F11C22-3DB8-BA45-AA24-5CDF2DBD7D31}"/>
              </a:ext>
            </a:extLst>
          </p:cNvPr>
          <p:cNvGrpSpPr/>
          <p:nvPr/>
        </p:nvGrpSpPr>
        <p:grpSpPr>
          <a:xfrm>
            <a:off x="267334" y="3794482"/>
            <a:ext cx="8609329" cy="2930020"/>
            <a:chOff x="-1038951" y="-105197"/>
            <a:chExt cx="8609329" cy="2937850"/>
          </a:xfrm>
        </p:grpSpPr>
        <p:sp>
          <p:nvSpPr>
            <p:cNvPr id="23" name="Text Box 15">
              <a:extLst>
                <a:ext uri="{FF2B5EF4-FFF2-40B4-BE49-F238E27FC236}">
                  <a16:creationId xmlns:a16="http://schemas.microsoft.com/office/drawing/2014/main" id="{619EABF4-90CD-C042-A36F-FA27B6E77690}"/>
                </a:ext>
              </a:extLst>
            </p:cNvPr>
            <p:cNvSpPr txBox="1"/>
            <p:nvPr/>
          </p:nvSpPr>
          <p:spPr>
            <a:xfrm>
              <a:off x="-1038951" y="2151188"/>
              <a:ext cx="8609329" cy="681465"/>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just">
                <a:spcBef>
                  <a:spcPts val="0"/>
                </a:spcBef>
                <a:spcAft>
                  <a:spcPts val="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Figure 4. ex vivo adipose tissue glucose uptake in mesenteric and inguinal white adipose depots treated with 50 </a:t>
              </a:r>
              <a:r>
                <a:rPr lang="en-US" sz="1400" b="1" dirty="0" err="1">
                  <a:effectLst/>
                  <a:latin typeface="Arial" panose="020B0604020202020204" pitchFamily="34" charset="0"/>
                  <a:ea typeface="Times New Roman" panose="02020603050405020304" pitchFamily="18" charset="0"/>
                  <a:cs typeface="Times New Roman" panose="02020603050405020304" pitchFamily="18" charset="0"/>
                </a:rPr>
                <a:t>nM</a:t>
              </a: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 insulin for 20min. Data represent mean ± SEM (n = 8-9 mice/ group). *p&lt; 0.05, ** p&lt; 0.01, *** p&lt; 0.001, in 2-way ANOVA.</a:t>
              </a:r>
              <a:endParaRPr lang="en-US" sz="1400" b="1" dirty="0">
                <a:effectLst/>
                <a:latin typeface="Times" pitchFamily="2" charset="0"/>
                <a:ea typeface="Times New Roman" panose="020206030504050203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339D5908-683D-A14A-9B6D-FFFCA653E865}"/>
                </a:ext>
              </a:extLst>
            </p:cNvPr>
            <p:cNvPicPr>
              <a:picLocks noChangeAspect="1"/>
            </p:cNvPicPr>
            <p:nvPr/>
          </p:nvPicPr>
          <p:blipFill rotWithShape="1">
            <a:blip r:embed="rId2">
              <a:extLst>
                <a:ext uri="{28A0092B-C50C-407E-A947-70E740481C1C}">
                  <a14:useLocalDpi xmlns:a14="http://schemas.microsoft.com/office/drawing/2010/main"/>
                </a:ext>
              </a:extLst>
            </a:blip>
            <a:srcRect r="4905"/>
            <a:stretch/>
          </p:blipFill>
          <p:spPr bwMode="auto">
            <a:xfrm>
              <a:off x="3690257" y="-105197"/>
              <a:ext cx="3131578" cy="2108740"/>
            </a:xfrm>
            <a:prstGeom prst="rect">
              <a:avLst/>
            </a:prstGeom>
            <a:ln>
              <a:noFill/>
            </a:ln>
            <a:extLst>
              <a:ext uri="{53640926-AAD7-44D8-BBD7-CCE9431645EC}">
                <a14:shadowObscured xmlns:a14="http://schemas.microsoft.com/office/drawing/2010/main"/>
              </a:ext>
            </a:extLst>
          </p:spPr>
        </p:pic>
      </p:grpSp>
      <p:grpSp>
        <p:nvGrpSpPr>
          <p:cNvPr id="31" name="Group 30">
            <a:extLst>
              <a:ext uri="{FF2B5EF4-FFF2-40B4-BE49-F238E27FC236}">
                <a16:creationId xmlns:a16="http://schemas.microsoft.com/office/drawing/2014/main" id="{AA9FFD90-51B7-5D49-855C-B9698EF8092A}"/>
              </a:ext>
            </a:extLst>
          </p:cNvPr>
          <p:cNvGrpSpPr/>
          <p:nvPr/>
        </p:nvGrpSpPr>
        <p:grpSpPr>
          <a:xfrm>
            <a:off x="267335" y="303704"/>
            <a:ext cx="8609330" cy="2947335"/>
            <a:chOff x="-457200" y="774973"/>
            <a:chExt cx="8609330" cy="2947335"/>
          </a:xfrm>
        </p:grpSpPr>
        <p:pic>
          <p:nvPicPr>
            <p:cNvPr id="21" name="Picture 20">
              <a:extLst>
                <a:ext uri="{FF2B5EF4-FFF2-40B4-BE49-F238E27FC236}">
                  <a16:creationId xmlns:a16="http://schemas.microsoft.com/office/drawing/2014/main" id="{6AF6E03A-223D-BA48-A857-9F6187CD247F}"/>
                </a:ext>
              </a:extLst>
            </p:cNvPr>
            <p:cNvPicPr>
              <a:picLocks noChangeAspect="1"/>
            </p:cNvPicPr>
            <p:nvPr/>
          </p:nvPicPr>
          <p:blipFill rotWithShape="1">
            <a:blip r:embed="rId3">
              <a:extLst>
                <a:ext uri="{28A0092B-C50C-407E-A947-70E740481C1C}">
                  <a14:useLocalDpi xmlns:a14="http://schemas.microsoft.com/office/drawing/2010/main"/>
                </a:ext>
              </a:extLst>
            </a:blip>
            <a:srcRect t="1926" r="11280" b="68107"/>
            <a:stretch/>
          </p:blipFill>
          <p:spPr bwMode="auto">
            <a:xfrm>
              <a:off x="-457200" y="821961"/>
              <a:ext cx="2743200" cy="2001664"/>
            </a:xfrm>
            <a:prstGeom prst="rect">
              <a:avLst/>
            </a:prstGeom>
            <a:ln>
              <a:noFill/>
            </a:ln>
            <a:extLst>
              <a:ext uri="{53640926-AAD7-44D8-BBD7-CCE9431645EC}">
                <a14:shadowObscured xmlns:a14="http://schemas.microsoft.com/office/drawing/2010/main"/>
              </a:ext>
            </a:extLst>
          </p:spPr>
        </p:pic>
        <p:pic>
          <p:nvPicPr>
            <p:cNvPr id="27" name="Picture 26">
              <a:extLst>
                <a:ext uri="{FF2B5EF4-FFF2-40B4-BE49-F238E27FC236}">
                  <a16:creationId xmlns:a16="http://schemas.microsoft.com/office/drawing/2014/main" id="{0560B484-F8A2-9949-B994-CA4297DE89AB}"/>
                </a:ext>
              </a:extLst>
            </p:cNvPr>
            <p:cNvPicPr>
              <a:picLocks noChangeAspect="1"/>
            </p:cNvPicPr>
            <p:nvPr/>
          </p:nvPicPr>
          <p:blipFill rotWithShape="1">
            <a:blip r:embed="rId3">
              <a:extLst>
                <a:ext uri="{28A0092B-C50C-407E-A947-70E740481C1C}">
                  <a14:useLocalDpi xmlns:a14="http://schemas.microsoft.com/office/drawing/2010/main"/>
                </a:ext>
              </a:extLst>
            </a:blip>
            <a:srcRect t="31501" r="11280" b="31447"/>
            <a:stretch/>
          </p:blipFill>
          <p:spPr bwMode="auto">
            <a:xfrm>
              <a:off x="2901952" y="784868"/>
              <a:ext cx="2229751" cy="2011680"/>
            </a:xfrm>
            <a:prstGeom prst="rect">
              <a:avLst/>
            </a:prstGeom>
            <a:ln>
              <a:noFill/>
            </a:ln>
            <a:extLst>
              <a:ext uri="{53640926-AAD7-44D8-BBD7-CCE9431645EC}">
                <a14:shadowObscured xmlns:a14="http://schemas.microsoft.com/office/drawing/2010/main"/>
              </a:ext>
            </a:extLst>
          </p:spPr>
        </p:pic>
        <p:grpSp>
          <p:nvGrpSpPr>
            <p:cNvPr id="28" name="Group 27">
              <a:extLst>
                <a:ext uri="{FF2B5EF4-FFF2-40B4-BE49-F238E27FC236}">
                  <a16:creationId xmlns:a16="http://schemas.microsoft.com/office/drawing/2014/main" id="{59601439-E63E-CE49-A378-2674BD151C62}"/>
                </a:ext>
              </a:extLst>
            </p:cNvPr>
            <p:cNvGrpSpPr/>
            <p:nvPr/>
          </p:nvGrpSpPr>
          <p:grpSpPr>
            <a:xfrm>
              <a:off x="-457200" y="774973"/>
              <a:ext cx="8609330" cy="2947335"/>
              <a:chOff x="-4953936" y="3803767"/>
              <a:chExt cx="8610955" cy="2958613"/>
            </a:xfrm>
          </p:grpSpPr>
          <p:sp>
            <p:nvSpPr>
              <p:cNvPr id="29" name="Text Box 34">
                <a:extLst>
                  <a:ext uri="{FF2B5EF4-FFF2-40B4-BE49-F238E27FC236}">
                    <a16:creationId xmlns:a16="http://schemas.microsoft.com/office/drawing/2014/main" id="{130F4209-9B00-1740-8B16-01BBE8795592}"/>
                  </a:ext>
                </a:extLst>
              </p:cNvPr>
              <p:cNvSpPr txBox="1"/>
              <p:nvPr/>
            </p:nvSpPr>
            <p:spPr>
              <a:xfrm>
                <a:off x="-4953936" y="5959361"/>
                <a:ext cx="8610955" cy="803019"/>
              </a:xfrm>
              <a:prstGeom prst="rect">
                <a:avLst/>
              </a:prstGeom>
              <a:no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a14="http://schemas.microsoft.com/office/drawing/2010/main" xmlns:pic="http://schemas.openxmlformats.org/drawingml/2006/picture"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r>
                  <a:rPr lang="en-US" sz="1400" b="1" u="sng" dirty="0">
                    <a:effectLst/>
                    <a:latin typeface="Arial" panose="020B0604020202020204" pitchFamily="34" charset="0"/>
                    <a:ea typeface="Times New Roman" panose="02020603050405020304" pitchFamily="18" charset="0"/>
                    <a:cs typeface="Arial" panose="020B0604020202020204" pitchFamily="34" charset="0"/>
                  </a:rPr>
                  <a:t>Figure 3:</a:t>
                </a:r>
                <a:r>
                  <a:rPr lang="en-US" sz="1400" b="1" dirty="0">
                    <a:effectLst/>
                    <a:latin typeface="Arial" panose="020B0604020202020204" pitchFamily="34" charset="0"/>
                    <a:ea typeface="Times New Roman" panose="02020603050405020304" pitchFamily="18" charset="0"/>
                    <a:cs typeface="Arial" panose="020B0604020202020204" pitchFamily="34" charset="0"/>
                  </a:rPr>
                  <a:t> </a:t>
                </a:r>
                <a:r>
                  <a:rPr lang="en-US" sz="1400" b="1" dirty="0">
                    <a:latin typeface="Arial" panose="020B0604020202020204" pitchFamily="34" charset="0"/>
                    <a:ea typeface="Times New Roman" panose="02020603050405020304" pitchFamily="18" charset="0"/>
                    <a:cs typeface="Arial" panose="020B0604020202020204" pitchFamily="34" charset="0"/>
                  </a:rPr>
                  <a:t>Plasma insulin (a) in male C57Bl/6J mice (n=7-8) pre-treated 60 min with IUB288 prior to 1mg/kg </a:t>
                </a:r>
                <a:r>
                  <a:rPr lang="en-US" sz="1400" b="1" dirty="0" err="1">
                    <a:latin typeface="Arial" panose="020B0604020202020204" pitchFamily="34" charset="0"/>
                    <a:ea typeface="Times New Roman" panose="02020603050405020304" pitchFamily="18" charset="0"/>
                    <a:cs typeface="Arial" panose="020B0604020202020204" pitchFamily="34" charset="0"/>
                  </a:rPr>
                  <a:t>i.v.</a:t>
                </a:r>
                <a:r>
                  <a:rPr lang="en-US" sz="1400" b="1" dirty="0">
                    <a:latin typeface="Arial" panose="020B0604020202020204" pitchFamily="34" charset="0"/>
                    <a:ea typeface="Times New Roman" panose="02020603050405020304" pitchFamily="18" charset="0"/>
                    <a:cs typeface="Arial" panose="020B0604020202020204" pitchFamily="34" charset="0"/>
                  </a:rPr>
                  <a:t> glucose. Immunofluorescent labeling of insulin (green), glucagon (red), and somatostatin (blue) in islets from 5h fasted mice treated with GCGR agonist IUB288 for 14 d (b). Fold </a:t>
                </a:r>
                <a:r>
                  <a:rPr lang="en-US" sz="1400" b="1" dirty="0">
                    <a:effectLst/>
                    <a:latin typeface="Arial" panose="020B0604020202020204" pitchFamily="34" charset="0"/>
                    <a:ea typeface="Times New Roman" panose="02020603050405020304" pitchFamily="18" charset="0"/>
                    <a:cs typeface="Arial" panose="020B0604020202020204" pitchFamily="34" charset="0"/>
                  </a:rPr>
                  <a:t>insulin secretion in islets isolated from chow-fed mice treated 4d with IUB288 or vehicle (c). IUB288</a:t>
                </a:r>
                <a:r>
                  <a:rPr lang="en-US" sz="1400" b="1"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sz="1400" b="1" dirty="0">
                    <a:effectLst/>
                    <a:latin typeface="Arial" panose="020B0604020202020204" pitchFamily="34" charset="0"/>
                    <a:ea typeface="Times New Roman" panose="02020603050405020304" pitchFamily="18" charset="0"/>
                    <a:cs typeface="Arial" panose="020B0604020202020204" pitchFamily="34" charset="0"/>
                  </a:rPr>
                  <a:t> = islets from IUB288-treated mice, then exposed to IUB288 during 16.5mM glucose stimulation. Data represent mean ± SEM. *p&lt; 0.05 in 1-way (b) or 2-way (a) ANOVA.</a:t>
                </a:r>
              </a:p>
            </p:txBody>
          </p:sp>
          <p:pic>
            <p:nvPicPr>
              <p:cNvPr id="30" name="Picture 29">
                <a:extLst>
                  <a:ext uri="{FF2B5EF4-FFF2-40B4-BE49-F238E27FC236}">
                    <a16:creationId xmlns:a16="http://schemas.microsoft.com/office/drawing/2014/main" id="{ADC5A7C5-8459-024D-AA22-7C99046A5026}"/>
                  </a:ext>
                </a:extLst>
              </p:cNvPr>
              <p:cNvPicPr>
                <a:picLocks noChangeAspect="1"/>
              </p:cNvPicPr>
              <p:nvPr/>
            </p:nvPicPr>
            <p:blipFill rotWithShape="1">
              <a:blip r:embed="rId3">
                <a:extLst>
                  <a:ext uri="{28A0092B-C50C-407E-A947-70E740481C1C}">
                    <a14:useLocalDpi xmlns:a14="http://schemas.microsoft.com/office/drawing/2010/main"/>
                  </a:ext>
                </a:extLst>
              </a:blip>
              <a:srcRect t="68379" r="11280" b="8"/>
              <a:stretch/>
            </p:blipFill>
            <p:spPr bwMode="auto">
              <a:xfrm>
                <a:off x="913301" y="3803767"/>
                <a:ext cx="2743718" cy="2119736"/>
              </a:xfrm>
              <a:prstGeom prst="rect">
                <a:avLst/>
              </a:prstGeom>
              <a:ln>
                <a:noFill/>
              </a:ln>
              <a:extLst>
                <a:ext uri="{53640926-AAD7-44D8-BBD7-CCE9431645EC}">
                  <a14:shadowObscured xmlns:a14="http://schemas.microsoft.com/office/drawing/2010/main"/>
                </a:ext>
              </a:extLst>
            </p:spPr>
          </p:pic>
        </p:grpSp>
      </p:grpSp>
    </p:spTree>
    <p:extLst>
      <p:ext uri="{BB962C8B-B14F-4D97-AF65-F5344CB8AC3E}">
        <p14:creationId xmlns:p14="http://schemas.microsoft.com/office/powerpoint/2010/main" val="38047530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TotalTime>
  <Words>671</Words>
  <Application>Microsoft Macintosh PowerPoint</Application>
  <PresentationFormat>On-screen Show (4:3)</PresentationFormat>
  <Paragraphs>46</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Times</vt:lpstr>
      <vt:lpstr>Wingdings</vt:lpstr>
      <vt:lpstr>Office Theme</vt:lpstr>
      <vt:lpstr>Small Animal Glycemic Clamp core Glucose Clamps in the Conscious, Unrestrained Rodents</vt:lpstr>
      <vt:lpstr>The Gold Standard for Assessment of Insulin Sensitivity</vt:lpstr>
      <vt:lpstr>PowerPoint Presentation</vt:lpstr>
      <vt:lpstr>Services Offered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Animal Glycemic Clamp core Glucose Clamps in the Conscious, Unrestrained Rodents</dc:title>
  <dc:creator>Kim, Teayoun (Campus)</dc:creator>
  <cp:lastModifiedBy>Habegger, Kirk</cp:lastModifiedBy>
  <cp:revision>8</cp:revision>
  <dcterms:created xsi:type="dcterms:W3CDTF">2022-01-18T19:55:34Z</dcterms:created>
  <dcterms:modified xsi:type="dcterms:W3CDTF">2022-02-08T21:27:47Z</dcterms:modified>
</cp:coreProperties>
</file>