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  <p:sldMasterId id="2147483668" r:id="rId3"/>
  </p:sldMasterIdLst>
  <p:notesMasterIdLst>
    <p:notesMasterId r:id="rId15"/>
  </p:notesMasterIdLst>
  <p:handoutMasterIdLst>
    <p:handoutMasterId r:id="rId16"/>
  </p:handoutMasterIdLst>
  <p:sldIdLst>
    <p:sldId id="259" r:id="rId4"/>
    <p:sldId id="257" r:id="rId5"/>
    <p:sldId id="265" r:id="rId6"/>
    <p:sldId id="266" r:id="rId7"/>
    <p:sldId id="267" r:id="rId8"/>
    <p:sldId id="263" r:id="rId9"/>
    <p:sldId id="258" r:id="rId10"/>
    <p:sldId id="270" r:id="rId11"/>
    <p:sldId id="268" r:id="rId12"/>
    <p:sldId id="261" r:id="rId13"/>
    <p:sldId id="269" r:id="rId14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A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174" y="2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/>
          <a:lstStyle>
            <a:lvl1pPr algn="r">
              <a:defRPr sz="1200"/>
            </a:lvl1pPr>
          </a:lstStyle>
          <a:p>
            <a:fld id="{15E446C8-C2B9-4609-A995-91D376D49C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9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174" y="8772379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 anchor="b"/>
          <a:lstStyle>
            <a:lvl1pPr algn="r">
              <a:defRPr sz="1200"/>
            </a:lvl1pPr>
          </a:lstStyle>
          <a:p>
            <a:fld id="{5A2CCB2C-AF90-4096-9D1D-CD999A40D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45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F136B-ADC5-4D79-A0DB-2B72FA8FCC75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B899B-BA6F-4E2F-A44F-6890D240E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51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B899B-BA6F-4E2F-A44F-6890D240ED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61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97005" y="2767263"/>
            <a:ext cx="7468559" cy="13769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rgbClr val="77933C"/>
                </a:solidFill>
                <a:latin typeface="+mj-lt"/>
                <a:cs typeface="Avenir Heavy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7005" y="4250246"/>
            <a:ext cx="7468559" cy="23537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+mj-lt"/>
                <a:cs typeface="Avenir Boo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322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site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818" y="6262689"/>
            <a:ext cx="3357033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441158"/>
            <a:ext cx="9782119" cy="102936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800">
                <a:solidFill>
                  <a:schemeClr val="accent3">
                    <a:lumMod val="75000"/>
                  </a:schemeClr>
                </a:solidFill>
                <a:latin typeface="+mj-lt"/>
                <a:cs typeface="Avenir Heavy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1054"/>
            <a:ext cx="10972800" cy="445511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800" b="0" i="0">
                <a:latin typeface="+mn-lt"/>
                <a:cs typeface="Avenir Roman"/>
              </a:defRPr>
            </a:lvl1pPr>
            <a:lvl2pPr marL="684213" indent="-339725">
              <a:spcBef>
                <a:spcPts val="800"/>
              </a:spcBef>
              <a:spcAft>
                <a:spcPts val="0"/>
              </a:spcAft>
              <a:buFont typeface="Arial"/>
              <a:buChar char="•"/>
              <a:tabLst>
                <a:tab pos="627063" algn="l"/>
              </a:tabLst>
              <a:defRPr sz="2400" b="0" i="0">
                <a:latin typeface="+mn-lt"/>
                <a:cs typeface="Avenir Roman"/>
              </a:defRPr>
            </a:lvl2pPr>
            <a:lvl3pPr marL="971550" indent="-231775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000" b="0" i="0">
                <a:latin typeface="+mn-lt"/>
                <a:cs typeface="Avenir Roman"/>
              </a:defRPr>
            </a:lvl3pPr>
            <a:lvl4pPr marL="1316038" indent="-287338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1600" b="0" i="0">
                <a:latin typeface="+mn-lt"/>
                <a:cs typeface="Avenir Roman"/>
              </a:defRPr>
            </a:lvl4pPr>
            <a:lvl5pPr marL="1598613" indent="-282575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94031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site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818" y="6262689"/>
            <a:ext cx="3357033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441158"/>
            <a:ext cx="9746471" cy="102936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800">
                <a:solidFill>
                  <a:schemeClr val="accent3">
                    <a:lumMod val="75000"/>
                  </a:schemeClr>
                </a:solidFill>
                <a:latin typeface="+mj-lt"/>
                <a:cs typeface="Avenir Heavy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4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97005" y="2767263"/>
            <a:ext cx="7468559" cy="13769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rgbClr val="77933C"/>
                </a:solidFill>
                <a:latin typeface="+mj-lt"/>
                <a:cs typeface="Avenir Heavy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7005" y="4250246"/>
            <a:ext cx="7468559" cy="23537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+mj-lt"/>
                <a:cs typeface="Avenir Boo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17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site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818" y="6262689"/>
            <a:ext cx="3357033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441158"/>
            <a:ext cx="9782119" cy="102936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800">
                <a:solidFill>
                  <a:schemeClr val="accent3">
                    <a:lumMod val="75000"/>
                  </a:schemeClr>
                </a:solidFill>
                <a:latin typeface="+mj-lt"/>
                <a:cs typeface="Avenir Heavy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1054"/>
            <a:ext cx="10972800" cy="445511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800" b="0" i="0">
                <a:latin typeface="+mn-lt"/>
                <a:cs typeface="Avenir Roman"/>
              </a:defRPr>
            </a:lvl1pPr>
            <a:lvl2pPr marL="684213" indent="-339725">
              <a:spcBef>
                <a:spcPts val="800"/>
              </a:spcBef>
              <a:spcAft>
                <a:spcPts val="0"/>
              </a:spcAft>
              <a:buFont typeface="Arial"/>
              <a:buChar char="•"/>
              <a:tabLst>
                <a:tab pos="627063" algn="l"/>
              </a:tabLst>
              <a:defRPr sz="2400" b="0" i="0">
                <a:latin typeface="+mn-lt"/>
                <a:cs typeface="Avenir Roman"/>
              </a:defRPr>
            </a:lvl2pPr>
            <a:lvl3pPr marL="971550" indent="-231775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000" b="0" i="0">
                <a:latin typeface="+mn-lt"/>
                <a:cs typeface="Avenir Roman"/>
              </a:defRPr>
            </a:lvl3pPr>
            <a:lvl4pPr marL="1316038" indent="-287338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1600" b="0" i="0">
                <a:latin typeface="+mn-lt"/>
                <a:cs typeface="Avenir Roman"/>
              </a:defRPr>
            </a:lvl4pPr>
            <a:lvl5pPr marL="1598613" indent="-282575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615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site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818" y="6262689"/>
            <a:ext cx="3357033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441158"/>
            <a:ext cx="9746471" cy="102936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800">
                <a:solidFill>
                  <a:schemeClr val="accent3">
                    <a:lumMod val="75000"/>
                  </a:schemeClr>
                </a:solidFill>
                <a:latin typeface="+mj-lt"/>
                <a:cs typeface="Avenir Heavy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241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97005" y="2767263"/>
            <a:ext cx="7468559" cy="13769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rgbClr val="77933C"/>
                </a:solidFill>
                <a:latin typeface="+mj-lt"/>
                <a:cs typeface="Avenir Heavy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7005" y="4250246"/>
            <a:ext cx="7468559" cy="23537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+mj-lt"/>
                <a:cs typeface="Avenir Boo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26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site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818" y="6262689"/>
            <a:ext cx="3357033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441158"/>
            <a:ext cx="9782119" cy="102936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800">
                <a:solidFill>
                  <a:schemeClr val="accent3">
                    <a:lumMod val="75000"/>
                  </a:schemeClr>
                </a:solidFill>
                <a:latin typeface="+mj-lt"/>
                <a:cs typeface="Avenir Heavy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1054"/>
            <a:ext cx="10972800" cy="445511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800" b="0" i="0">
                <a:latin typeface="+mn-lt"/>
                <a:cs typeface="Avenir Roman"/>
              </a:defRPr>
            </a:lvl1pPr>
            <a:lvl2pPr marL="684213" indent="-339725">
              <a:spcBef>
                <a:spcPts val="800"/>
              </a:spcBef>
              <a:spcAft>
                <a:spcPts val="0"/>
              </a:spcAft>
              <a:buFont typeface="Arial"/>
              <a:buChar char="•"/>
              <a:tabLst>
                <a:tab pos="627063" algn="l"/>
              </a:tabLst>
              <a:defRPr sz="2400" b="0" i="0">
                <a:latin typeface="+mn-lt"/>
                <a:cs typeface="Avenir Roman"/>
              </a:defRPr>
            </a:lvl2pPr>
            <a:lvl3pPr marL="971550" indent="-231775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000" b="0" i="0">
                <a:latin typeface="+mn-lt"/>
                <a:cs typeface="Avenir Roman"/>
              </a:defRPr>
            </a:lvl3pPr>
            <a:lvl4pPr marL="1316038" indent="-287338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1600" b="0" i="0">
                <a:latin typeface="+mn-lt"/>
                <a:cs typeface="Avenir Roman"/>
              </a:defRPr>
            </a:lvl4pPr>
            <a:lvl5pPr marL="1598613" indent="-282575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052520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site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818" y="6262689"/>
            <a:ext cx="3357033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441158"/>
            <a:ext cx="9746471" cy="102936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800">
                <a:solidFill>
                  <a:schemeClr val="accent3">
                    <a:lumMod val="75000"/>
                  </a:schemeClr>
                </a:solidFill>
                <a:latin typeface="+mj-lt"/>
                <a:cs typeface="Avenir Heavy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828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908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venir Heavy"/>
          <a:ea typeface="Avenir Heavy"/>
          <a:cs typeface="Avenir Heavy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449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venir Heavy"/>
          <a:ea typeface="Avenir Heavy"/>
          <a:cs typeface="Avenir Heavy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2724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venir Heavy"/>
          <a:ea typeface="Avenir Heavy"/>
          <a:cs typeface="Avenir Heavy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 Heavy"/>
          <a:ea typeface="Avenir Heavy"/>
          <a:cs typeface="Avenir Heavy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3011" y="5753143"/>
            <a:ext cx="5600700" cy="781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Office of the Senior Vice Provost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156205" y="3308780"/>
            <a:ext cx="7133966" cy="168335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rgbClr val="77933C"/>
                </a:solidFill>
                <a:latin typeface="+mj-lt"/>
                <a:ea typeface="Avenir Heavy"/>
                <a:cs typeface="Avenir Heavy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9pPr>
          </a:lstStyle>
          <a:p>
            <a:pPr>
              <a:defRPr/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UAB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Background Check Process Automation with UAB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PeopleAdmin</a:t>
            </a:r>
            <a:endParaRPr lang="en-US" sz="28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28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Guide</a:t>
            </a:r>
            <a:endParaRPr lang="en-US" sz="24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63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17" y="334067"/>
            <a:ext cx="9782119" cy="761566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Editing the Hiring Proposal</a:t>
            </a:r>
            <a:endParaRPr lang="en-US" sz="20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129" y="847269"/>
            <a:ext cx="9284044" cy="5504104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2000" dirty="0" smtClean="0"/>
              <a:t>Choose one of the editing options, and open the Hiring Proposal for editing. 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Input the Date of Birth and Social Security Number and click </a:t>
            </a:r>
            <a:r>
              <a:rPr lang="en-US" sz="2000" b="1" dirty="0" smtClean="0"/>
              <a:t>Save</a:t>
            </a:r>
            <a:r>
              <a:rPr lang="en-US" sz="2000" dirty="0" smtClean="0"/>
              <a:t>.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Click on Hiring Proposal Summary on the left hand side of the page. 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Click on </a:t>
            </a:r>
            <a:r>
              <a:rPr lang="en-US" sz="2000" b="1" dirty="0" smtClean="0"/>
              <a:t>Take Action </a:t>
            </a:r>
            <a:r>
              <a:rPr lang="en-US" sz="2000" dirty="0" smtClean="0"/>
              <a:t>and, move the Hiring Proposal to </a:t>
            </a:r>
            <a:r>
              <a:rPr lang="en-US" sz="2000" b="1" dirty="0" smtClean="0"/>
              <a:t>“Offer Accepted</a:t>
            </a:r>
            <a:r>
              <a:rPr lang="en-US" sz="2000" dirty="0" smtClean="0"/>
              <a:t>”.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err="1"/>
          </a:p>
          <a:p>
            <a:pPr marL="0" indent="0">
              <a:buNone/>
            </a:pPr>
            <a:r>
              <a:rPr lang="en-US" sz="2000" dirty="0" smtClean="0"/>
              <a:t>5.	Your </a:t>
            </a:r>
            <a:r>
              <a:rPr lang="en-US" sz="2000" b="1" dirty="0"/>
              <a:t>Take Action button </a:t>
            </a:r>
            <a:r>
              <a:rPr lang="en-US" sz="2000" dirty="0"/>
              <a:t>should no longer be available.</a:t>
            </a:r>
          </a:p>
          <a:p>
            <a:pPr marL="0" indent="0">
              <a:buNone/>
            </a:pPr>
            <a:r>
              <a:rPr lang="en-US" sz="2000" dirty="0" smtClean="0"/>
              <a:t>6.	Repeat these steps, if you have additional Hiring Proposals that are ready for the 	background check process.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357" y="2741463"/>
            <a:ext cx="9093325" cy="18882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6" name="Straight Arrow Connector 5"/>
          <p:cNvCxnSpPr/>
          <p:nvPr/>
        </p:nvCxnSpPr>
        <p:spPr>
          <a:xfrm>
            <a:off x="1433384" y="3591697"/>
            <a:ext cx="0" cy="5601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9489989" y="2397211"/>
            <a:ext cx="8238" cy="3871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7638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rgbClr val="1E4A23"/>
                </a:solidFill>
              </a:rPr>
              <a:t>Need Help?</a:t>
            </a:r>
            <a:endParaRPr lang="en-US" sz="3600" b="1" dirty="0">
              <a:solidFill>
                <a:srgbClr val="1E4A2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assistance, please contact, Faculty Affairs at 934-0513 or, contact the Background Check Coordinator at 975-6086 (Geneva Thompson).</a:t>
            </a:r>
          </a:p>
        </p:txBody>
      </p:sp>
    </p:spTree>
    <p:extLst>
      <p:ext uri="{BB962C8B-B14F-4D97-AF65-F5344CB8AC3E}">
        <p14:creationId xmlns:p14="http://schemas.microsoft.com/office/powerpoint/2010/main" val="936168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727" y="560045"/>
            <a:ext cx="7335838" cy="1030287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Introduction:  New Faculty Background Check Process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 bwMode="auto">
          <a:xfrm>
            <a:off x="809968" y="1713558"/>
            <a:ext cx="8229600" cy="4454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ct val="0"/>
              </a:spcAft>
            </a:pPr>
            <a:r>
              <a:rPr lang="en-US" altLang="en-US" dirty="0" smtClean="0">
                <a:ea typeface="Avenir Roman"/>
              </a:rPr>
              <a:t>To further streamline the faculty recruitment and hiring process; the faculty background check process is fully integrated with UAB </a:t>
            </a:r>
            <a:r>
              <a:rPr lang="en-US" altLang="en-US" dirty="0" err="1" smtClean="0">
                <a:ea typeface="Avenir Roman"/>
              </a:rPr>
              <a:t>PeopleAdmin</a:t>
            </a:r>
            <a:r>
              <a:rPr lang="en-US" altLang="en-US" dirty="0" smtClean="0">
                <a:ea typeface="Avenir Roman"/>
              </a:rPr>
              <a:t>.</a:t>
            </a:r>
          </a:p>
          <a:p>
            <a:pPr marL="0" indent="0">
              <a:spcAft>
                <a:spcPct val="0"/>
              </a:spcAft>
              <a:buNone/>
            </a:pPr>
            <a:endParaRPr lang="en-US" altLang="en-US" dirty="0">
              <a:ea typeface="Avenir Roman"/>
            </a:endParaRPr>
          </a:p>
          <a:p>
            <a:pPr>
              <a:spcAft>
                <a:spcPct val="0"/>
              </a:spcAft>
            </a:pPr>
            <a:r>
              <a:rPr lang="en-US" altLang="en-US" dirty="0" smtClean="0">
                <a:ea typeface="Avenir Roman"/>
              </a:rPr>
              <a:t>Faculty background checks will be initiated in UAB </a:t>
            </a:r>
            <a:r>
              <a:rPr lang="en-US" altLang="en-US" dirty="0" err="1" smtClean="0">
                <a:ea typeface="Avenir Roman"/>
              </a:rPr>
              <a:t>PeopleAdmin</a:t>
            </a:r>
            <a:r>
              <a:rPr lang="en-US" altLang="en-US" dirty="0" smtClean="0">
                <a:ea typeface="Avenir Roman"/>
              </a:rPr>
              <a:t> for all full-time regular (01) and part-time regular (03) faculty who are hired through the UAB </a:t>
            </a:r>
            <a:r>
              <a:rPr lang="en-US" altLang="en-US" dirty="0" err="1" smtClean="0">
                <a:ea typeface="Avenir Roman"/>
              </a:rPr>
              <a:t>PeopleAdmin</a:t>
            </a:r>
            <a:r>
              <a:rPr lang="en-US" altLang="en-US" dirty="0" smtClean="0">
                <a:ea typeface="Avenir Roman"/>
              </a:rPr>
              <a:t> System.</a:t>
            </a:r>
          </a:p>
        </p:txBody>
      </p:sp>
    </p:spTree>
    <p:extLst>
      <p:ext uri="{BB962C8B-B14F-4D97-AF65-F5344CB8AC3E}">
        <p14:creationId xmlns:p14="http://schemas.microsoft.com/office/powerpoint/2010/main" val="289422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027" y="1153298"/>
            <a:ext cx="9852454" cy="5452035"/>
          </a:xfrm>
        </p:spPr>
        <p:txBody>
          <a:bodyPr/>
          <a:lstStyle/>
          <a:p>
            <a:pPr marL="0" indent="0">
              <a:buNone/>
              <a:defRPr/>
            </a:pPr>
            <a:endParaRPr lang="en-US" sz="2000" b="1" u="sng" dirty="0"/>
          </a:p>
          <a:p>
            <a:pPr>
              <a:defRPr/>
            </a:pPr>
            <a:r>
              <a:rPr lang="en-US" sz="2400" dirty="0" smtClean="0"/>
              <a:t>Department (Search Chair/Hiring Manager </a:t>
            </a:r>
            <a:r>
              <a:rPr lang="en-US" sz="2400" b="1" dirty="0" smtClean="0"/>
              <a:t>receives </a:t>
            </a:r>
            <a:r>
              <a:rPr lang="en-US" sz="2400" b="1" dirty="0"/>
              <a:t>signed </a:t>
            </a:r>
            <a:r>
              <a:rPr lang="en-US" sz="2400" b="1" dirty="0" smtClean="0"/>
              <a:t>Offer Letter </a:t>
            </a:r>
            <a:r>
              <a:rPr lang="en-US" sz="2400" dirty="0" smtClean="0"/>
              <a:t>from candidate.</a:t>
            </a:r>
            <a:endParaRPr lang="en-US" sz="2400" dirty="0"/>
          </a:p>
          <a:p>
            <a:pPr marL="0" indent="0">
              <a:buNone/>
              <a:defRPr/>
            </a:pPr>
            <a:endParaRPr lang="en-US" sz="2400" dirty="0"/>
          </a:p>
          <a:p>
            <a:pPr>
              <a:defRPr/>
            </a:pPr>
            <a:r>
              <a:rPr lang="en-US" sz="2400" dirty="0"/>
              <a:t>Log in to UAB </a:t>
            </a:r>
            <a:r>
              <a:rPr lang="en-US" sz="2400" dirty="0" err="1"/>
              <a:t>PeopleAdmin</a:t>
            </a:r>
            <a:r>
              <a:rPr lang="en-US" sz="2400" dirty="0"/>
              <a:t> and move the candidate to “Offer Accepted”.</a:t>
            </a:r>
          </a:p>
          <a:p>
            <a:pPr marL="0" indent="0">
              <a:buNone/>
              <a:defRPr/>
            </a:pPr>
            <a:endParaRPr lang="en-US" sz="2400" dirty="0"/>
          </a:p>
          <a:p>
            <a:pPr>
              <a:defRPr/>
            </a:pPr>
            <a:r>
              <a:rPr lang="en-US" sz="2400" dirty="0"/>
              <a:t>Email Background Check Request Form to Background Check Coordinator.</a:t>
            </a:r>
          </a:p>
          <a:p>
            <a:pPr marL="0" indent="0">
              <a:buNone/>
              <a:defRPr/>
            </a:pPr>
            <a:endParaRPr lang="en-US" sz="2400" dirty="0"/>
          </a:p>
          <a:p>
            <a:pPr>
              <a:defRPr/>
            </a:pPr>
            <a:r>
              <a:rPr lang="en-US" sz="2400" dirty="0"/>
              <a:t>Disposition remaining candidates in UAB </a:t>
            </a:r>
            <a:r>
              <a:rPr lang="en-US" sz="2400" dirty="0" err="1" smtClean="0"/>
              <a:t>PeopleAdmin</a:t>
            </a:r>
            <a:r>
              <a:rPr lang="en-US" sz="2400" dirty="0" smtClean="0"/>
              <a:t>; by moving them to final workflow state (i.e. INTERVIEWED/NOT HIRED).  </a:t>
            </a:r>
            <a:r>
              <a:rPr lang="en-US" sz="2400" b="1" dirty="0" smtClean="0">
                <a:solidFill>
                  <a:srgbClr val="002060"/>
                </a:solidFill>
              </a:rPr>
              <a:t>* This step is required to close out a faculty search.</a:t>
            </a:r>
            <a:endParaRPr lang="en-US" sz="2400" b="1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en-US" sz="2400" b="1" u="sng" dirty="0"/>
          </a:p>
          <a:p>
            <a:pPr marL="0" indent="0">
              <a:buNone/>
              <a:defRPr/>
            </a:pPr>
            <a:endParaRPr lang="en-US" sz="2000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7859" y="465138"/>
            <a:ext cx="7337425" cy="598488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accent3">
                    <a:lumMod val="75000"/>
                  </a:schemeClr>
                </a:solidFill>
                <a:latin typeface="+mj-lt"/>
                <a:ea typeface="Avenir Heavy"/>
                <a:cs typeface="Avenir Heavy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9pPr>
          </a:lstStyle>
          <a:p>
            <a:pPr>
              <a:defRPr/>
            </a:pPr>
            <a:r>
              <a:rPr lang="en-US" sz="2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 Process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348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686" y="1270517"/>
            <a:ext cx="10378260" cy="5203825"/>
          </a:xfrm>
        </p:spPr>
        <p:txBody>
          <a:bodyPr/>
          <a:lstStyle/>
          <a:p>
            <a:pPr>
              <a:defRPr/>
            </a:pPr>
            <a:r>
              <a:rPr lang="en-US" sz="2000" dirty="0"/>
              <a:t>Department (Search Chair/Hiring Manager </a:t>
            </a:r>
            <a:r>
              <a:rPr lang="en-US" sz="2000" b="1" dirty="0"/>
              <a:t>receives signed Offer Letter </a:t>
            </a:r>
            <a:r>
              <a:rPr lang="en-US" sz="2000" dirty="0"/>
              <a:t>from candidate.</a:t>
            </a:r>
          </a:p>
          <a:p>
            <a:pPr>
              <a:defRPr/>
            </a:pPr>
            <a:r>
              <a:rPr lang="en-US" sz="2000" dirty="0" smtClean="0"/>
              <a:t>Log </a:t>
            </a:r>
            <a:r>
              <a:rPr lang="en-US" sz="2000" dirty="0"/>
              <a:t>in to UAB </a:t>
            </a:r>
            <a:r>
              <a:rPr lang="en-US" sz="2000" dirty="0" err="1"/>
              <a:t>PeopleAdmin</a:t>
            </a:r>
            <a:r>
              <a:rPr lang="en-US" sz="2000" dirty="0"/>
              <a:t>; </a:t>
            </a:r>
            <a:r>
              <a:rPr lang="en-US" sz="2000" dirty="0" smtClean="0"/>
              <a:t>while candidate’s Hiring Proposal is in </a:t>
            </a:r>
            <a:r>
              <a:rPr lang="en-US" sz="2000" b="1" dirty="0" smtClean="0">
                <a:solidFill>
                  <a:srgbClr val="002060"/>
                </a:solidFill>
              </a:rPr>
              <a:t>EXTEND OFFER </a:t>
            </a:r>
            <a:r>
              <a:rPr lang="en-US" sz="2000" dirty="0" smtClean="0"/>
              <a:t>status, verify </a:t>
            </a:r>
            <a:r>
              <a:rPr lang="en-US" sz="2000" dirty="0"/>
              <a:t>that </a:t>
            </a:r>
            <a:r>
              <a:rPr lang="en-US" sz="2000" b="1" dirty="0">
                <a:solidFill>
                  <a:schemeClr val="accent1"/>
                </a:solidFill>
              </a:rPr>
              <a:t>Date of Birth </a:t>
            </a:r>
            <a:r>
              <a:rPr lang="en-US" sz="2000" dirty="0"/>
              <a:t>and </a:t>
            </a:r>
            <a:r>
              <a:rPr lang="en-US" sz="2000" b="1" dirty="0">
                <a:solidFill>
                  <a:schemeClr val="accent1"/>
                </a:solidFill>
              </a:rPr>
              <a:t>Social Security Number </a:t>
            </a:r>
            <a:r>
              <a:rPr lang="en-US" sz="2000" dirty="0"/>
              <a:t>have been entered on the Hiring Proposal.</a:t>
            </a:r>
          </a:p>
          <a:p>
            <a:pPr>
              <a:defRPr/>
            </a:pPr>
            <a:r>
              <a:rPr lang="en-US" sz="2000" dirty="0" smtClean="0"/>
              <a:t>If </a:t>
            </a:r>
            <a:r>
              <a:rPr lang="en-US" sz="2000" dirty="0"/>
              <a:t>the </a:t>
            </a:r>
            <a:r>
              <a:rPr lang="en-US" sz="2000" b="1" dirty="0">
                <a:solidFill>
                  <a:schemeClr val="accent1"/>
                </a:solidFill>
              </a:rPr>
              <a:t>DOB &amp; SSN </a:t>
            </a:r>
            <a:r>
              <a:rPr lang="en-US" sz="2000" dirty="0"/>
              <a:t>have not been entered on the Hiring Proposal, edit the Hiring Proposal to </a:t>
            </a:r>
            <a:r>
              <a:rPr lang="en-US" sz="2000" b="1" dirty="0">
                <a:solidFill>
                  <a:schemeClr val="accent1"/>
                </a:solidFill>
              </a:rPr>
              <a:t>add DOB &amp; </a:t>
            </a:r>
            <a:r>
              <a:rPr lang="en-US" sz="2000" b="1" dirty="0" smtClean="0">
                <a:solidFill>
                  <a:schemeClr val="accent1"/>
                </a:solidFill>
              </a:rPr>
              <a:t>SSN. </a:t>
            </a:r>
            <a:r>
              <a:rPr lang="en-US" sz="2000" dirty="0" smtClean="0"/>
              <a:t>Save changes. And, </a:t>
            </a:r>
            <a:r>
              <a:rPr lang="en-US" sz="2000" dirty="0"/>
              <a:t>move the candidate to “Offer Accepted</a:t>
            </a:r>
            <a:r>
              <a:rPr lang="en-US" sz="2000" dirty="0" smtClean="0"/>
              <a:t>”.</a:t>
            </a:r>
          </a:p>
          <a:p>
            <a:pPr>
              <a:defRPr/>
            </a:pPr>
            <a:r>
              <a:rPr lang="en-US" sz="2000" dirty="0" smtClean="0"/>
              <a:t>If you do not have the DOB and SSN, please move the candidate to “Offer Accepted” and proceed to the next step.</a:t>
            </a:r>
          </a:p>
          <a:p>
            <a:pPr>
              <a:defRPr/>
            </a:pPr>
            <a:r>
              <a:rPr lang="en-US" sz="2000" dirty="0" smtClean="0"/>
              <a:t>Disposition </a:t>
            </a:r>
            <a:r>
              <a:rPr lang="en-US" sz="2000" dirty="0"/>
              <a:t>remaining candidates in UAB </a:t>
            </a:r>
            <a:r>
              <a:rPr lang="en-US" sz="2000" dirty="0" err="1"/>
              <a:t>PeopleAdmin</a:t>
            </a:r>
            <a:r>
              <a:rPr lang="en-US" sz="2000" dirty="0"/>
              <a:t>; by moving them to final workflow state (i.e. INTERVIEWED/NOT HIRED).  </a:t>
            </a:r>
            <a:r>
              <a:rPr lang="en-US" sz="2000" b="1" dirty="0">
                <a:solidFill>
                  <a:srgbClr val="002060"/>
                </a:solidFill>
              </a:rPr>
              <a:t>* This step is required to close out a faculty search.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US" sz="2000" b="1" u="sng" dirty="0"/>
          </a:p>
          <a:p>
            <a:pPr marL="0" indent="0">
              <a:buNone/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7859" y="465138"/>
            <a:ext cx="7337425" cy="598488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accent3">
                    <a:lumMod val="75000"/>
                  </a:schemeClr>
                </a:solidFill>
                <a:latin typeface="+mj-lt"/>
                <a:ea typeface="Avenir Heavy"/>
                <a:cs typeface="Avenir Heavy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9pPr>
          </a:lstStyle>
          <a:p>
            <a:pPr>
              <a:defRPr/>
            </a:pPr>
            <a:r>
              <a:rPr lang="en-US" sz="26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2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234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8833" y="390526"/>
            <a:ext cx="7863101" cy="908050"/>
          </a:xfrm>
        </p:spPr>
        <p:txBody>
          <a:bodyPr/>
          <a:lstStyle/>
          <a:p>
            <a:pPr>
              <a:defRPr/>
            </a:pPr>
            <a:r>
              <a:rPr lang="en-US" sz="2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Initiating the </a:t>
            </a:r>
            <a:r>
              <a:rPr lang="en-US" sz="26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Background Check Process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568712" y="1515584"/>
            <a:ext cx="54864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 smtClean="0"/>
              <a:t>The </a:t>
            </a:r>
            <a:r>
              <a:rPr lang="en-US" altLang="en-US" dirty="0"/>
              <a:t>candidate </a:t>
            </a:r>
            <a:r>
              <a:rPr lang="en-US" altLang="en-US" b="1" u="sng" dirty="0"/>
              <a:t>must be moved to “Offer Accepted</a:t>
            </a:r>
            <a:r>
              <a:rPr lang="en-US" altLang="en-US" dirty="0"/>
              <a:t>” to notify the Background Check Coordinator to start the background check process</a:t>
            </a:r>
            <a:r>
              <a:rPr lang="en-US" altLang="en-US" dirty="0" smtClean="0"/>
              <a:t>.</a:t>
            </a:r>
          </a:p>
          <a:p>
            <a:endParaRPr lang="en-US" altLang="en-US" dirty="0"/>
          </a:p>
          <a:p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002060"/>
                </a:solidFill>
              </a:rPr>
              <a:t>Date of Birth and Social Security Number </a:t>
            </a:r>
            <a:r>
              <a:rPr lang="en-US" altLang="en-US" b="1" dirty="0" smtClean="0">
                <a:solidFill>
                  <a:srgbClr val="002060"/>
                </a:solidFill>
              </a:rPr>
              <a:t>are not required.</a:t>
            </a:r>
            <a:r>
              <a:rPr lang="en-US" altLang="en-US" b="1" dirty="0" smtClean="0">
                <a:solidFill>
                  <a:schemeClr val="accent1"/>
                </a:solidFill>
              </a:rPr>
              <a:t> </a:t>
            </a:r>
            <a:r>
              <a:rPr lang="en-US" altLang="en-US" dirty="0" smtClean="0"/>
              <a:t>However, it is </a:t>
            </a:r>
            <a:r>
              <a:rPr lang="en-US" altLang="en-US" u="sng" dirty="0" smtClean="0"/>
              <a:t>highly preferred that these fields be completed</a:t>
            </a:r>
            <a:r>
              <a:rPr lang="en-US" altLang="en-US" dirty="0" smtClean="0"/>
              <a:t> if you have the information available before </a:t>
            </a:r>
            <a:r>
              <a:rPr lang="en-US" altLang="en-US" dirty="0"/>
              <a:t>mark the Hiring Proposal as “Offer Accepted</a:t>
            </a:r>
            <a:r>
              <a:rPr lang="en-US" altLang="en-US" dirty="0" smtClean="0"/>
              <a:t>”.</a:t>
            </a:r>
          </a:p>
          <a:p>
            <a:endParaRPr lang="en-US" altLang="en-US" dirty="0"/>
          </a:p>
          <a:p>
            <a:r>
              <a:rPr lang="en-US" altLang="en-US" dirty="0" smtClean="0"/>
              <a:t>The Hiring Proposal is editable while in the </a:t>
            </a:r>
            <a:r>
              <a:rPr lang="en-US" altLang="en-US" b="1" dirty="0" smtClean="0">
                <a:solidFill>
                  <a:srgbClr val="002060"/>
                </a:solidFill>
              </a:rPr>
              <a:t>EXTEND OFFER </a:t>
            </a:r>
            <a:r>
              <a:rPr lang="en-US" altLang="en-US" dirty="0" smtClean="0"/>
              <a:t>status; but not after.</a:t>
            </a:r>
          </a:p>
        </p:txBody>
      </p:sp>
      <p:pic>
        <p:nvPicPr>
          <p:cNvPr id="1126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7935" y="1923922"/>
            <a:ext cx="3912973" cy="194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996" y="4100907"/>
            <a:ext cx="3675063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7832600" y="4695020"/>
            <a:ext cx="600075" cy="274637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832600" y="5021057"/>
            <a:ext cx="908050" cy="27305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56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 txBox="1">
            <a:spLocks/>
          </p:cNvSpPr>
          <p:nvPr/>
        </p:nvSpPr>
        <p:spPr bwMode="auto">
          <a:xfrm>
            <a:off x="266830" y="365297"/>
            <a:ext cx="7335837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>
                <a:solidFill>
                  <a:srgbClr val="77933C"/>
                </a:solidFill>
                <a:latin typeface="Calibri" panose="020F0502020204030204" pitchFamily="34" charset="0"/>
                <a:ea typeface="Avenir Heavy"/>
                <a:cs typeface="Avenir Heavy"/>
              </a:rPr>
              <a:t>Login Information</a:t>
            </a:r>
          </a:p>
        </p:txBody>
      </p:sp>
      <p:pic>
        <p:nvPicPr>
          <p:cNvPr id="819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766" y="1820562"/>
            <a:ext cx="4022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7" y="1783492"/>
            <a:ext cx="4981665" cy="1931773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5445211" y="2957384"/>
            <a:ext cx="109563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29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179" y="527222"/>
            <a:ext cx="7677665" cy="808080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Selecting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 the Hiring Proposal for Background Check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 bwMode="auto">
          <a:xfrm>
            <a:off x="477794" y="1360788"/>
            <a:ext cx="8715461" cy="50572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spcAft>
                <a:spcPct val="0"/>
              </a:spcAft>
              <a:buFont typeface="Calibri" panose="020F0502020204030204" pitchFamily="34" charset="0"/>
              <a:buAutoNum type="arabicPeriod"/>
            </a:pPr>
            <a:r>
              <a:rPr lang="en-US" altLang="en-US" sz="2400" dirty="0" smtClean="0">
                <a:ea typeface="Avenir Roman"/>
              </a:rPr>
              <a:t>Click on the Hiring Proposal Tab.</a:t>
            </a:r>
          </a:p>
          <a:p>
            <a:pPr marL="0" indent="0">
              <a:spcAft>
                <a:spcPct val="0"/>
              </a:spcAft>
              <a:buNone/>
            </a:pPr>
            <a:endParaRPr lang="en-US" altLang="en-US" sz="2400" dirty="0">
              <a:ea typeface="Avenir Roman"/>
            </a:endParaRPr>
          </a:p>
          <a:p>
            <a:pPr marL="514350" indent="-514350">
              <a:spcAft>
                <a:spcPct val="0"/>
              </a:spcAft>
              <a:buFont typeface="Calibri" panose="020F0502020204030204" pitchFamily="34" charset="0"/>
              <a:buAutoNum type="arabicPeriod"/>
            </a:pPr>
            <a:endParaRPr lang="en-US" altLang="en-US" sz="2400" dirty="0" smtClean="0">
              <a:ea typeface="Avenir Roman"/>
            </a:endParaRPr>
          </a:p>
          <a:p>
            <a:pPr marL="514350" indent="-514350">
              <a:spcAft>
                <a:spcPct val="0"/>
              </a:spcAft>
              <a:buFont typeface="Calibri" panose="020F0502020204030204" pitchFamily="34" charset="0"/>
              <a:buAutoNum type="arabicPeriod"/>
            </a:pPr>
            <a:endParaRPr lang="en-US" altLang="en-US" sz="2400" dirty="0">
              <a:ea typeface="Avenir Roman"/>
            </a:endParaRPr>
          </a:p>
          <a:p>
            <a:pPr marL="457200" indent="-457200">
              <a:spcAft>
                <a:spcPct val="0"/>
              </a:spcAft>
              <a:buAutoNum type="arabicPeriod" startAt="2"/>
            </a:pPr>
            <a:endParaRPr lang="en-US" altLang="en-US" sz="2400" dirty="0" smtClean="0">
              <a:ea typeface="Avenir Roman"/>
            </a:endParaRPr>
          </a:p>
          <a:p>
            <a:pPr marL="457200" indent="-457200">
              <a:spcAft>
                <a:spcPct val="0"/>
              </a:spcAft>
              <a:buAutoNum type="arabicPeriod" startAt="2"/>
            </a:pPr>
            <a:r>
              <a:rPr lang="en-US" altLang="en-US" sz="2400" dirty="0" smtClean="0">
                <a:ea typeface="Avenir Roman"/>
              </a:rPr>
              <a:t>Choose the correct candidate Hiring Proposal that is in the 	“Extend Offer” state.</a:t>
            </a:r>
          </a:p>
          <a:p>
            <a:pPr marL="0" indent="0">
              <a:spcAft>
                <a:spcPct val="0"/>
              </a:spcAft>
              <a:buNone/>
            </a:pPr>
            <a:endParaRPr lang="en-US" altLang="en-US" sz="2400" dirty="0" smtClean="0">
              <a:ea typeface="Avenir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878" y="2010033"/>
            <a:ext cx="7978744" cy="10424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303" y="4752456"/>
            <a:ext cx="10260625" cy="415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1647567" y="4881902"/>
            <a:ext cx="650789" cy="1565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333913" y="4806601"/>
            <a:ext cx="823784" cy="349509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922021" y="2181727"/>
            <a:ext cx="823784" cy="349509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65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179" y="527222"/>
            <a:ext cx="7677665" cy="808080"/>
          </a:xfrm>
        </p:spPr>
        <p:txBody>
          <a:bodyPr/>
          <a:lstStyle/>
          <a:p>
            <a:pPr>
              <a:defRPr/>
            </a:pPr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Selecting the Hiring Proposal for Background Check</a:t>
            </a:r>
            <a:endParaRPr lang="en-US" sz="20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 bwMode="auto">
          <a:xfrm>
            <a:off x="477794" y="1360788"/>
            <a:ext cx="8715461" cy="50572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spcAft>
                <a:spcPct val="0"/>
              </a:spcAft>
              <a:buNone/>
            </a:pPr>
            <a:endParaRPr lang="en-US" altLang="en-US" sz="2400" dirty="0">
              <a:ea typeface="Avenir Roman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en-US" altLang="en-US" sz="2400" dirty="0" smtClean="0">
                <a:ea typeface="Avenir Roman"/>
              </a:rPr>
              <a:t>3.	</a:t>
            </a:r>
            <a:r>
              <a:rPr lang="en-US" altLang="en-US" sz="2400" b="1" dirty="0" smtClean="0">
                <a:ea typeface="Avenir Roman"/>
              </a:rPr>
              <a:t>Open the candidate’s Hiring Proposal to Edit</a:t>
            </a:r>
            <a:r>
              <a:rPr lang="en-US" altLang="en-US" sz="2400" dirty="0" smtClean="0">
                <a:ea typeface="Avenir Roman"/>
              </a:rPr>
              <a:t>; if you have the 	DOB and SSN; by clicking on the blue hyperlink that is the 	candidate’s name.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116" y="3288861"/>
            <a:ext cx="10260625" cy="415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1647568" y="3418307"/>
            <a:ext cx="650789" cy="1565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333914" y="3321811"/>
            <a:ext cx="823784" cy="349509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23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414" y="2225675"/>
            <a:ext cx="4289425" cy="225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258013" y="217340"/>
            <a:ext cx="7335838" cy="1028700"/>
          </a:xfr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accent3">
                    <a:lumMod val="75000"/>
                  </a:schemeClr>
                </a:solidFill>
                <a:latin typeface="+mj-lt"/>
                <a:ea typeface="Avenir Heavy"/>
                <a:cs typeface="Avenir Heavy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venir Heavy"/>
                <a:ea typeface="Avenir Heavy"/>
                <a:cs typeface="Avenir Heavy"/>
              </a:defRPr>
            </a:lvl9pPr>
          </a:lstStyle>
          <a:p>
            <a:pPr>
              <a:defRPr/>
            </a:pPr>
            <a:r>
              <a:rPr lang="en-US" sz="26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Editing the Hiring Proposal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p Arrow 5"/>
          <p:cNvSpPr/>
          <p:nvPr/>
        </p:nvSpPr>
        <p:spPr>
          <a:xfrm>
            <a:off x="5673725" y="2784475"/>
            <a:ext cx="139700" cy="325438"/>
          </a:xfrm>
          <a:prstGeom prst="upArrow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1649413" y="855664"/>
            <a:ext cx="56181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You can edit one of two ways to add the DOB &amp; SSN:</a:t>
            </a:r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1724026" y="1562101"/>
            <a:ext cx="37576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1.) Click “Edit” beside the title of the Hiring Proposal:</a:t>
            </a:r>
          </a:p>
        </p:txBody>
      </p:sp>
      <p:sp>
        <p:nvSpPr>
          <p:cNvPr id="13319" name="TextBox 8"/>
          <p:cNvSpPr txBox="1">
            <a:spLocks noChangeArrowheads="1"/>
          </p:cNvSpPr>
          <p:nvPr/>
        </p:nvSpPr>
        <p:spPr bwMode="auto">
          <a:xfrm>
            <a:off x="6616700" y="1579563"/>
            <a:ext cx="35115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2.) Click “Edit” beside Hiring Proposal on the Summary Tab:</a:t>
            </a:r>
          </a:p>
        </p:txBody>
      </p:sp>
      <p:pic>
        <p:nvPicPr>
          <p:cNvPr id="1332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701" y="2519363"/>
            <a:ext cx="3579813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Left Arrow 10"/>
          <p:cNvSpPr/>
          <p:nvPr/>
        </p:nvSpPr>
        <p:spPr>
          <a:xfrm>
            <a:off x="8859839" y="3500439"/>
            <a:ext cx="371475" cy="142875"/>
          </a:xfrm>
          <a:prstGeom prst="leftArrow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145213" y="1579564"/>
            <a:ext cx="42862" cy="38242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160431"/>
      </p:ext>
    </p:extLst>
  </p:cSld>
  <p:clrMapOvr>
    <a:masterClrMapping/>
  </p:clrMapOvr>
</p:sld>
</file>

<file path=ppt/theme/theme1.xml><?xml version="1.0" encoding="utf-8"?>
<a:theme xmlns:a="http://schemas.openxmlformats.org/drawingml/2006/main" name="4-3-Green_Angles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4-3-Green_Angles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4-3-Green_Angles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7247</TotalTime>
  <Words>618</Words>
  <Application>Microsoft Office PowerPoint</Application>
  <PresentationFormat>Widescreen</PresentationFormat>
  <Paragraphs>61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Avenir Book</vt:lpstr>
      <vt:lpstr>Avenir Heavy</vt:lpstr>
      <vt:lpstr>Avenir Roman</vt:lpstr>
      <vt:lpstr>Calibri</vt:lpstr>
      <vt:lpstr>4-3-Green_Angles_template</vt:lpstr>
      <vt:lpstr>1_4-3-Green_Angles_template</vt:lpstr>
      <vt:lpstr>2_4-3-Green_Angles_template</vt:lpstr>
      <vt:lpstr>PowerPoint Presentation</vt:lpstr>
      <vt:lpstr>Introduction:  New Faculty Background Check Process</vt:lpstr>
      <vt:lpstr>PowerPoint Presentation</vt:lpstr>
      <vt:lpstr>PowerPoint Presentation</vt:lpstr>
      <vt:lpstr>Initiating the Faculty Background Check Process</vt:lpstr>
      <vt:lpstr>PowerPoint Presentation</vt:lpstr>
      <vt:lpstr>Selecting the Hiring Proposal for Background Check</vt:lpstr>
      <vt:lpstr>Selecting the Hiring Proposal for Background Check</vt:lpstr>
      <vt:lpstr>Editing the Hiring Proposal</vt:lpstr>
      <vt:lpstr>Editing the Hiring Proposal</vt:lpstr>
      <vt:lpstr>Need Help?</vt:lpstr>
    </vt:vector>
  </TitlesOfParts>
  <Company>University of Alabama at Birmingham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Castleberry, Edith</dc:creator>
  <cp:lastModifiedBy>Bailey, Amanda</cp:lastModifiedBy>
  <cp:revision>33</cp:revision>
  <cp:lastPrinted>2016-11-08T23:21:06Z</cp:lastPrinted>
  <dcterms:created xsi:type="dcterms:W3CDTF">2016-09-09T19:10:28Z</dcterms:created>
  <dcterms:modified xsi:type="dcterms:W3CDTF">2020-09-16T20:45:31Z</dcterms:modified>
</cp:coreProperties>
</file>