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69979" y="3700450"/>
            <a:ext cx="4504193" cy="139313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>
                <a:solidFill>
                  <a:srgbClr val="77933C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69979" y="5093584"/>
            <a:ext cx="4504193" cy="11717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650" y="397220"/>
            <a:ext cx="3827577" cy="116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17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69979" y="3700450"/>
            <a:ext cx="4504193" cy="139313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>
                <a:solidFill>
                  <a:srgbClr val="77933C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69979" y="5093585"/>
            <a:ext cx="4504193" cy="13211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650" y="397220"/>
            <a:ext cx="3827577" cy="116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07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471"/>
            <a:ext cx="8229600" cy="120056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400" y="1809834"/>
            <a:ext cx="8229600" cy="4316329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4" name="Picture 3" descr="site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822" y="6245339"/>
            <a:ext cx="2106706" cy="493125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114931" y="6286717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fld id="{B785CAA7-4142-4CD4-94C5-813CE27749B5}" type="slidenum">
              <a:rPr lang="en-US" sz="1400">
                <a:solidFill>
                  <a:prstClr val="black"/>
                </a:solidFill>
              </a:rPr>
              <a:pPr defTabSz="457200"/>
              <a:t>‹#›</a:t>
            </a:fld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13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ab.edu/humanresources/home/recruitmentservices/search-firm-guidelines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ab.edu/humanresources/home/images/M_images/careers/InterviewingtheCandidates.pdf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ab.edu/humanresources/home/recruitmentservices/search-firm-guidelin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i="1" dirty="0" smtClean="0"/>
              <a:t>Training for </a:t>
            </a:r>
            <a:br>
              <a:rPr lang="en-US" sz="3200" b="1" i="1" dirty="0" smtClean="0"/>
            </a:br>
            <a:r>
              <a:rPr lang="en-US" sz="3200" b="1" i="1" dirty="0" smtClean="0"/>
              <a:t>Faculty Search Committees: Best Practices for Interviewing Candidates</a:t>
            </a:r>
            <a:endParaRPr lang="en-US" sz="32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7802" y="5702739"/>
            <a:ext cx="4504193" cy="1171749"/>
          </a:xfrm>
        </p:spPr>
        <p:txBody>
          <a:bodyPr/>
          <a:lstStyle/>
          <a:p>
            <a:r>
              <a:rPr lang="en-US" dirty="0" smtClean="0"/>
              <a:t>UAB Office of the Provost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7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Interviewing the candidates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 all applications consistently at </a:t>
            </a:r>
            <a:r>
              <a:rPr lang="en-US" dirty="0"/>
              <a:t>each stage of the selection </a:t>
            </a:r>
            <a:r>
              <a:rPr lang="en-US" dirty="0" smtClean="0"/>
              <a:t>process</a:t>
            </a:r>
            <a:endParaRPr lang="en-US" dirty="0"/>
          </a:p>
          <a:p>
            <a:pPr lvl="1"/>
            <a:r>
              <a:rPr lang="en-US" dirty="0" smtClean="0"/>
              <a:t>Only the stated </a:t>
            </a:r>
            <a:r>
              <a:rPr lang="en-US" dirty="0"/>
              <a:t>qualifications </a:t>
            </a:r>
            <a:r>
              <a:rPr lang="en-US" dirty="0" smtClean="0"/>
              <a:t>should be the basis </a:t>
            </a:r>
            <a:r>
              <a:rPr lang="en-US" dirty="0"/>
              <a:t>for the selection criteria used in the final </a:t>
            </a:r>
            <a:r>
              <a:rPr lang="en-US" dirty="0" smtClean="0"/>
              <a:t>decision</a:t>
            </a:r>
            <a:endParaRPr lang="en-US" dirty="0"/>
          </a:p>
          <a:p>
            <a:r>
              <a:rPr lang="en-US" dirty="0" smtClean="0"/>
              <a:t>Document the decision</a:t>
            </a:r>
          </a:p>
        </p:txBody>
      </p:sp>
    </p:spTree>
    <p:extLst>
      <p:ext uri="{BB962C8B-B14F-4D97-AF65-F5344CB8AC3E}">
        <p14:creationId xmlns:p14="http://schemas.microsoft.com/office/powerpoint/2010/main" val="235956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Interviewing the candidates (contd.)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the candidates to interview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heck </a:t>
            </a:r>
            <a:r>
              <a:rPr lang="en-US" dirty="0"/>
              <a:t>references and review letters of </a:t>
            </a:r>
            <a:r>
              <a:rPr lang="en-US" dirty="0" smtClean="0"/>
              <a:t>recommendation</a:t>
            </a:r>
          </a:p>
          <a:p>
            <a:pPr lvl="1"/>
            <a:r>
              <a:rPr lang="en-US" dirty="0" smtClean="0"/>
              <a:t>Work with Affirmative Action Officer on special efforts where applicant pool is underrepresented in certain groups</a:t>
            </a:r>
          </a:p>
          <a:p>
            <a:pPr lvl="2"/>
            <a:r>
              <a:rPr lang="en-US" dirty="0" smtClean="0"/>
              <a:t>Committee may have to reopen </a:t>
            </a:r>
            <a:r>
              <a:rPr lang="en-US" dirty="0"/>
              <a:t>or </a:t>
            </a:r>
            <a:r>
              <a:rPr lang="en-US" dirty="0" smtClean="0"/>
              <a:t>intensify search</a:t>
            </a:r>
          </a:p>
        </p:txBody>
      </p:sp>
    </p:spTree>
    <p:extLst>
      <p:ext uri="{BB962C8B-B14F-4D97-AF65-F5344CB8AC3E}">
        <p14:creationId xmlns:p14="http://schemas.microsoft.com/office/powerpoint/2010/main" val="298596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Interviewing the candidates (contd.)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interview</a:t>
            </a:r>
          </a:p>
          <a:p>
            <a:pPr lvl="1"/>
            <a:r>
              <a:rPr lang="en-US" dirty="0" smtClean="0"/>
              <a:t>All questions must </a:t>
            </a:r>
            <a:r>
              <a:rPr lang="en-US" dirty="0"/>
              <a:t>be job-related and similar for all candidates. </a:t>
            </a:r>
            <a:endParaRPr lang="en-US" dirty="0" smtClean="0"/>
          </a:p>
          <a:p>
            <a:pPr lvl="1"/>
            <a:r>
              <a:rPr lang="en-US" dirty="0" smtClean="0"/>
              <a:t>Some </a:t>
            </a:r>
            <a:r>
              <a:rPr lang="en-US" dirty="0"/>
              <a:t>inquiries are not permitted because they request or allow use of information that may lead to unfair, biased decisions. </a:t>
            </a:r>
            <a:endParaRPr lang="en-US" dirty="0" smtClean="0"/>
          </a:p>
          <a:p>
            <a:pPr lvl="2"/>
            <a:r>
              <a:rPr lang="en-US" dirty="0"/>
              <a:t>See “Examples of </a:t>
            </a:r>
            <a:r>
              <a:rPr lang="en-US" dirty="0" smtClean="0"/>
              <a:t>Interview Questions</a:t>
            </a:r>
            <a:r>
              <a:rPr lang="en-US" dirty="0"/>
              <a:t>” </a:t>
            </a:r>
            <a:r>
              <a:rPr lang="en-US" dirty="0" smtClean="0"/>
              <a:t>at UAB </a:t>
            </a:r>
            <a:r>
              <a:rPr lang="en-US" dirty="0"/>
              <a:t>Human Resources </a:t>
            </a:r>
            <a:r>
              <a:rPr lang="en-US" dirty="0" smtClean="0"/>
              <a:t> Careers </a:t>
            </a:r>
            <a:r>
              <a:rPr lang="en-US" dirty="0"/>
              <a:t>website, </a:t>
            </a:r>
            <a:r>
              <a:rPr lang="en-US" dirty="0" smtClean="0"/>
              <a:t>under “</a:t>
            </a:r>
            <a:r>
              <a:rPr lang="en-US" dirty="0">
                <a:hlinkClick r:id="rId2"/>
              </a:rPr>
              <a:t>Search Firm Guidelines</a:t>
            </a:r>
            <a:r>
              <a:rPr lang="en-US" dirty="0"/>
              <a:t>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078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Interviewing the candidates (contd.)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interview (contd.)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committee members </a:t>
            </a:r>
            <a:r>
              <a:rPr lang="en-US" dirty="0" smtClean="0"/>
              <a:t>should take clear notes that are job-related and fact-based </a:t>
            </a:r>
          </a:p>
          <a:p>
            <a:pPr lvl="1"/>
            <a:r>
              <a:rPr lang="en-US" dirty="0" smtClean="0"/>
              <a:t>Consider standardized </a:t>
            </a:r>
            <a:r>
              <a:rPr lang="en-US" dirty="0"/>
              <a:t>rating </a:t>
            </a:r>
            <a:r>
              <a:rPr lang="en-US" dirty="0" smtClean="0"/>
              <a:t>sheets and questions</a:t>
            </a:r>
          </a:p>
          <a:p>
            <a:pPr lvl="1"/>
            <a:r>
              <a:rPr lang="en-US" dirty="0" smtClean="0"/>
              <a:t>Ask </a:t>
            </a:r>
            <a:r>
              <a:rPr lang="en-US" dirty="0"/>
              <a:t>questions so that diversity issues will be raised </a:t>
            </a:r>
            <a:endParaRPr lang="en-US" dirty="0" smtClean="0"/>
          </a:p>
          <a:p>
            <a:pPr lvl="2"/>
            <a:r>
              <a:rPr lang="en-US" dirty="0"/>
              <a:t>e</a:t>
            </a:r>
            <a:r>
              <a:rPr lang="en-US" dirty="0" smtClean="0"/>
              <a:t>.g., programs</a:t>
            </a:r>
            <a:r>
              <a:rPr lang="en-US" dirty="0"/>
              <a:t>, committee memberships, and diversity initiatives in previous </a:t>
            </a:r>
            <a:r>
              <a:rPr lang="en-US" dirty="0" smtClean="0"/>
              <a:t>positions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51176" y="788819"/>
            <a:ext cx="2376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prstClr val="black"/>
                </a:solidFill>
              </a:rPr>
              <a:t>See “</a:t>
            </a:r>
            <a:r>
              <a:rPr lang="en-US" dirty="0">
                <a:solidFill>
                  <a:prstClr val="black"/>
                </a:solidFill>
                <a:hlinkClick r:id="rId2"/>
              </a:rPr>
              <a:t>Interviewing the </a:t>
            </a:r>
          </a:p>
          <a:p>
            <a:pPr defTabSz="457200"/>
            <a:r>
              <a:rPr lang="en-US" dirty="0">
                <a:solidFill>
                  <a:prstClr val="black"/>
                </a:solidFill>
                <a:hlinkClick r:id="rId2"/>
              </a:rPr>
              <a:t>Candidate Checklist</a:t>
            </a:r>
            <a:r>
              <a:rPr lang="en-US" dirty="0">
                <a:solidFill>
                  <a:prstClr val="black"/>
                </a:solidFill>
              </a:rPr>
              <a:t>” at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UAB Human Resources 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Careers website</a:t>
            </a:r>
          </a:p>
        </p:txBody>
      </p:sp>
    </p:spTree>
    <p:extLst>
      <p:ext uri="{BB962C8B-B14F-4D97-AF65-F5344CB8AC3E}">
        <p14:creationId xmlns:p14="http://schemas.microsoft.com/office/powerpoint/2010/main" val="228998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Interviewing the candidates (contd.)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interview (contd.)</a:t>
            </a:r>
          </a:p>
          <a:p>
            <a:pPr lvl="1"/>
            <a:r>
              <a:rPr lang="en-US" dirty="0" smtClean="0"/>
              <a:t>Assess </a:t>
            </a:r>
            <a:r>
              <a:rPr lang="en-US" dirty="0"/>
              <a:t>candidate’s </a:t>
            </a:r>
            <a:r>
              <a:rPr lang="en-US" dirty="0" smtClean="0"/>
              <a:t>willingness and ability to advance diversity, including by:</a:t>
            </a:r>
          </a:p>
          <a:p>
            <a:pPr lvl="2"/>
            <a:r>
              <a:rPr lang="en-US" dirty="0" smtClean="0"/>
              <a:t>Discussing diversity-related issues</a:t>
            </a:r>
          </a:p>
          <a:p>
            <a:pPr lvl="2"/>
            <a:r>
              <a:rPr lang="en-US" dirty="0" smtClean="0"/>
              <a:t>Using gender-neutral </a:t>
            </a:r>
            <a:r>
              <a:rPr lang="en-US" dirty="0"/>
              <a:t>language </a:t>
            </a:r>
            <a:endParaRPr lang="en-US" dirty="0" smtClean="0"/>
          </a:p>
          <a:p>
            <a:pPr lvl="2"/>
            <a:r>
              <a:rPr lang="en-US" dirty="0" smtClean="0"/>
              <a:t>Addressing all </a:t>
            </a:r>
            <a:r>
              <a:rPr lang="en-US" dirty="0"/>
              <a:t>members of the </a:t>
            </a:r>
            <a:r>
              <a:rPr lang="en-US" dirty="0" smtClean="0"/>
              <a:t>committee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04967" y="3729241"/>
            <a:ext cx="2736839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prstClr val="black"/>
                </a:solidFill>
              </a:rPr>
              <a:t>See “Examples of Interview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Questions” at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UAB Human Resources 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Careers website, under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“</a:t>
            </a:r>
            <a:r>
              <a:rPr lang="en-US" dirty="0">
                <a:solidFill>
                  <a:prstClr val="black"/>
                </a:solidFill>
                <a:hlinkClick r:id="rId2"/>
              </a:rPr>
              <a:t>Search Firm Guidelines</a:t>
            </a:r>
            <a:r>
              <a:rPr lang="en-US" dirty="0">
                <a:solidFill>
                  <a:prstClr val="black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743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_Angles_template">
  <a:themeElements>
    <a:clrScheme name="Custom 8">
      <a:dk1>
        <a:sysClr val="windowText" lastClr="000000"/>
      </a:dk1>
      <a:lt1>
        <a:sysClr val="window" lastClr="FFFFFF"/>
      </a:lt1>
      <a:dk2>
        <a:srgbClr val="1C4A26"/>
      </a:dk2>
      <a:lt2>
        <a:srgbClr val="EEECE1"/>
      </a:lt2>
      <a:accent1>
        <a:srgbClr val="9C9F49"/>
      </a:accent1>
      <a:accent2>
        <a:srgbClr val="C59518"/>
      </a:accent2>
      <a:accent3>
        <a:srgbClr val="4C4C4C"/>
      </a:accent3>
      <a:accent4>
        <a:srgbClr val="99CC99"/>
      </a:accent4>
      <a:accent5>
        <a:srgbClr val="CCCC99"/>
      </a:accent5>
      <a:accent6>
        <a:srgbClr val="669966"/>
      </a:accent6>
      <a:hlink>
        <a:srgbClr val="008000"/>
      </a:hlink>
      <a:folHlink>
        <a:srgbClr val="9999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266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Heavy</vt:lpstr>
      <vt:lpstr>Avenir Roman</vt:lpstr>
      <vt:lpstr>Calibri</vt:lpstr>
      <vt:lpstr>Green_Angles_template</vt:lpstr>
      <vt:lpstr>Training for  Faculty Search Committees: Best Practices for Interviewing Candidates</vt:lpstr>
      <vt:lpstr>Interviewing the candidates</vt:lpstr>
      <vt:lpstr>Interviewing the candidates (contd.)</vt:lpstr>
      <vt:lpstr>Interviewing the candidates (contd.)</vt:lpstr>
      <vt:lpstr>Interviewing the candidates (contd.)</vt:lpstr>
      <vt:lpstr>Interviewing the candidates (contd.)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for  Faculty Search Committees</dc:title>
  <dc:creator>Stephen A Yoder</dc:creator>
  <cp:lastModifiedBy>Bailey, Amanda</cp:lastModifiedBy>
  <cp:revision>3</cp:revision>
  <dcterms:created xsi:type="dcterms:W3CDTF">2017-03-28T15:40:58Z</dcterms:created>
  <dcterms:modified xsi:type="dcterms:W3CDTF">2019-11-21T22:56:03Z</dcterms:modified>
</cp:coreProperties>
</file>