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7" r:id="rId3"/>
    <p:sldId id="259" r:id="rId4"/>
    <p:sldId id="260" r:id="rId5"/>
    <p:sldId id="262" r:id="rId6"/>
    <p:sldId id="263" r:id="rId7"/>
    <p:sldId id="265" r:id="rId8"/>
    <p:sldId id="266" r:id="rId9"/>
    <p:sldId id="272" r:id="rId10"/>
    <p:sldId id="275" r:id="rId11"/>
    <p:sldId id="277" r:id="rId12"/>
    <p:sldId id="276" r:id="rId13"/>
    <p:sldId id="279" r:id="rId14"/>
    <p:sldId id="274" r:id="rId15"/>
    <p:sldId id="278" r:id="rId16"/>
    <p:sldId id="273" r:id="rId17"/>
    <p:sldId id="264" r:id="rId18"/>
    <p:sldId id="281" r:id="rId19"/>
    <p:sldId id="269" r:id="rId20"/>
    <p:sldId id="280" r:id="rId21"/>
    <p:sldId id="271" r:id="rId22"/>
    <p:sldId id="27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6E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93" autoAdjust="0"/>
  </p:normalViewPr>
  <p:slideViewPr>
    <p:cSldViewPr>
      <p:cViewPr varScale="1">
        <p:scale>
          <a:sx n="89" d="100"/>
          <a:sy n="89" d="100"/>
        </p:scale>
        <p:origin x="128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50A1358-6AFC-438A-8B39-E41CAC194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78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14F682F-3EE7-4971-A643-63FF1F35B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84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C27503-8FB7-49E0-8E3F-AF95C32BB97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9739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F93DD00-759B-4F5F-A6D0-A7A703D7149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6120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413753-DE8D-488B-99D9-7CF83F941DE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09112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BE45D3-AB58-42BB-9A8A-2FE845ACAB1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5049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E3C3EF4-6D68-46B2-8D97-01F34B900EE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97396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9ACDF3-4296-46F5-BCA4-3A13741507B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40550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D6057F-7467-4187-A8E7-69300CBECEC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383488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A5068E-CD1A-4B7F-A97D-319875BF8F4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144076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32B5B0-3C40-4BFF-91BB-0D61A18CAF5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66633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4F682F-3EE7-4971-A643-63FF1F35B60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77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763FE04-DFFD-4EE1-BEF1-12D6FE87C90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0870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F823420-17AB-4716-B4DD-F13A2FA4260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28999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5CE9A8-F860-4A0B-87E9-2B5EA3F1D8D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46460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83F76-7402-4FF1-809B-19B9DDD7287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115174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B7663E-2C65-4911-A22F-41D279FD571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3867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6C2BAC-745B-4BD4-931E-7AA2FA98C05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79613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5646F9-4D10-4126-8BF8-4FB24AADF5F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03359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29236F-F505-4350-8429-576D28AD385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8842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89EBC2-0D54-448C-AC47-EF6A10CF37B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6591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4D07569-90E7-4062-B0E8-2E5E7D1E09D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95061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F819E91-439E-4604-B2DC-4EF09514BF0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41348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0D218C-D73C-4E2A-BA63-09832DC8281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63905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684DD24-74DE-4B54-9830-335D8FDAD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7DF2C-1099-426A-B135-1E96F7346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FD400-F117-48FF-A26F-895FDAA3B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519BD-DC80-43BA-AE93-67C9A3A0C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64661-7133-41C4-984B-DAF571672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53E5C-3375-4A76-8DE0-9FB41D019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863B9-E9F6-4F4E-84BA-1AD0AFCC8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1BB61-52D6-4D9B-80B7-0184F13DE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CDA2D-CE89-4D19-A1AE-18DE89AAF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F617-7FC5-466B-A070-F18225295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4F649-C9FA-432C-A99F-CF9C028C0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394C585-5369-410A-A936-6D75B087D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b.edu/policies/Pages/Faculty-Handbook.asp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ab.edu/medicine/dom/faculty-resources/faculty-promotion-tenure-tip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b.edu/medicine/home/faculty-staff/faculty-resources/appointment-promotion-and-tenure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DOM Promotions Workshop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657600"/>
            <a:ext cx="7848600" cy="2438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Ashita Tolwani, M.D.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i="1" dirty="0" smtClean="0"/>
              <a:t>Chair, DOM Appointment, Promotions and Tenure Committee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i="1" dirty="0" smtClean="0"/>
              <a:t>Professor of Medicine, Division of Nephrology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November </a:t>
            </a:r>
            <a:r>
              <a:rPr lang="en-US" sz="1800" dirty="0" smtClean="0"/>
              <a:t>11, 2015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BDB 334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 to Associate Professor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848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At least three years in the rank of Assistant Professor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Academic credentials and demonstration of level of specialized accomplishment appropriate to the mission of the Department and the UABSOM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Criteria for Promotion to Associate Professor (continued)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 of collegiality and involvement in the Department and/or UABSOM</a:t>
            </a:r>
          </a:p>
          <a:p>
            <a:pPr eaLnBrk="1" hangingPunct="1"/>
            <a:r>
              <a:rPr lang="en-US" smtClean="0"/>
              <a:t>Evidence of scholarly achievement in areas of research, teaching, and/or service, as appropriate, documented by peer recognition at a national level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 to Professor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812088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Distinguished performance as an associate professor, at least three years in rank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Academic credentials and demonstration of level of specialized accomplishment appropriate to the mission of the Department and the UABSOM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Demonstration of collegiality, involvement, and leadership as a citizen of the Department and/or UABSOM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 to Professor (continued)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300" smtClean="0"/>
              <a:t>Evidence of sustained scholarly achievement and productivity in the areas of research, teaching, and/or service, as appropriate</a:t>
            </a:r>
          </a:p>
          <a:p>
            <a:pPr eaLnBrk="1" hangingPunct="1"/>
            <a:r>
              <a:rPr lang="en-US" sz="3300" smtClean="0"/>
              <a:t>Demonstration of nationally recognized excellence in the conduct of academic duties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Granting Tenure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828800"/>
            <a:ext cx="76962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Rank of at least Associate Professor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Academic credentials consistent with the missions of the department and the UABSOM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National reputation reflected by peer recognition, presentations at national professional meetings, and productivity in published 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Granting Tenure (continued)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17713"/>
            <a:ext cx="8193088" cy="44592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Evidence of positive institutional citizenship, manifest as effective participation in service activities, mentoring of more junior colleagues, support of university missions and values, collegiality and leadership initiative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Evidence of sustained, significant scholarly achievement in at least two of three areas, including research, teaching, and service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Your “Packet”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230687"/>
          </a:xfrm>
        </p:spPr>
        <p:txBody>
          <a:bodyPr/>
          <a:lstStyle/>
          <a:p>
            <a:pPr eaLnBrk="1" hangingPunct="1"/>
            <a:r>
              <a:rPr lang="en-US" sz="2500" u="sng" dirty="0" smtClean="0"/>
              <a:t>Volume does not substitute for substance</a:t>
            </a:r>
          </a:p>
          <a:p>
            <a:pPr eaLnBrk="1" hangingPunct="1"/>
            <a:r>
              <a:rPr lang="en-US" sz="2500" dirty="0" smtClean="0"/>
              <a:t>Keep focused – no more than 1 to 2” thick </a:t>
            </a:r>
          </a:p>
          <a:p>
            <a:pPr eaLnBrk="1" hangingPunct="1"/>
            <a:r>
              <a:rPr lang="en-US" sz="2500" dirty="0" smtClean="0"/>
              <a:t>This is your opportunity to show who you are, what you have done, and where you want to go</a:t>
            </a:r>
          </a:p>
          <a:p>
            <a:pPr eaLnBrk="1" hangingPunct="1"/>
            <a:r>
              <a:rPr lang="en-US" sz="2500" dirty="0" smtClean="0"/>
              <a:t>Balance modesty with showcasing your achievements</a:t>
            </a:r>
          </a:p>
          <a:p>
            <a:pPr eaLnBrk="1" hangingPunct="1"/>
            <a:r>
              <a:rPr lang="en-US" sz="2500" dirty="0" smtClean="0"/>
              <a:t>Ensure packet complies with instructions, e.g. SOM format for CV, applicable portfolio sections </a:t>
            </a:r>
          </a:p>
          <a:p>
            <a:pPr eaLnBrk="1" hangingPunct="1"/>
            <a:r>
              <a:rPr lang="en-US" sz="2500" dirty="0" smtClean="0"/>
              <a:t>Use Research, Teaching, Service sections to highlight and expand on information in CV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Resources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383087"/>
          </a:xfrm>
        </p:spPr>
        <p:txBody>
          <a:bodyPr/>
          <a:lstStyle/>
          <a:p>
            <a:pPr eaLnBrk="1" hangingPunct="1"/>
            <a:r>
              <a:rPr lang="en-US" sz="2800" dirty="0" smtClean="0"/>
              <a:t>UAB Faculty Handbook: </a:t>
            </a:r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www.uab.edu/policies/Pages/Faculty-Handbook.aspx</a:t>
            </a:r>
            <a:r>
              <a:rPr lang="en-US" sz="2800" dirty="0" smtClean="0"/>
              <a:t>  </a:t>
            </a:r>
            <a:endParaRPr lang="en-US" sz="2800" dirty="0"/>
          </a:p>
          <a:p>
            <a:pPr eaLnBrk="1" hangingPunct="1"/>
            <a:r>
              <a:rPr lang="en-US" sz="2800" dirty="0" smtClean="0"/>
              <a:t>DOM website: </a:t>
            </a:r>
            <a:r>
              <a:rPr lang="en-US" sz="2800" dirty="0">
                <a:hlinkClick r:id="rId4"/>
              </a:rPr>
              <a:t>http://</a:t>
            </a:r>
            <a:r>
              <a:rPr lang="en-US" sz="2800" dirty="0" smtClean="0">
                <a:hlinkClick r:id="rId4"/>
              </a:rPr>
              <a:t>www.uab.edu/medicine/dom/faculty-resources/faculty-promotion-tenure-tips</a:t>
            </a:r>
            <a:r>
              <a:rPr lang="en-US" sz="2800" dirty="0" smtClean="0"/>
              <a:t> </a:t>
            </a:r>
          </a:p>
          <a:p>
            <a:pPr lvl="1" eaLnBrk="1" hangingPunct="1"/>
            <a:r>
              <a:rPr lang="en-US" sz="2400" dirty="0" smtClean="0"/>
              <a:t>“Faculty Promotion/Tenure” section contains the SOM Guidelines, Instructions, Forms, SOM CV Format, </a:t>
            </a:r>
            <a:r>
              <a:rPr lang="en-US" sz="2400" dirty="0" smtClean="0"/>
              <a:t>2016 </a:t>
            </a:r>
            <a:r>
              <a:rPr lang="en-US" sz="2400" dirty="0" smtClean="0"/>
              <a:t>DOM APTC Calendar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 </a:t>
            </a:r>
            <a:r>
              <a:rPr lang="en-US" sz="2800" dirty="0" smtClean="0"/>
              <a:t>website</a:t>
            </a:r>
            <a:r>
              <a:rPr lang="en-US" dirty="0" smtClean="0"/>
              <a:t>: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www.uab.edu/medicine/home/faculty-staff/faculty-resources/appointment-promotion-and-tenure</a:t>
            </a:r>
            <a:r>
              <a:rPr lang="en-US" sz="2000" dirty="0" smtClean="0"/>
              <a:t>  </a:t>
            </a:r>
          </a:p>
          <a:p>
            <a:r>
              <a:rPr lang="en-US" sz="2400" dirty="0" smtClean="0"/>
              <a:t>Audio with slides by David A Rogers, MD, MHPE, Senior Associate Dean for Faculty Development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67200"/>
            <a:ext cx="5029200" cy="179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33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Timeline of Promotions Process</a:t>
            </a:r>
            <a:endParaRPr lang="en-US" sz="3600" smtClean="0">
              <a:solidFill>
                <a:srgbClr val="FF0000"/>
              </a:solidFill>
            </a:endParaRPr>
          </a:p>
        </p:txBody>
      </p:sp>
      <p:graphicFrame>
        <p:nvGraphicFramePr>
          <p:cNvPr id="32952" name="Group 18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20148550"/>
              </p:ext>
            </p:extLst>
          </p:nvPr>
        </p:nvGraphicFramePr>
        <p:xfrm>
          <a:off x="722313" y="1828800"/>
          <a:ext cx="8193087" cy="3689013"/>
        </p:xfrm>
        <a:graphic>
          <a:graphicData uri="http://schemas.openxmlformats.org/drawingml/2006/table">
            <a:tbl>
              <a:tblPr/>
              <a:tblGrid>
                <a:gridCol w="6669087"/>
                <a:gridCol w="1524000"/>
              </a:tblGrid>
              <a:tr h="96981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Event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 smtClean="0">
                          <a:latin typeface="Arial"/>
                        </a:rPr>
                        <a:t>Deadlines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16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DOM Promotion/Tenure Workshop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11/11/2015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original packet to DOM for administrative review</a:t>
                      </a:r>
                      <a:endParaRPr kumimoji="0" lang="en-US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01/19/2016</a:t>
                      </a:r>
                      <a:endParaRPr kumimoji="0" lang="en-US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02201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sng" strike="noStrike" dirty="0">
                          <a:latin typeface="Arial"/>
                        </a:rPr>
                        <a:t>1 Original and 1 copy to DOM (with revisions) </a:t>
                      </a:r>
                      <a:r>
                        <a:rPr lang="en-US" sz="2000" b="0" i="0" u="sng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2000" b="0" i="0" u="sng" strike="noStrike" dirty="0" smtClean="0">
                          <a:latin typeface="Arial"/>
                        </a:rPr>
                        <a:t>&amp; Divisions </a:t>
                      </a:r>
                      <a:r>
                        <a:rPr lang="en-US" sz="2000" b="0" i="0" u="sng" strike="noStrike" dirty="0">
                          <a:latin typeface="Arial"/>
                        </a:rPr>
                        <a:t>upload PDF file of promotion packet (with revisions) to DOM SharePoint site.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sng" strike="noStrike" dirty="0" smtClean="0">
                          <a:latin typeface="Arial"/>
                        </a:rPr>
                        <a:t>01/25/2016</a:t>
                      </a:r>
                      <a:endParaRPr lang="en-US" sz="2000" b="0" i="0" u="sng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5-Point Star 1"/>
          <p:cNvSpPr/>
          <p:nvPr/>
        </p:nvSpPr>
        <p:spPr bwMode="auto">
          <a:xfrm>
            <a:off x="6858000" y="3505200"/>
            <a:ext cx="685800" cy="7620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APTC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Appointment, Promotions, Tenure Committee in the Department of Medicine</a:t>
            </a:r>
          </a:p>
          <a:p>
            <a:pPr eaLnBrk="1" hangingPunct="1"/>
            <a:r>
              <a:rPr lang="en-US" dirty="0" smtClean="0"/>
              <a:t>Governing body of the DOM that makes recommendations to the Department Chair regarding promotion and/or tenure for the DOM faculty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Timeline (continued)</a:t>
            </a:r>
            <a:endParaRPr lang="en-US" sz="4000" smtClean="0">
              <a:solidFill>
                <a:srgbClr val="FF0000"/>
              </a:solidFill>
            </a:endParaRPr>
          </a:p>
        </p:txBody>
      </p:sp>
      <p:graphicFrame>
        <p:nvGraphicFramePr>
          <p:cNvPr id="61534" name="Group 94"/>
          <p:cNvGraphicFramePr>
            <a:graphicFrameLocks noGrp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2653448359"/>
              </p:ext>
            </p:extLst>
          </p:nvPr>
        </p:nvGraphicFramePr>
        <p:xfrm>
          <a:off x="990600" y="1752600"/>
          <a:ext cx="7772400" cy="4243405"/>
        </p:xfrm>
        <a:graphic>
          <a:graphicData uri="http://schemas.openxmlformats.org/drawingml/2006/table">
            <a:tbl>
              <a:tblPr/>
              <a:tblGrid>
                <a:gridCol w="5715000"/>
                <a:gridCol w="2057400"/>
              </a:tblGrid>
              <a:tr h="51676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Arial"/>
                        </a:rPr>
                        <a:t>Event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 smtClean="0">
                          <a:latin typeface="Arial"/>
                        </a:rPr>
                        <a:t>Deadlines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754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latin typeface="Arial"/>
                        </a:rPr>
                        <a:t>DOM review of uploaded packets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Arial"/>
                        </a:rPr>
                        <a:t>01/26/2016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92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latin typeface="Arial"/>
                        </a:rPr>
                        <a:t>DOM APTC Review Begins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Arial"/>
                        </a:rPr>
                        <a:t>01/29/2016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89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latin typeface="Arial"/>
                        </a:rPr>
                        <a:t>DOM APTC </a:t>
                      </a:r>
                      <a:r>
                        <a:rPr lang="en-US" sz="2000" b="0" i="0" u="none" strike="noStrike" dirty="0" smtClean="0">
                          <a:latin typeface="Arial"/>
                        </a:rPr>
                        <a:t>Meeting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Arial"/>
                        </a:rPr>
                        <a:t>02/23/2016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89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latin typeface="Arial"/>
                        </a:rPr>
                        <a:t>Final Copies to DOM following APTC </a:t>
                      </a:r>
                      <a:r>
                        <a:rPr lang="en-US" sz="2000" b="0" i="0" u="none" strike="noStrike" dirty="0" smtClean="0">
                          <a:latin typeface="Arial"/>
                        </a:rPr>
                        <a:t>meeting if changes are requested; 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Arial"/>
                        </a:rPr>
                        <a:t>03/01/2016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89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latin typeface="Arial"/>
                        </a:rPr>
                        <a:t>DOM uploads</a:t>
                      </a:r>
                      <a:r>
                        <a:rPr lang="en-US" sz="2000" b="0" i="0" u="none" strike="noStrike" baseline="0" dirty="0" smtClean="0">
                          <a:latin typeface="Arial"/>
                        </a:rPr>
                        <a:t> scanned packet to SOM SharePoint site (after SOM administrative review of original packet)</a:t>
                      </a:r>
                      <a:endParaRPr lang="en-US" sz="2000" b="0" i="0" u="none" strike="noStrike" dirty="0" smtClean="0">
                        <a:latin typeface="Arial"/>
                      </a:endParaRPr>
                    </a:p>
                    <a:p>
                      <a:pPr algn="l" fontAlgn="t"/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Arial"/>
                        </a:rPr>
                        <a:t>03/07/2016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Flow of Packets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828800"/>
            <a:ext cx="7772400" cy="44196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Proposal to Departmental APT Committee by applicant/Division Director </a:t>
            </a:r>
            <a:r>
              <a:rPr lang="en-US" sz="2400" b="1" dirty="0" smtClean="0"/>
              <a:t>(January </a:t>
            </a:r>
            <a:r>
              <a:rPr lang="en-US" sz="2400" b="1" dirty="0" smtClean="0"/>
              <a:t>19</a:t>
            </a:r>
            <a:r>
              <a:rPr lang="en-US" sz="2400" b="1" dirty="0" smtClean="0"/>
              <a:t>, 2016)</a:t>
            </a:r>
            <a:endParaRPr lang="en-US" sz="2400" b="1" dirty="0" smtClean="0"/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Dept APTC vote and make recommendation to Dept Chair </a:t>
            </a:r>
            <a:r>
              <a:rPr lang="en-US" sz="2400" b="1" dirty="0" smtClean="0"/>
              <a:t>(February)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Proposal to Faculty Council by Dept Chair </a:t>
            </a:r>
            <a:r>
              <a:rPr lang="en-US" sz="2400" b="1" dirty="0" smtClean="0"/>
              <a:t>(March)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Faculty Council vote and make recommendation to SOM Dean </a:t>
            </a:r>
            <a:r>
              <a:rPr lang="en-US" sz="2400" b="1" dirty="0" smtClean="0"/>
              <a:t>(April)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Proposal to the Provost by the SOM Dean and from Provost to the UAB President (</a:t>
            </a:r>
            <a:r>
              <a:rPr lang="en-US" sz="2400" b="1" dirty="0" smtClean="0"/>
              <a:t>Spring/Summer)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dirty="0" smtClean="0"/>
              <a:t>Decision by the UAB President and notification </a:t>
            </a:r>
            <a:r>
              <a:rPr lang="en-US" sz="2400" b="1" dirty="0" smtClean="0"/>
              <a:t>(September)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DOM Promotions Workshop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en-US" sz="5400" smtClean="0"/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540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APTC members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/>
              <a:t>Ashita Tolwani, MD</a:t>
            </a:r>
            <a:r>
              <a:rPr lang="en-US" sz="2000" b="1" dirty="0" smtClean="0"/>
              <a:t>, Chair		Nephrology</a:t>
            </a:r>
            <a:r>
              <a:rPr lang="en-US" sz="2000" dirty="0" smtClean="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Harry Schroeder, Jr., MD, PhD	Clinical Immunology &amp; 						Rheumatology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Patty Goode, MD			Gerontology, Geriatrics, &amp; 					Palliative Care 	</a:t>
            </a:r>
            <a:endParaRPr lang="en-US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</a:t>
            </a:r>
            <a:r>
              <a:rPr lang="en-US" sz="2000" dirty="0" smtClean="0"/>
              <a:t>. Roger White, PhD	 		Cardiovascular Disease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Lisle </a:t>
            </a:r>
            <a:r>
              <a:rPr lang="en-US" sz="2000" dirty="0" smtClean="0"/>
              <a:t>Nabell, MD			Hematology/Oncology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Isabel Scarinci, PhD			Preventive Medicine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Denyse Thornley-Brown, MD</a:t>
            </a:r>
            <a:r>
              <a:rPr lang="en-US" sz="2000" dirty="0"/>
              <a:t>		Nephrology	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Brendan McGuire, MD		Gastroenterology and 						Hepatology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Veena Antony, MD			Pulmonary</a:t>
            </a:r>
            <a:r>
              <a:rPr lang="en-US" sz="2000" dirty="0"/>
              <a:t>, Allergy &amp;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000" dirty="0"/>
              <a:t>						Critical Care </a:t>
            </a:r>
            <a:r>
              <a:rPr lang="en-US" sz="2000" dirty="0" smtClean="0"/>
              <a:t>Medicine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US" sz="2000" dirty="0" smtClean="0"/>
              <a:t>	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06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u="sng" dirty="0" smtClean="0"/>
              <a:t>Promotion</a:t>
            </a:r>
            <a:r>
              <a:rPr lang="en-US" sz="2400" dirty="0" smtClean="0"/>
              <a:t> – Advancement to a higher academic rank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u="sng" dirty="0" smtClean="0"/>
              <a:t>Tenure</a:t>
            </a:r>
            <a:r>
              <a:rPr lang="en-US" sz="2400" dirty="0" smtClean="0"/>
              <a:t> – “An affirmative commitment by the Board of Trustees…generally offered after a probationary period of employment of a right to continuing employment except upon dismissal for cause, retirement, bona fide financial exigency of the institution or division…” (Faculty Handbook 2.15.1)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Current “probationary” period at UABSOM is 10 years. Tenure must be awarded by the end of the 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year or the 10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year shall be a terminal appointment or must switch to non-tenure earning track </a:t>
            </a:r>
            <a:endParaRPr lang="en-US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Ranks</a:t>
            </a:r>
          </a:p>
          <a:p>
            <a:pPr lvl="1" eaLnBrk="1" hangingPunct="1"/>
            <a:r>
              <a:rPr lang="en-US" smtClean="0"/>
              <a:t>Instructor</a:t>
            </a:r>
          </a:p>
          <a:p>
            <a:pPr lvl="1" eaLnBrk="1" hangingPunct="1"/>
            <a:r>
              <a:rPr lang="en-US" smtClean="0"/>
              <a:t>Assistant Professor</a:t>
            </a:r>
          </a:p>
          <a:p>
            <a:pPr lvl="1" eaLnBrk="1" hangingPunct="1"/>
            <a:r>
              <a:rPr lang="en-US" smtClean="0"/>
              <a:t>Associate Professor</a:t>
            </a:r>
          </a:p>
          <a:p>
            <a:pPr lvl="1" eaLnBrk="1" hangingPunct="1"/>
            <a:r>
              <a:rPr lang="en-US" smtClean="0"/>
              <a:t>Professor</a:t>
            </a:r>
            <a:endParaRPr lang="en-US" u="sng" smtClean="0"/>
          </a:p>
          <a:p>
            <a:pPr eaLnBrk="1" hangingPunct="1"/>
            <a:r>
              <a:rPr lang="en-US" u="sng" smtClean="0"/>
              <a:t>Tracks</a:t>
            </a:r>
          </a:p>
          <a:p>
            <a:pPr lvl="1" eaLnBrk="1" hangingPunct="1"/>
            <a:r>
              <a:rPr lang="en-US" smtClean="0"/>
              <a:t>Tenure earning track</a:t>
            </a:r>
          </a:p>
          <a:p>
            <a:pPr lvl="1" eaLnBrk="1" hangingPunct="1"/>
            <a:r>
              <a:rPr lang="en-US" smtClean="0"/>
              <a:t>Non-tenure earning track </a:t>
            </a:r>
          </a:p>
          <a:p>
            <a:pPr eaLnBrk="1" hangingPunct="1">
              <a:buFont typeface="Wingdings" pitchFamily="2" charset="2"/>
              <a:buNone/>
            </a:pPr>
            <a:endParaRPr lang="en-US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Tenure decisions are made separately from appointment or promotion decisions.</a:t>
            </a:r>
          </a:p>
          <a:p>
            <a:pPr eaLnBrk="1" hangingPunct="1"/>
            <a:r>
              <a:rPr lang="en-US" smtClean="0"/>
              <a:t>These decisions may be made at the same time or at separate points in time.</a:t>
            </a:r>
          </a:p>
          <a:p>
            <a:pPr eaLnBrk="1" hangingPunct="1"/>
            <a:r>
              <a:rPr lang="en-US" smtClean="0"/>
              <a:t>Tenure </a:t>
            </a:r>
            <a:r>
              <a:rPr lang="en-US" u="sng" smtClean="0"/>
              <a:t>cannot</a:t>
            </a:r>
            <a:r>
              <a:rPr lang="en-US" smtClean="0"/>
              <a:t> be awarded at the rank of Assistant Professor or below.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 are built around the three traditional academic activities:</a:t>
            </a:r>
          </a:p>
          <a:p>
            <a:pPr lvl="1" eaLnBrk="1" hangingPunct="1"/>
            <a:r>
              <a:rPr lang="en-US" smtClean="0"/>
              <a:t>Research </a:t>
            </a:r>
          </a:p>
          <a:p>
            <a:pPr lvl="1" eaLnBrk="1" hangingPunct="1"/>
            <a:r>
              <a:rPr lang="en-US" smtClean="0"/>
              <a:t>Teaching </a:t>
            </a:r>
          </a:p>
          <a:p>
            <a:pPr lvl="1" eaLnBrk="1" hangingPunct="1"/>
            <a:r>
              <a:rPr lang="en-US" smtClean="0"/>
              <a:t>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Promotion on the tenure earning track</a:t>
            </a:r>
          </a:p>
          <a:p>
            <a:pPr lvl="1" eaLnBrk="1" hangingPunct="1"/>
            <a:r>
              <a:rPr lang="en-US" dirty="0" smtClean="0"/>
              <a:t>Requires excellence in </a:t>
            </a:r>
            <a:r>
              <a:rPr lang="en-US" u="sng" dirty="0" smtClean="0"/>
              <a:t>two</a:t>
            </a:r>
            <a:r>
              <a:rPr lang="en-US" dirty="0" smtClean="0"/>
              <a:t> of the three areas of academic activity</a:t>
            </a:r>
          </a:p>
          <a:p>
            <a:pPr eaLnBrk="1" hangingPunct="1"/>
            <a:r>
              <a:rPr lang="en-US" dirty="0" smtClean="0"/>
              <a:t>Promotion on non-tenure earning track </a:t>
            </a:r>
          </a:p>
          <a:p>
            <a:pPr lvl="1" eaLnBrk="1" hangingPunct="1"/>
            <a:r>
              <a:rPr lang="en-US" dirty="0" smtClean="0"/>
              <a:t>Requires excellence in </a:t>
            </a:r>
            <a:r>
              <a:rPr lang="en-US" u="sng" dirty="0" smtClean="0"/>
              <a:t>one</a:t>
            </a:r>
            <a:r>
              <a:rPr lang="en-US" dirty="0" smtClean="0"/>
              <a:t> of the three areas of academic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Promotion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Promotion to Associate Professor</a:t>
            </a:r>
          </a:p>
          <a:p>
            <a:pPr lvl="1" eaLnBrk="1" hangingPunct="1"/>
            <a:r>
              <a:rPr lang="en-US" smtClean="0"/>
              <a:t>Requires evidence of scholarly achievement documented by peer recognition at a national level</a:t>
            </a:r>
          </a:p>
          <a:p>
            <a:pPr eaLnBrk="1" hangingPunct="1"/>
            <a:r>
              <a:rPr lang="en-US" smtClean="0"/>
              <a:t>Promotion to Professor </a:t>
            </a:r>
          </a:p>
          <a:p>
            <a:pPr lvl="1" eaLnBrk="1" hangingPunct="1"/>
            <a:r>
              <a:rPr lang="en-US" smtClean="0"/>
              <a:t>Requires demonstration of nationally recognized excellence in the conduct of academic duties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1389</TotalTime>
  <Words>932</Words>
  <Application>Microsoft Office PowerPoint</Application>
  <PresentationFormat>On-screen Show (4:3)</PresentationFormat>
  <Paragraphs>144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Tahoma</vt:lpstr>
      <vt:lpstr>Wingdings</vt:lpstr>
      <vt:lpstr>Blends</vt:lpstr>
      <vt:lpstr>DOM Promotions Workshop</vt:lpstr>
      <vt:lpstr>APTC</vt:lpstr>
      <vt:lpstr>APTC members</vt:lpstr>
      <vt:lpstr>Key Concepts</vt:lpstr>
      <vt:lpstr>Key Concepts</vt:lpstr>
      <vt:lpstr>Key Concepts</vt:lpstr>
      <vt:lpstr>Criteria for Promotion</vt:lpstr>
      <vt:lpstr>Criteria for Promotion</vt:lpstr>
      <vt:lpstr>Criteria for Promotion</vt:lpstr>
      <vt:lpstr>Criteria for Promotion to Associate Professor</vt:lpstr>
      <vt:lpstr>Criteria for Promotion to Associate Professor (continued)</vt:lpstr>
      <vt:lpstr>Criteria for Promotion to Professor</vt:lpstr>
      <vt:lpstr>Criteria for Promotion to Professor (continued)</vt:lpstr>
      <vt:lpstr>Criteria for Granting Tenure</vt:lpstr>
      <vt:lpstr>Criteria for Granting Tenure (continued)</vt:lpstr>
      <vt:lpstr>Your “Packet”</vt:lpstr>
      <vt:lpstr>Resources</vt:lpstr>
      <vt:lpstr>Resources (continued)</vt:lpstr>
      <vt:lpstr>Timeline of Promotions Process</vt:lpstr>
      <vt:lpstr>Timeline (continued)</vt:lpstr>
      <vt:lpstr>Flow of Packets</vt:lpstr>
      <vt:lpstr>DOM Promotions Workshop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Promotions Workshop</dc:title>
  <dc:creator>Employee</dc:creator>
  <cp:lastModifiedBy>tclark</cp:lastModifiedBy>
  <cp:revision>58</cp:revision>
  <dcterms:created xsi:type="dcterms:W3CDTF">2008-12-05T17:47:08Z</dcterms:created>
  <dcterms:modified xsi:type="dcterms:W3CDTF">2015-11-05T22:26:20Z</dcterms:modified>
</cp:coreProperties>
</file>