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7"/>
  </p:notesMasterIdLst>
  <p:sldIdLst>
    <p:sldId id="256" r:id="rId2"/>
    <p:sldId id="257" r:id="rId3"/>
    <p:sldId id="260" r:id="rId4"/>
    <p:sldId id="258" r:id="rId5"/>
    <p:sldId id="259" r:id="rId6"/>
    <p:sldId id="261" r:id="rId7"/>
    <p:sldId id="267" r:id="rId8"/>
    <p:sldId id="262" r:id="rId9"/>
    <p:sldId id="268" r:id="rId10"/>
    <p:sldId id="266" r:id="rId11"/>
    <p:sldId id="269" r:id="rId12"/>
    <p:sldId id="263" r:id="rId13"/>
    <p:sldId id="265" r:id="rId14"/>
    <p:sldId id="264" r:id="rId15"/>
    <p:sldId id="270" r:id="rId1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A Simmons" initials="EAS" lastIdx="1" clrIdx="0">
    <p:extLst>
      <p:ext uri="{19B8F6BF-5375-455C-9EA6-DF929625EA0E}">
        <p15:presenceInfo xmlns:p15="http://schemas.microsoft.com/office/powerpoint/2012/main" userId="S-1-5-21-484763869-1637723038-1801674531-1439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14" y="10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2276498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emuse.com/advice/3-ways-to-build-networking-into-your-daily-routin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Networking is considered a bad word-it’s associated with smarmy groups of suited people in hotel conference rooms eating tiny sandwiches and trying to talk to everyone they see to get something that they want. Networking gets a bad rap, and in </a:t>
            </a:r>
            <a:r>
              <a:rPr lang="en" dirty="0" smtClean="0"/>
              <a:t>reality</a:t>
            </a:r>
            <a:r>
              <a:rPr lang="en" dirty="0"/>
              <a:t>, that hotel conference room scene </a:t>
            </a:r>
            <a:r>
              <a:rPr lang="en" dirty="0" smtClean="0"/>
              <a:t>is</a:t>
            </a:r>
            <a:r>
              <a:rPr lang="en" baseline="0" dirty="0" smtClean="0"/>
              <a:t> not where most really good networkers create great professional relationships.</a:t>
            </a:r>
            <a:endParaRPr lang="en" dirty="0"/>
          </a:p>
        </p:txBody>
      </p:sp>
    </p:spTree>
    <p:extLst>
      <p:ext uri="{BB962C8B-B14F-4D97-AF65-F5344CB8AC3E}">
        <p14:creationId xmlns:p14="http://schemas.microsoft.com/office/powerpoint/2010/main" val="60178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While not highly</a:t>
            </a:r>
            <a:r>
              <a:rPr lang="en-US" baseline="0" dirty="0" smtClean="0"/>
              <a:t> utilized in the medical professionals, LinkedIn is still a very good source for finding thought leaders and other professionals in your area. If you don’t have a profile, consider creating one, and using LinkedIn groups and connections to increase your network.</a:t>
            </a:r>
            <a:endParaRPr lang="en-US" dirty="0"/>
          </a:p>
        </p:txBody>
      </p:sp>
    </p:spTree>
    <p:extLst>
      <p:ext uri="{BB962C8B-B14F-4D97-AF65-F5344CB8AC3E}">
        <p14:creationId xmlns:p14="http://schemas.microsoft.com/office/powerpoint/2010/main" val="9525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a:solidFill>
                  <a:schemeClr val="dk1"/>
                </a:solidFill>
              </a:rPr>
              <a:t>You need to have a goal, and a plan to make contacts in the places that you need them!  </a:t>
            </a:r>
            <a:r>
              <a:rPr lang="en" dirty="0" smtClean="0">
                <a:solidFill>
                  <a:schemeClr val="dk1"/>
                </a:solidFill>
              </a:rPr>
              <a:t>Make a</a:t>
            </a:r>
            <a:r>
              <a:rPr lang="en" baseline="0" dirty="0" smtClean="0">
                <a:solidFill>
                  <a:schemeClr val="dk1"/>
                </a:solidFill>
              </a:rPr>
              <a:t> plan to reach out to 2-3 old friends or colleagues a week, and/or attend one professional event or lecture a month. Look at the people you named who you would like to meet, and follow them on social media or LinkedIn. Che</a:t>
            </a:r>
            <a:r>
              <a:rPr lang="en-US" baseline="0" dirty="0" err="1" smtClean="0">
                <a:solidFill>
                  <a:schemeClr val="dk1"/>
                </a:solidFill>
              </a:rPr>
              <a:t>ck</a:t>
            </a:r>
            <a:r>
              <a:rPr lang="en" baseline="0" dirty="0" smtClean="0">
                <a:solidFill>
                  <a:schemeClr val="dk1"/>
                </a:solidFill>
              </a:rPr>
              <a:t> out whether they will be at a conference near you soon and plan to attend (make sure to stay after for the reception and introduce yourself). When you make new connections, follow up to ensure that your connection stays strong. </a:t>
            </a:r>
            <a:endParaRPr lang="en" dirty="0">
              <a:solidFill>
                <a:schemeClr val="dk1"/>
              </a:solidFill>
            </a:endParaRPr>
          </a:p>
        </p:txBody>
      </p:sp>
    </p:spTree>
    <p:extLst>
      <p:ext uri="{BB962C8B-B14F-4D97-AF65-F5344CB8AC3E}">
        <p14:creationId xmlns:p14="http://schemas.microsoft.com/office/powerpoint/2010/main" val="11421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Theses</a:t>
            </a:r>
            <a:r>
              <a:rPr lang="en-US" baseline="0" dirty="0" smtClean="0"/>
              <a:t> activities are all networking, and they are fun and/or informative, too!</a:t>
            </a:r>
            <a:endParaRPr dirty="0"/>
          </a:p>
        </p:txBody>
      </p:sp>
    </p:spTree>
    <p:extLst>
      <p:ext uri="{BB962C8B-B14F-4D97-AF65-F5344CB8AC3E}">
        <p14:creationId xmlns:p14="http://schemas.microsoft.com/office/powerpoint/2010/main" val="3262923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Most of all, relax</a:t>
            </a:r>
            <a:r>
              <a:rPr lang="en" baseline="0" dirty="0" smtClean="0"/>
              <a:t> and have fun. Networking isn’t just good for your career. It’s can be positive for you whole life—by focusing on having more real conversations with people who interest you, you can make more friends and improve your professional career.</a:t>
            </a:r>
            <a:endParaRPr lang="en" dirty="0"/>
          </a:p>
        </p:txBody>
      </p:sp>
    </p:spTree>
    <p:extLst>
      <p:ext uri="{BB962C8B-B14F-4D97-AF65-F5344CB8AC3E}">
        <p14:creationId xmlns:p14="http://schemas.microsoft.com/office/powerpoint/2010/main" val="398214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b="0" i="0" kern="1200" dirty="0" smtClean="0">
                <a:solidFill>
                  <a:schemeClr val="tx1"/>
                </a:solidFill>
                <a:effectLst/>
                <a:latin typeface="+mn-lt"/>
                <a:ea typeface="+mn-ea"/>
                <a:cs typeface="+mn-cs"/>
              </a:rPr>
              <a:t>We as humans have been wired to network since the dawn of time. We’ve done it by banding together and sharing knowledge in small migrant groups, knowledge that helped keep us alive. Then we started building societies and cities and did the same thing! When we share and learn from each other, we survive, grow, and have more fun. It’s actually pretty awesome. And it happens more than you think. Source: TheMuse.com</a:t>
            </a:r>
          </a:p>
          <a:p>
            <a:r>
              <a:rPr lang="en-US" sz="1100" b="0" i="0" kern="1200" dirty="0" smtClean="0">
                <a:solidFill>
                  <a:schemeClr val="tx1"/>
                </a:solidFill>
                <a:effectLst/>
                <a:latin typeface="+mn-lt"/>
                <a:ea typeface="+mn-ea"/>
                <a:cs typeface="+mn-cs"/>
              </a:rPr>
              <a:t>https://www.themuse.com/advice/everyone-feels-awkward-5-more-networking-truths-thatll-make-it-so-much-easier</a:t>
            </a:r>
          </a:p>
          <a:p>
            <a:r>
              <a:rPr lang="en-US" sz="1100" b="0" i="0" kern="1200" dirty="0" smtClean="0">
                <a:solidFill>
                  <a:schemeClr val="tx1"/>
                </a:solidFill>
                <a:effectLst/>
                <a:latin typeface="+mn-lt"/>
                <a:ea typeface="+mn-ea"/>
                <a:cs typeface="+mn-cs"/>
              </a:rPr>
              <a:t>For example: Anytime you ask for a restaurant recommendation or catch up with someone you bump into while running errands, </a:t>
            </a:r>
            <a:r>
              <a:rPr lang="en-US" sz="1100" b="0" i="0" u="none" strike="noStrike" kern="1200" dirty="0" smtClean="0">
                <a:solidFill>
                  <a:schemeClr val="tx1"/>
                </a:solidFill>
                <a:effectLst/>
                <a:latin typeface="+mn-lt"/>
                <a:ea typeface="+mn-ea"/>
                <a:cs typeface="+mn-cs"/>
                <a:hlinkClick r:id="rId3"/>
              </a:rPr>
              <a:t>you are networking</a:t>
            </a:r>
            <a:r>
              <a:rPr lang="en-US" sz="1100" b="0" i="0" kern="1200" dirty="0" smtClean="0">
                <a:solidFill>
                  <a:schemeClr val="tx1"/>
                </a:solidFill>
                <a:effectLst/>
                <a:latin typeface="+mn-lt"/>
                <a:ea typeface="+mn-ea"/>
                <a:cs typeface="+mn-cs"/>
              </a:rPr>
              <a:t>. Seriously.</a:t>
            </a:r>
          </a:p>
          <a:p>
            <a:pPr>
              <a:spcBef>
                <a:spcPts val="0"/>
              </a:spcBef>
              <a:buNone/>
            </a:pPr>
            <a:endParaRPr dirty="0"/>
          </a:p>
        </p:txBody>
      </p:sp>
    </p:spTree>
    <p:extLst>
      <p:ext uri="{BB962C8B-B14F-4D97-AF65-F5344CB8AC3E}">
        <p14:creationId xmlns:p14="http://schemas.microsoft.com/office/powerpoint/2010/main" val="167262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lnSpc>
                <a:spcPct val="160000"/>
              </a:lnSpc>
              <a:spcBef>
                <a:spcPts val="0"/>
              </a:spcBef>
              <a:buClr>
                <a:srgbClr val="222222"/>
              </a:buClr>
              <a:buSzPct val="100000"/>
            </a:pPr>
            <a:r>
              <a:rPr lang="en" sz="1200" dirty="0">
                <a:solidFill>
                  <a:srgbClr val="222222"/>
                </a:solidFill>
                <a:highlight>
                  <a:srgbClr val="FFFFFF"/>
                </a:highlight>
              </a:rPr>
              <a:t>Explore career opportunities</a:t>
            </a:r>
          </a:p>
          <a:p>
            <a:pPr marL="457200" lvl="0" indent="-228600" rtl="0">
              <a:lnSpc>
                <a:spcPct val="160000"/>
              </a:lnSpc>
              <a:spcBef>
                <a:spcPts val="0"/>
              </a:spcBef>
              <a:buClr>
                <a:srgbClr val="222222"/>
              </a:buClr>
              <a:buSzPct val="100000"/>
            </a:pPr>
            <a:r>
              <a:rPr lang="en" sz="1200" dirty="0">
                <a:solidFill>
                  <a:srgbClr val="222222"/>
                </a:solidFill>
                <a:highlight>
                  <a:srgbClr val="FFFFFF"/>
                </a:highlight>
              </a:rPr>
              <a:t>Learn more about </a:t>
            </a:r>
            <a:r>
              <a:rPr lang="en" sz="1200" dirty="0" smtClean="0">
                <a:solidFill>
                  <a:srgbClr val="222222"/>
                </a:solidFill>
                <a:highlight>
                  <a:srgbClr val="FFFFFF"/>
                </a:highlight>
              </a:rPr>
              <a:t>a</a:t>
            </a:r>
            <a:r>
              <a:rPr lang="en" sz="1200" baseline="0" dirty="0" smtClean="0">
                <a:solidFill>
                  <a:srgbClr val="222222"/>
                </a:solidFill>
                <a:highlight>
                  <a:srgbClr val="FFFFFF"/>
                </a:highlight>
              </a:rPr>
              <a:t> job, </a:t>
            </a:r>
            <a:r>
              <a:rPr lang="en" sz="1200" dirty="0" smtClean="0">
                <a:solidFill>
                  <a:srgbClr val="222222"/>
                </a:solidFill>
                <a:highlight>
                  <a:srgbClr val="FFFFFF"/>
                </a:highlight>
              </a:rPr>
              <a:t>industry </a:t>
            </a:r>
            <a:r>
              <a:rPr lang="en" sz="1200" dirty="0">
                <a:solidFill>
                  <a:srgbClr val="222222"/>
                </a:solidFill>
                <a:highlight>
                  <a:srgbClr val="FFFFFF"/>
                </a:highlight>
              </a:rPr>
              <a:t>or company</a:t>
            </a:r>
          </a:p>
          <a:p>
            <a:pPr marL="457200" lvl="0" indent="-228600" rtl="0">
              <a:lnSpc>
                <a:spcPct val="160000"/>
              </a:lnSpc>
              <a:spcBef>
                <a:spcPts val="0"/>
              </a:spcBef>
              <a:buClr>
                <a:srgbClr val="222222"/>
              </a:buClr>
              <a:buSzPct val="100000"/>
            </a:pPr>
            <a:r>
              <a:rPr lang="en" sz="1200" dirty="0">
                <a:solidFill>
                  <a:srgbClr val="222222"/>
                </a:solidFill>
                <a:highlight>
                  <a:srgbClr val="FFFFFF"/>
                </a:highlight>
              </a:rPr>
              <a:t>Gather advice from different perspectives</a:t>
            </a:r>
          </a:p>
          <a:p>
            <a:pPr marL="457200" lvl="0" indent="-228600" rtl="0">
              <a:lnSpc>
                <a:spcPct val="160000"/>
              </a:lnSpc>
              <a:spcBef>
                <a:spcPts val="0"/>
              </a:spcBef>
              <a:buClr>
                <a:srgbClr val="222222"/>
              </a:buClr>
              <a:buSzPct val="100000"/>
            </a:pPr>
            <a:r>
              <a:rPr lang="en" sz="1200" dirty="0">
                <a:solidFill>
                  <a:srgbClr val="222222"/>
                </a:solidFill>
                <a:highlight>
                  <a:srgbClr val="FFFFFF"/>
                </a:highlight>
              </a:rPr>
              <a:t>Tap into the hidden job market – remember, a single personal connection can lead to multiple opportunities</a:t>
            </a:r>
          </a:p>
          <a:p>
            <a:pPr marL="457200" lvl="0" indent="-228600" rtl="0">
              <a:lnSpc>
                <a:spcPct val="160000"/>
              </a:lnSpc>
              <a:spcBef>
                <a:spcPts val="0"/>
              </a:spcBef>
              <a:buClr>
                <a:srgbClr val="222222"/>
              </a:buClr>
              <a:buSzPct val="100000"/>
            </a:pPr>
            <a:r>
              <a:rPr lang="en" sz="1200" dirty="0">
                <a:solidFill>
                  <a:srgbClr val="222222"/>
                </a:solidFill>
                <a:highlight>
                  <a:srgbClr val="FFFFFF"/>
                </a:highlight>
              </a:rPr>
              <a:t>Build your base of contacts for future reference and provide you with a support network</a:t>
            </a:r>
          </a:p>
          <a:p>
            <a:pPr>
              <a:spcBef>
                <a:spcPts val="0"/>
              </a:spcBef>
              <a:buNone/>
            </a:pPr>
            <a:endParaRPr dirty="0"/>
          </a:p>
        </p:txBody>
      </p:sp>
    </p:spTree>
    <p:extLst>
      <p:ext uri="{BB962C8B-B14F-4D97-AF65-F5344CB8AC3E}">
        <p14:creationId xmlns:p14="http://schemas.microsoft.com/office/powerpoint/2010/main" val="314638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Why</a:t>
            </a:r>
            <a:r>
              <a:rPr lang="en-US" baseline="0" dirty="0" smtClean="0"/>
              <a:t> does networking get such a bad reputation? It’s because most people associate networking with activities and actions that are inherently unnatural and uncomfortable. </a:t>
            </a:r>
            <a:endParaRPr dirty="0"/>
          </a:p>
        </p:txBody>
      </p:sp>
    </p:spTree>
    <p:extLst>
      <p:ext uri="{BB962C8B-B14F-4D97-AF65-F5344CB8AC3E}">
        <p14:creationId xmlns:p14="http://schemas.microsoft.com/office/powerpoint/2010/main" val="328323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baseline="0" dirty="0" smtClean="0"/>
              <a:t>Networking should be about creating and maintaining authentic relationships, and all it really takes is doing what comes naturally to us as human beings, but with a career-related focus. What is essential it remember is that a relationship created through networking should be like any other relationship-mutually beneficial. Relationships that are one-sided never work, and this is especially true of professional relationships.</a:t>
            </a:r>
            <a:endParaRPr dirty="0"/>
          </a:p>
        </p:txBody>
      </p:sp>
    </p:spTree>
    <p:extLst>
      <p:ext uri="{BB962C8B-B14F-4D97-AF65-F5344CB8AC3E}">
        <p14:creationId xmlns:p14="http://schemas.microsoft.com/office/powerpoint/2010/main" val="180937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Who</a:t>
            </a:r>
            <a:r>
              <a:rPr lang="en" baseline="0" dirty="0" smtClean="0"/>
              <a:t> is a part of your current network? Every one of us already has a network. Sometimes we call it our support system. Sometimes we just call it friends and family. But every time you call someone from your support system for advice, or every time you give advice or assistance, you are participating in your already existing network. So let’s take some time to identify who is in your current network.</a:t>
            </a:r>
            <a:endParaRPr lang="en" dirty="0"/>
          </a:p>
        </p:txBody>
      </p:sp>
    </p:spTree>
    <p:extLst>
      <p:ext uri="{BB962C8B-B14F-4D97-AF65-F5344CB8AC3E}">
        <p14:creationId xmlns:p14="http://schemas.microsoft.com/office/powerpoint/2010/main" val="54334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are thinking about networking, it is always a good idea to explore your current connections. A lot of times we think that networking is only about meeting new people, when in reality, it might be easier to enhance the relationships that you already have. Often, your best sources of advice and support are already there, but you haven’t taken the time to nurture your relationships with them. So use the first two charts to brainstorm a list of your current network.</a:t>
            </a:r>
          </a:p>
          <a:p>
            <a:endParaRPr lang="en-US" baseline="0" dirty="0" smtClean="0"/>
          </a:p>
          <a:p>
            <a:r>
              <a:rPr lang="en-US" baseline="0" dirty="0" smtClean="0"/>
              <a:t>The last box on this slide is to help you think about taking your network to the next level. Who do you admire? Who would you like to get professional advice from? Shoot high. If you can’t think of anyone, that’s something to work on. Go on LinkedIn. Read journal articles and industry magazines. Try to identify a few people who are doing something you find impressive, so that you can potentially add them to your network in the future.</a:t>
            </a:r>
            <a:endParaRPr lang="en-US" dirty="0"/>
          </a:p>
        </p:txBody>
      </p:sp>
    </p:spTree>
    <p:extLst>
      <p:ext uri="{BB962C8B-B14F-4D97-AF65-F5344CB8AC3E}">
        <p14:creationId xmlns:p14="http://schemas.microsoft.com/office/powerpoint/2010/main" val="135458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We</a:t>
            </a:r>
            <a:r>
              <a:rPr lang="en-US" baseline="0" dirty="0" smtClean="0"/>
              <a:t> know now that we all have a network already, so what’s missing? Usually what’s missing is the actions that put your network to work for you and your career. You haven’t stayed in touch, or you haven’t taken the time to reach out to people who you admire.</a:t>
            </a:r>
            <a:endParaRPr dirty="0"/>
          </a:p>
        </p:txBody>
      </p:sp>
    </p:spTree>
    <p:extLst>
      <p:ext uri="{BB962C8B-B14F-4D97-AF65-F5344CB8AC3E}">
        <p14:creationId xmlns:p14="http://schemas.microsoft.com/office/powerpoint/2010/main" val="252796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7939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52401" y="1422405"/>
            <a:ext cx="4959300" cy="921600"/>
          </a:xfrm>
          <a:prstGeom prst="rect">
            <a:avLst/>
          </a:prstGeom>
        </p:spPr>
        <p:txBody>
          <a:bodyPr lIns="91425" tIns="91425" rIns="91425" bIns="91425" anchor="b" anchorCtr="0">
            <a:noAutofit/>
          </a:bodyPr>
          <a:lstStyle/>
          <a:p>
            <a:pPr algn="ctr">
              <a:spcBef>
                <a:spcPts val="0"/>
              </a:spcBef>
              <a:buNone/>
            </a:pPr>
            <a:r>
              <a:rPr lang="en" dirty="0" smtClean="0">
                <a:solidFill>
                  <a:srgbClr val="FFA711"/>
                </a:solidFill>
                <a:latin typeface="Georgia"/>
                <a:ea typeface="Georgia"/>
                <a:cs typeface="Georgia"/>
                <a:sym typeface="Georgia"/>
              </a:rPr>
              <a:t>Natural Networking: It’s </a:t>
            </a:r>
            <a:r>
              <a:rPr lang="en" dirty="0">
                <a:solidFill>
                  <a:srgbClr val="FFA711"/>
                </a:solidFill>
                <a:latin typeface="Georgia"/>
                <a:ea typeface="Georgia"/>
                <a:cs typeface="Georgia"/>
                <a:sym typeface="Georgia"/>
              </a:rPr>
              <a:t>All About Who You Know</a:t>
            </a:r>
          </a:p>
        </p:txBody>
      </p:sp>
      <p:sp>
        <p:nvSpPr>
          <p:cNvPr id="31" name="Shape 31"/>
          <p:cNvSpPr txBox="1"/>
          <p:nvPr/>
        </p:nvSpPr>
        <p:spPr>
          <a:xfrm>
            <a:off x="47550" y="1990200"/>
            <a:ext cx="3912899" cy="456599"/>
          </a:xfrm>
          <a:prstGeom prst="rect">
            <a:avLst/>
          </a:prstGeom>
          <a:noFill/>
          <a:ln>
            <a:noFill/>
          </a:ln>
        </p:spPr>
        <p:txBody>
          <a:bodyPr lIns="91425" tIns="91425" rIns="91425" bIns="91425" anchor="t" anchorCtr="0">
            <a:noAutofit/>
          </a:bodyPr>
          <a:lstStyle/>
          <a:p>
            <a:pPr algn="ctr">
              <a:spcBef>
                <a:spcPts val="0"/>
              </a:spcBef>
              <a:buNone/>
            </a:pPr>
            <a:endParaRPr lang="en" sz="2400" b="1" dirty="0">
              <a:solidFill>
                <a:schemeClr val="bg1"/>
              </a:solidFill>
              <a:latin typeface="Georgia"/>
              <a:ea typeface="Georgia"/>
              <a:cs typeface="Georgia"/>
              <a:sym typeface="Georgia"/>
            </a:endParaRPr>
          </a:p>
        </p:txBody>
      </p:sp>
      <p:sp>
        <p:nvSpPr>
          <p:cNvPr id="2" name="TextBox 1"/>
          <p:cNvSpPr txBox="1"/>
          <p:nvPr/>
        </p:nvSpPr>
        <p:spPr>
          <a:xfrm>
            <a:off x="4700588" y="92869"/>
            <a:ext cx="4443412" cy="738664"/>
          </a:xfrm>
          <a:prstGeom prst="rect">
            <a:avLst/>
          </a:prstGeom>
          <a:noFill/>
        </p:spPr>
        <p:txBody>
          <a:bodyPr wrap="square" rtlCol="0">
            <a:spAutoFit/>
          </a:bodyPr>
          <a:lstStyle/>
          <a:p>
            <a:pPr algn="ctr"/>
            <a:r>
              <a:rPr lang="en-US" b="1" dirty="0" smtClean="0">
                <a:latin typeface="Georgia" panose="02040502050405020303" pitchFamily="18" charset="0"/>
              </a:rPr>
              <a:t>Presenter: Elizabeth Simmons</a:t>
            </a:r>
          </a:p>
          <a:p>
            <a:pPr algn="ctr"/>
            <a:r>
              <a:rPr lang="en-US" b="1" dirty="0" smtClean="0">
                <a:latin typeface="Georgia" panose="02040502050405020303" pitchFamily="18" charset="0"/>
              </a:rPr>
              <a:t>Assistant Director, UAB Career and Professional Development</a:t>
            </a:r>
            <a:endParaRPr lang="en-US" b="1" dirty="0">
              <a:latin typeface="Georgia" panose="02040502050405020303" pitchFamily="18" charset="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0"/>
        <p:cNvGrpSpPr/>
        <p:nvPr/>
      </p:nvGrpSpPr>
      <p:grpSpPr>
        <a:xfrm>
          <a:off x="0" y="0"/>
          <a:ext cx="0" cy="0"/>
          <a:chOff x="0" y="0"/>
          <a:chExt cx="0" cy="0"/>
        </a:xfrm>
      </p:grpSpPr>
      <p:sp>
        <p:nvSpPr>
          <p:cNvPr id="2" name="Title 1"/>
          <p:cNvSpPr>
            <a:spLocks noGrp="1"/>
          </p:cNvSpPr>
          <p:nvPr>
            <p:ph type="title"/>
          </p:nvPr>
        </p:nvSpPr>
        <p:spPr>
          <a:xfrm>
            <a:off x="457200" y="0"/>
            <a:ext cx="8229600" cy="994172"/>
          </a:xfrm>
        </p:spPr>
        <p:txBody>
          <a:bodyPr/>
          <a:lstStyle/>
          <a:p>
            <a:pPr algn="ctr"/>
            <a:r>
              <a:rPr lang="en-US" dirty="0" smtClean="0"/>
              <a:t>How do I maintain connections?</a:t>
            </a:r>
            <a:endParaRPr lang="en-US" dirty="0"/>
          </a:p>
        </p:txBody>
      </p:sp>
      <p:sp>
        <p:nvSpPr>
          <p:cNvPr id="3" name="Text Placeholder 2"/>
          <p:cNvSpPr>
            <a:spLocks noGrp="1"/>
          </p:cNvSpPr>
          <p:nvPr>
            <p:ph type="body" idx="1"/>
          </p:nvPr>
        </p:nvSpPr>
        <p:spPr>
          <a:xfrm>
            <a:off x="457200" y="1114425"/>
            <a:ext cx="8229600" cy="3725699"/>
          </a:xfrm>
        </p:spPr>
        <p:txBody>
          <a:bodyPr/>
          <a:lstStyle/>
          <a:p>
            <a:pPr marL="457200" indent="-457200">
              <a:buFont typeface="Arial" panose="020B0604020202020204" pitchFamily="34" charset="0"/>
              <a:buChar char="•"/>
            </a:pPr>
            <a:r>
              <a:rPr lang="en-US" sz="2200" dirty="0" smtClean="0"/>
              <a:t>Comment on and share your friends and colleagues social media posts, especially those that are professional in nature.</a:t>
            </a:r>
          </a:p>
          <a:p>
            <a:pPr marL="457200" indent="-457200">
              <a:buFont typeface="Arial" panose="020B0604020202020204" pitchFamily="34" charset="0"/>
              <a:buChar char="•"/>
            </a:pPr>
            <a:r>
              <a:rPr lang="en-US" sz="2200" dirty="0" smtClean="0"/>
              <a:t>Send a “check-in” email every once and a while. Include relevant articles or studies that might interest your connection.</a:t>
            </a:r>
          </a:p>
          <a:p>
            <a:pPr marL="457200" indent="-457200">
              <a:buFont typeface="Arial" panose="020B0604020202020204" pitchFamily="34" charset="0"/>
              <a:buChar char="•"/>
            </a:pPr>
            <a:r>
              <a:rPr lang="en-US" sz="2200" dirty="0" smtClean="0"/>
              <a:t>Pick up the phone and call! Suggest getting together for coffee.</a:t>
            </a:r>
          </a:p>
          <a:p>
            <a:pPr marL="457200" indent="-457200">
              <a:buFont typeface="Arial" panose="020B0604020202020204" pitchFamily="34" charset="0"/>
              <a:buChar char="•"/>
            </a:pPr>
            <a:r>
              <a:rPr lang="en-US" sz="2200" dirty="0" smtClean="0"/>
              <a:t>Include them on your holiday card lists.</a:t>
            </a:r>
          </a:p>
          <a:p>
            <a:pPr marL="457200" indent="-457200">
              <a:buFont typeface="Arial" panose="020B0604020202020204" pitchFamily="34" charset="0"/>
              <a:buChar char="•"/>
            </a:pPr>
            <a:r>
              <a:rPr lang="en-US" sz="2200" dirty="0" smtClean="0"/>
              <a:t>Be genuine, and try to make sure that your networking is a two way street. Offer something interesting and helpful to your connections.</a:t>
            </a:r>
          </a:p>
          <a:p>
            <a:pPr marL="457200" indent="-457200">
              <a:buFont typeface="Arial" panose="020B0604020202020204" pitchFamily="34" charset="0"/>
              <a:buChar char="•"/>
            </a:pPr>
            <a:endParaRPr lang="en-US" dirty="0"/>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994172"/>
          </a:xfrm>
        </p:spPr>
        <p:txBody>
          <a:bodyPr/>
          <a:lstStyle/>
          <a:p>
            <a:pPr algn="ctr"/>
            <a:r>
              <a:rPr lang="en-US" dirty="0" smtClean="0">
                <a:latin typeface="Avenir Heavy"/>
                <a:cs typeface="Arial" panose="020B0604020202020204" pitchFamily="34" charset="0"/>
              </a:rPr>
              <a:t>Do You have a </a:t>
            </a:r>
            <a:r>
              <a:rPr lang="en-US" dirty="0">
                <a:latin typeface="Avenir Heavy"/>
                <a:cs typeface="Arial" panose="020B0604020202020204" pitchFamily="34" charset="0"/>
              </a:rPr>
              <a:t>LinkedIn Profile? </a:t>
            </a:r>
            <a:r>
              <a:rPr lang="en-US" dirty="0" smtClean="0">
                <a:latin typeface="Avenir Heavy"/>
                <a:cs typeface="Arial" panose="020B0604020202020204" pitchFamily="34" charset="0"/>
              </a:rPr>
              <a:t>(over 400 million people do)</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rotWithShape="1">
          <a:blip r:embed="rId3"/>
          <a:srcRect b="13430"/>
          <a:stretch/>
        </p:blipFill>
        <p:spPr>
          <a:xfrm>
            <a:off x="457200" y="1200150"/>
            <a:ext cx="8294914" cy="3725699"/>
          </a:xfrm>
          <a:prstGeom prst="rect">
            <a:avLst/>
          </a:prstGeom>
        </p:spPr>
      </p:pic>
    </p:spTree>
    <p:extLst>
      <p:ext uri="{BB962C8B-B14F-4D97-AF65-F5344CB8AC3E}">
        <p14:creationId xmlns:p14="http://schemas.microsoft.com/office/powerpoint/2010/main" val="400729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1343025" y="414338"/>
            <a:ext cx="6015037" cy="3479006"/>
          </a:xfrm>
          <a:prstGeom prst="rect">
            <a:avLst/>
          </a:prstGeom>
        </p:spPr>
        <p:txBody>
          <a:bodyPr lIns="91425" tIns="91425" rIns="91425" bIns="91425" anchor="t" anchorCtr="0">
            <a:noAutofit/>
          </a:bodyPr>
          <a:lstStyle/>
          <a:p>
            <a:pPr algn="ctr" rtl="0">
              <a:spcBef>
                <a:spcPts val="0"/>
              </a:spcBef>
              <a:buNone/>
            </a:pPr>
            <a:r>
              <a:rPr lang="en" b="1" dirty="0" smtClean="0">
                <a:solidFill>
                  <a:srgbClr val="000000"/>
                </a:solidFill>
                <a:latin typeface="Georgia"/>
                <a:ea typeface="Georgia"/>
                <a:cs typeface="Georgia"/>
                <a:sym typeface="Georgia"/>
              </a:rPr>
              <a:t>Have </a:t>
            </a:r>
            <a:r>
              <a:rPr lang="en" b="1" dirty="0">
                <a:solidFill>
                  <a:srgbClr val="000000"/>
                </a:solidFill>
                <a:latin typeface="Georgia"/>
                <a:ea typeface="Georgia"/>
                <a:cs typeface="Georgia"/>
                <a:sym typeface="Georgia"/>
              </a:rPr>
              <a:t>coffee with </a:t>
            </a:r>
            <a:r>
              <a:rPr lang="en" b="1" dirty="0" smtClean="0">
                <a:solidFill>
                  <a:srgbClr val="000000"/>
                </a:solidFill>
                <a:latin typeface="Georgia"/>
                <a:ea typeface="Georgia"/>
                <a:cs typeface="Georgia"/>
                <a:sym typeface="Georgia"/>
              </a:rPr>
              <a:t>a colleague</a:t>
            </a:r>
            <a:endParaRPr lang="en" b="1" dirty="0">
              <a:solidFill>
                <a:srgbClr val="000000"/>
              </a:solidFill>
              <a:latin typeface="Georgia"/>
              <a:ea typeface="Georgia"/>
              <a:cs typeface="Georgia"/>
              <a:sym typeface="Georgia"/>
            </a:endParaRPr>
          </a:p>
          <a:p>
            <a:pPr algn="ctr" rtl="0">
              <a:spcBef>
                <a:spcPts val="0"/>
              </a:spcBef>
              <a:buNone/>
            </a:pPr>
            <a:r>
              <a:rPr lang="en" b="1" dirty="0" smtClean="0">
                <a:solidFill>
                  <a:srgbClr val="000000"/>
                </a:solidFill>
                <a:latin typeface="Georgia"/>
                <a:ea typeface="Georgia"/>
                <a:cs typeface="Georgia"/>
                <a:sym typeface="Georgia"/>
              </a:rPr>
              <a:t>Participate </a:t>
            </a:r>
            <a:r>
              <a:rPr lang="en" b="1" dirty="0">
                <a:solidFill>
                  <a:srgbClr val="000000"/>
                </a:solidFill>
                <a:latin typeface="Georgia"/>
                <a:ea typeface="Georgia"/>
                <a:cs typeface="Georgia"/>
                <a:sym typeface="Georgia"/>
              </a:rPr>
              <a:t>in a twitter </a:t>
            </a:r>
            <a:r>
              <a:rPr lang="en" b="1" dirty="0" smtClean="0">
                <a:solidFill>
                  <a:srgbClr val="000000"/>
                </a:solidFill>
                <a:latin typeface="Georgia"/>
                <a:ea typeface="Georgia"/>
                <a:cs typeface="Georgia"/>
                <a:sym typeface="Georgia"/>
              </a:rPr>
              <a:t>chat on an industry topic</a:t>
            </a:r>
            <a:endParaRPr lang="en" b="1" dirty="0">
              <a:solidFill>
                <a:srgbClr val="000000"/>
              </a:solidFill>
              <a:latin typeface="Georgia"/>
              <a:ea typeface="Georgia"/>
              <a:cs typeface="Georgia"/>
              <a:sym typeface="Georgia"/>
            </a:endParaRPr>
          </a:p>
          <a:p>
            <a:pPr algn="ctr" rtl="0">
              <a:spcBef>
                <a:spcPts val="0"/>
              </a:spcBef>
              <a:buNone/>
            </a:pPr>
            <a:r>
              <a:rPr lang="en" b="1" dirty="0" smtClean="0">
                <a:solidFill>
                  <a:srgbClr val="000000"/>
                </a:solidFill>
                <a:latin typeface="Georgia"/>
                <a:ea typeface="Georgia"/>
                <a:cs typeface="Georgia"/>
                <a:sym typeface="Georgia"/>
              </a:rPr>
              <a:t>Attend </a:t>
            </a:r>
            <a:r>
              <a:rPr lang="en" b="1" dirty="0">
                <a:solidFill>
                  <a:srgbClr val="000000"/>
                </a:solidFill>
                <a:latin typeface="Georgia"/>
                <a:ea typeface="Georgia"/>
                <a:cs typeface="Georgia"/>
                <a:sym typeface="Georgia"/>
              </a:rPr>
              <a:t>a </a:t>
            </a:r>
            <a:r>
              <a:rPr lang="en" b="1" dirty="0" smtClean="0">
                <a:solidFill>
                  <a:srgbClr val="000000"/>
                </a:solidFill>
                <a:latin typeface="Georgia"/>
                <a:ea typeface="Georgia"/>
                <a:cs typeface="Georgia"/>
                <a:sym typeface="Georgia"/>
              </a:rPr>
              <a:t>lecture</a:t>
            </a:r>
            <a:r>
              <a:rPr lang="en" b="1" dirty="0" smtClean="0">
                <a:solidFill>
                  <a:srgbClr val="000000"/>
                </a:solidFill>
                <a:latin typeface="Georgia"/>
                <a:ea typeface="Georgia"/>
                <a:cs typeface="Georgia"/>
                <a:sym typeface="Georgia"/>
              </a:rPr>
              <a:t>/play/concert</a:t>
            </a:r>
            <a:endParaRPr lang="en" b="1" dirty="0">
              <a:solidFill>
                <a:srgbClr val="000000"/>
              </a:solidFill>
              <a:latin typeface="Georgia"/>
              <a:ea typeface="Georgia"/>
              <a:cs typeface="Georgia"/>
              <a:sym typeface="Georgia"/>
            </a:endParaRPr>
          </a:p>
          <a:p>
            <a:pPr algn="ctr" rtl="0">
              <a:spcBef>
                <a:spcPts val="0"/>
              </a:spcBef>
              <a:buNone/>
            </a:pPr>
            <a:r>
              <a:rPr lang="en" b="1" dirty="0" smtClean="0">
                <a:solidFill>
                  <a:srgbClr val="000000"/>
                </a:solidFill>
                <a:latin typeface="Georgia"/>
                <a:ea typeface="Georgia"/>
                <a:cs typeface="Georgia"/>
                <a:sym typeface="Georgia"/>
              </a:rPr>
              <a:t>Join </a:t>
            </a:r>
            <a:r>
              <a:rPr lang="en" b="1" dirty="0">
                <a:solidFill>
                  <a:srgbClr val="000000"/>
                </a:solidFill>
                <a:latin typeface="Georgia"/>
                <a:ea typeface="Georgia"/>
                <a:cs typeface="Georgia"/>
                <a:sym typeface="Georgia"/>
              </a:rPr>
              <a:t>a </a:t>
            </a:r>
            <a:r>
              <a:rPr lang="en" b="1" dirty="0" smtClean="0">
                <a:solidFill>
                  <a:srgbClr val="000000"/>
                </a:solidFill>
                <a:latin typeface="Georgia"/>
                <a:ea typeface="Georgia"/>
                <a:cs typeface="Georgia"/>
                <a:sym typeface="Georgia"/>
              </a:rPr>
              <a:t>professional</a:t>
            </a:r>
            <a:r>
              <a:rPr lang="en" b="1" dirty="0" smtClean="0">
                <a:solidFill>
                  <a:srgbClr val="000000"/>
                </a:solidFill>
                <a:latin typeface="Georgia"/>
                <a:ea typeface="Georgia"/>
                <a:cs typeface="Georgia"/>
                <a:sym typeface="Georgia"/>
              </a:rPr>
              <a:t> </a:t>
            </a:r>
            <a:r>
              <a:rPr lang="en" b="1" dirty="0">
                <a:solidFill>
                  <a:srgbClr val="000000"/>
                </a:solidFill>
                <a:latin typeface="Georgia"/>
                <a:ea typeface="Georgia"/>
                <a:cs typeface="Georgia"/>
                <a:sym typeface="Georgia"/>
              </a:rPr>
              <a:t>group</a:t>
            </a:r>
          </a:p>
          <a:p>
            <a:pPr algn="ctr" rtl="0">
              <a:spcBef>
                <a:spcPts val="0"/>
              </a:spcBef>
              <a:buNone/>
            </a:pPr>
            <a:r>
              <a:rPr lang="en" b="1" dirty="0" smtClean="0">
                <a:solidFill>
                  <a:srgbClr val="000000"/>
                </a:solidFill>
                <a:latin typeface="Georgia"/>
                <a:ea typeface="Georgia"/>
                <a:cs typeface="Georgia"/>
                <a:sym typeface="Georgia"/>
              </a:rPr>
              <a:t>Ask </a:t>
            </a:r>
            <a:r>
              <a:rPr lang="en" b="1" dirty="0">
                <a:solidFill>
                  <a:srgbClr val="000000"/>
                </a:solidFill>
                <a:latin typeface="Georgia"/>
                <a:ea typeface="Georgia"/>
                <a:cs typeface="Georgia"/>
                <a:sym typeface="Georgia"/>
              </a:rPr>
              <a:t>friends to lunch</a:t>
            </a:r>
          </a:p>
          <a:p>
            <a:pPr algn="ctr" rtl="0">
              <a:spcBef>
                <a:spcPts val="0"/>
              </a:spcBef>
              <a:buNone/>
            </a:pPr>
            <a:r>
              <a:rPr lang="en" b="1" dirty="0" smtClean="0">
                <a:solidFill>
                  <a:srgbClr val="000000"/>
                </a:solidFill>
                <a:latin typeface="Georgia"/>
                <a:ea typeface="Georgia"/>
                <a:cs typeface="Georgia"/>
                <a:sym typeface="Georgia"/>
              </a:rPr>
              <a:t>Volunteer</a:t>
            </a:r>
            <a:endParaRPr lang="en" b="1" dirty="0">
              <a:solidFill>
                <a:srgbClr val="000000"/>
              </a:solidFill>
              <a:latin typeface="Georgia"/>
              <a:ea typeface="Georgia"/>
              <a:cs typeface="Georgia"/>
              <a:sym typeface="Georgia"/>
            </a:endParaRPr>
          </a:p>
          <a:p>
            <a:pPr rtl="0">
              <a:spcBef>
                <a:spcPts val="0"/>
              </a:spcBef>
              <a:buNone/>
            </a:pPr>
            <a:endParaRPr dirty="0"/>
          </a:p>
          <a:p>
            <a:pPr>
              <a:spcBef>
                <a:spcPts val="0"/>
              </a:spcBef>
              <a:buNone/>
            </a:pPr>
            <a:endParaRPr dirty="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9536"/>
            <a:ext cx="7772400" cy="1159799"/>
          </a:xfrm>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Elizabeth Simmons, JD, </a:t>
            </a:r>
            <a:r>
              <a:rPr lang="en-US" dirty="0" err="1" smtClean="0"/>
              <a:t>MaEd</a:t>
            </a:r>
            <a:r>
              <a:rPr lang="en-US" dirty="0" smtClean="0"/>
              <a:t>, MA</a:t>
            </a:r>
          </a:p>
          <a:p>
            <a:r>
              <a:rPr lang="en-US" dirty="0" smtClean="0"/>
              <a:t>Assistant Director, UAB Career and Professional Development</a:t>
            </a:r>
            <a:endParaRPr lang="en-US" dirty="0"/>
          </a:p>
        </p:txBody>
      </p:sp>
    </p:spTree>
    <p:extLst>
      <p:ext uri="{BB962C8B-B14F-4D97-AF65-F5344CB8AC3E}">
        <p14:creationId xmlns:p14="http://schemas.microsoft.com/office/powerpoint/2010/main" val="3432408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
        <p:cNvGrpSpPr/>
        <p:nvPr/>
      </p:nvGrpSpPr>
      <p:grpSpPr>
        <a:xfrm>
          <a:off x="0" y="0"/>
          <a:ext cx="0" cy="0"/>
          <a:chOff x="0" y="0"/>
          <a:chExt cx="0" cy="0"/>
        </a:xfrm>
      </p:grpSpPr>
      <p:sp>
        <p:nvSpPr>
          <p:cNvPr id="2" name="Text Placeholder 1"/>
          <p:cNvSpPr>
            <a:spLocks noGrp="1"/>
          </p:cNvSpPr>
          <p:nvPr>
            <p:ph type="body" idx="1"/>
          </p:nvPr>
        </p:nvSpPr>
        <p:spPr>
          <a:xfrm>
            <a:off x="0" y="4063409"/>
            <a:ext cx="2907506" cy="519599"/>
          </a:xfrm>
        </p:spPr>
        <p:txBody>
          <a:bodyPr/>
          <a:lstStyle/>
          <a:p>
            <a:r>
              <a:rPr lang="en-US" sz="3200" b="1" dirty="0" smtClean="0">
                <a:solidFill>
                  <a:schemeClr val="tx1"/>
                </a:solidFill>
              </a:rPr>
              <a:t>Networking is Natural</a:t>
            </a:r>
            <a:endParaRPr lang="en-US" sz="3200" b="1"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52"/>
        <p:cNvGrpSpPr/>
        <p:nvPr/>
      </p:nvGrpSpPr>
      <p:grpSpPr>
        <a:xfrm>
          <a:off x="0" y="0"/>
          <a:ext cx="0" cy="0"/>
          <a:chOff x="0" y="0"/>
          <a:chExt cx="0" cy="0"/>
        </a:xfrm>
      </p:grpSpPr>
      <p:pic>
        <p:nvPicPr>
          <p:cNvPr id="53" name="Shape 53"/>
          <p:cNvPicPr preferRelativeResize="0"/>
          <p:nvPr/>
        </p:nvPicPr>
        <p:blipFill>
          <a:blip r:embed="rId3">
            <a:alphaModFix/>
          </a:blip>
          <a:stretch>
            <a:fillRect/>
          </a:stretch>
        </p:blipFill>
        <p:spPr>
          <a:xfrm>
            <a:off x="4040502" y="0"/>
            <a:ext cx="5103495" cy="5143500"/>
          </a:xfrm>
          <a:prstGeom prst="rect">
            <a:avLst/>
          </a:prstGeom>
          <a:noFill/>
          <a:ln>
            <a:noFill/>
          </a:ln>
        </p:spPr>
      </p:pic>
      <p:sp>
        <p:nvSpPr>
          <p:cNvPr id="54" name="Shape 54"/>
          <p:cNvSpPr txBox="1"/>
          <p:nvPr/>
        </p:nvSpPr>
        <p:spPr>
          <a:xfrm>
            <a:off x="74500" y="642300"/>
            <a:ext cx="3966000" cy="3858899"/>
          </a:xfrm>
          <a:prstGeom prst="rect">
            <a:avLst/>
          </a:prstGeom>
          <a:noFill/>
          <a:ln>
            <a:noFill/>
          </a:ln>
        </p:spPr>
        <p:txBody>
          <a:bodyPr lIns="91425" tIns="91425" rIns="91425" bIns="91425" anchor="t" anchorCtr="0">
            <a:noAutofit/>
          </a:bodyPr>
          <a:lstStyle/>
          <a:p>
            <a:pPr algn="ctr" rtl="0">
              <a:spcBef>
                <a:spcPts val="0"/>
              </a:spcBef>
              <a:buNone/>
            </a:pPr>
            <a:r>
              <a:rPr lang="en" sz="6000" dirty="0" smtClean="0"/>
              <a:t>What is</a:t>
            </a:r>
            <a:endParaRPr lang="en" sz="6000" dirty="0"/>
          </a:p>
          <a:p>
            <a:pPr algn="l" rtl="0">
              <a:spcBef>
                <a:spcPts val="0"/>
              </a:spcBef>
              <a:buNone/>
            </a:pPr>
            <a:r>
              <a:rPr lang="en" sz="6000" dirty="0"/>
              <a:t>networking</a:t>
            </a:r>
          </a:p>
          <a:p>
            <a:pPr algn="ctr" rtl="0">
              <a:spcBef>
                <a:spcPts val="0"/>
              </a:spcBef>
              <a:buNone/>
            </a:pPr>
            <a:r>
              <a:rPr lang="en" sz="6000" dirty="0"/>
              <a:t>really</a:t>
            </a:r>
          </a:p>
          <a:p>
            <a:pPr algn="ctr">
              <a:spcBef>
                <a:spcPts val="0"/>
              </a:spcBef>
              <a:buNone/>
            </a:pPr>
            <a:r>
              <a:rPr lang="en" sz="6000" dirty="0"/>
              <a:t>for?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Shape 41"/>
          <p:cNvPicPr preferRelativeResize="0"/>
          <p:nvPr/>
        </p:nvPicPr>
        <p:blipFill>
          <a:blip r:embed="rId3">
            <a:alphaModFix/>
          </a:blip>
          <a:stretch>
            <a:fillRect/>
          </a:stretch>
        </p:blipFill>
        <p:spPr>
          <a:xfrm>
            <a:off x="0" y="0"/>
            <a:ext cx="9144000" cy="5143500"/>
          </a:xfrm>
          <a:prstGeom prst="rect">
            <a:avLst/>
          </a:prstGeom>
          <a:noFill/>
          <a:ln>
            <a:noFill/>
          </a:ln>
        </p:spPr>
      </p:pic>
      <p:sp>
        <p:nvSpPr>
          <p:cNvPr id="42" name="Shape 42"/>
          <p:cNvSpPr txBox="1"/>
          <p:nvPr/>
        </p:nvSpPr>
        <p:spPr>
          <a:xfrm>
            <a:off x="0" y="178250"/>
            <a:ext cx="8921100" cy="4759200"/>
          </a:xfrm>
          <a:prstGeom prst="rect">
            <a:avLst/>
          </a:prstGeom>
          <a:noFill/>
          <a:ln>
            <a:noFill/>
          </a:ln>
        </p:spPr>
        <p:txBody>
          <a:bodyPr lIns="91425" tIns="91425" rIns="91425" bIns="91425" anchor="ctr" anchorCtr="0">
            <a:noAutofit/>
          </a:bodyPr>
          <a:lstStyle/>
          <a:p>
            <a:pPr lvl="0" rtl="0">
              <a:lnSpc>
                <a:spcPct val="160000"/>
              </a:lnSpc>
              <a:spcBef>
                <a:spcPts val="0"/>
              </a:spcBef>
              <a:buNone/>
            </a:pPr>
            <a:r>
              <a:rPr lang="en" sz="2000" dirty="0">
                <a:solidFill>
                  <a:srgbClr val="F3F3F3"/>
                </a:solidFill>
                <a:latin typeface="Georgia"/>
                <a:ea typeface="Georgia"/>
                <a:cs typeface="Georgia"/>
                <a:sym typeface="Georgia"/>
              </a:rPr>
              <a:t>Calling every person you know (or don’t know) and asking them for a job</a:t>
            </a:r>
          </a:p>
          <a:p>
            <a:pPr lvl="0" rtl="0">
              <a:lnSpc>
                <a:spcPct val="160000"/>
              </a:lnSpc>
              <a:spcBef>
                <a:spcPts val="0"/>
              </a:spcBef>
              <a:buNone/>
            </a:pPr>
            <a:endParaRPr sz="2000" dirty="0">
              <a:solidFill>
                <a:srgbClr val="F3F3F3"/>
              </a:solidFill>
              <a:latin typeface="Georgia"/>
              <a:ea typeface="Georgia"/>
              <a:cs typeface="Georgia"/>
              <a:sym typeface="Georgia"/>
            </a:endParaRPr>
          </a:p>
          <a:p>
            <a:pPr lvl="0" rtl="0">
              <a:lnSpc>
                <a:spcPct val="160000"/>
              </a:lnSpc>
              <a:spcBef>
                <a:spcPts val="0"/>
              </a:spcBef>
              <a:buNone/>
            </a:pPr>
            <a:r>
              <a:rPr lang="en" sz="2000" dirty="0">
                <a:solidFill>
                  <a:srgbClr val="F3F3F3"/>
                </a:solidFill>
                <a:latin typeface="Georgia"/>
                <a:ea typeface="Georgia"/>
                <a:cs typeface="Georgia"/>
                <a:sym typeface="Georgia"/>
              </a:rPr>
              <a:t>Working a room in an attempt to collect business cards and make contacts with people who can provide you with something of value</a:t>
            </a:r>
          </a:p>
          <a:p>
            <a:pPr lvl="0" rtl="0">
              <a:lnSpc>
                <a:spcPct val="160000"/>
              </a:lnSpc>
              <a:spcBef>
                <a:spcPts val="0"/>
              </a:spcBef>
              <a:buNone/>
            </a:pPr>
            <a:endParaRPr sz="2000" dirty="0">
              <a:solidFill>
                <a:srgbClr val="F3F3F3"/>
              </a:solidFill>
              <a:latin typeface="Georgia"/>
              <a:ea typeface="Georgia"/>
              <a:cs typeface="Georgia"/>
              <a:sym typeface="Georgia"/>
            </a:endParaRPr>
          </a:p>
          <a:p>
            <a:pPr lvl="0" rtl="0">
              <a:lnSpc>
                <a:spcPct val="160000"/>
              </a:lnSpc>
              <a:spcBef>
                <a:spcPts val="0"/>
              </a:spcBef>
              <a:buNone/>
            </a:pPr>
            <a:r>
              <a:rPr lang="en" sz="2000" dirty="0">
                <a:solidFill>
                  <a:srgbClr val="F3F3F3"/>
                </a:solidFill>
                <a:latin typeface="Georgia"/>
                <a:ea typeface="Georgia"/>
                <a:cs typeface="Georgia"/>
                <a:sym typeface="Georgia"/>
              </a:rPr>
              <a:t>Asking for a job</a:t>
            </a:r>
          </a:p>
          <a:p>
            <a:pPr lvl="0" rtl="0">
              <a:lnSpc>
                <a:spcPct val="160000"/>
              </a:lnSpc>
              <a:spcBef>
                <a:spcPts val="0"/>
              </a:spcBef>
              <a:buNone/>
            </a:pPr>
            <a:endParaRPr sz="2000" dirty="0">
              <a:solidFill>
                <a:srgbClr val="F3F3F3"/>
              </a:solidFill>
              <a:latin typeface="Georgia"/>
              <a:ea typeface="Georgia"/>
              <a:cs typeface="Georgia"/>
              <a:sym typeface="Georgia"/>
            </a:endParaRPr>
          </a:p>
          <a:p>
            <a:pPr lvl="0" rtl="0">
              <a:lnSpc>
                <a:spcPct val="160000"/>
              </a:lnSpc>
              <a:spcBef>
                <a:spcPts val="0"/>
              </a:spcBef>
              <a:buNone/>
            </a:pPr>
            <a:r>
              <a:rPr lang="en" sz="2000" dirty="0">
                <a:solidFill>
                  <a:srgbClr val="F3F3F3"/>
                </a:solidFill>
                <a:latin typeface="Georgia"/>
                <a:ea typeface="Georgia"/>
                <a:cs typeface="Georgia"/>
                <a:sym typeface="Georgia"/>
              </a:rPr>
              <a:t>Randomly passing out resumes</a:t>
            </a:r>
          </a:p>
          <a:p>
            <a:pPr lvl="0" rtl="0">
              <a:lnSpc>
                <a:spcPct val="160000"/>
              </a:lnSpc>
              <a:spcBef>
                <a:spcPts val="0"/>
              </a:spcBef>
              <a:buNone/>
            </a:pPr>
            <a:endParaRPr sz="2000" dirty="0">
              <a:solidFill>
                <a:srgbClr val="F3F3F3"/>
              </a:solidFill>
              <a:latin typeface="Georgia"/>
              <a:ea typeface="Georgia"/>
              <a:cs typeface="Georgia"/>
              <a:sym typeface="Georgia"/>
            </a:endParaRPr>
          </a:p>
          <a:p>
            <a:pPr lvl="0" rtl="0">
              <a:lnSpc>
                <a:spcPct val="160000"/>
              </a:lnSpc>
              <a:spcBef>
                <a:spcPts val="0"/>
              </a:spcBef>
              <a:buNone/>
            </a:pPr>
            <a:r>
              <a:rPr lang="en" sz="2000" dirty="0">
                <a:solidFill>
                  <a:srgbClr val="F3F3F3"/>
                </a:solidFill>
                <a:latin typeface="Georgia"/>
                <a:ea typeface="Georgia"/>
                <a:cs typeface="Georgia"/>
                <a:sym typeface="Georgia"/>
              </a:rPr>
              <a:t>Using people for information you think they have</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Shape 47"/>
          <p:cNvPicPr preferRelativeResize="0"/>
          <p:nvPr/>
        </p:nvPicPr>
        <p:blipFill>
          <a:blip r:embed="rId3">
            <a:alphaModFix/>
          </a:blip>
          <a:stretch>
            <a:fillRect/>
          </a:stretch>
        </p:blipFill>
        <p:spPr>
          <a:xfrm>
            <a:off x="0" y="0"/>
            <a:ext cx="9144000" cy="5143499"/>
          </a:xfrm>
          <a:prstGeom prst="rect">
            <a:avLst/>
          </a:prstGeom>
          <a:noFill/>
          <a:ln>
            <a:noFill/>
          </a:ln>
        </p:spPr>
      </p:pic>
      <p:sp>
        <p:nvSpPr>
          <p:cNvPr id="48" name="Shape 48"/>
          <p:cNvSpPr txBox="1"/>
          <p:nvPr/>
        </p:nvSpPr>
        <p:spPr>
          <a:xfrm>
            <a:off x="0" y="124775"/>
            <a:ext cx="9144000" cy="4928399"/>
          </a:xfrm>
          <a:prstGeom prst="rect">
            <a:avLst/>
          </a:prstGeom>
          <a:noFill/>
          <a:ln>
            <a:noFill/>
          </a:ln>
        </p:spPr>
        <p:txBody>
          <a:bodyPr lIns="91425" tIns="91425" rIns="91425" bIns="91425" anchor="ctr" anchorCtr="0">
            <a:noAutofit/>
          </a:bodyPr>
          <a:lstStyle/>
          <a:p>
            <a:pPr algn="ctr" rtl="0">
              <a:lnSpc>
                <a:spcPct val="160000"/>
              </a:lnSpc>
              <a:spcBef>
                <a:spcPts val="0"/>
              </a:spcBef>
              <a:buNone/>
            </a:pPr>
            <a:r>
              <a:rPr lang="en" sz="1600" b="1">
                <a:solidFill>
                  <a:schemeClr val="dk2"/>
                </a:solidFill>
                <a:highlight>
                  <a:srgbClr val="D9D9D9"/>
                </a:highlight>
                <a:latin typeface="Georgia"/>
                <a:ea typeface="Georgia"/>
                <a:cs typeface="Georgia"/>
                <a:sym typeface="Georgia"/>
              </a:rPr>
              <a:t>A give and take process of connecting with people and building lasting relationships</a:t>
            </a:r>
          </a:p>
          <a:p>
            <a:pPr lvl="0" algn="ctr" rtl="0">
              <a:lnSpc>
                <a:spcPct val="160000"/>
              </a:lnSpc>
              <a:spcBef>
                <a:spcPts val="0"/>
              </a:spcBef>
              <a:buNone/>
            </a:pPr>
            <a:endParaRPr sz="1600" b="1">
              <a:solidFill>
                <a:schemeClr val="dk2"/>
              </a:solidFill>
              <a:highlight>
                <a:srgbClr val="D9D9D9"/>
              </a:highlight>
              <a:latin typeface="Georgia"/>
              <a:ea typeface="Georgia"/>
              <a:cs typeface="Georgia"/>
              <a:sym typeface="Georgia"/>
            </a:endParaRPr>
          </a:p>
          <a:p>
            <a:pPr algn="ctr" rtl="0">
              <a:lnSpc>
                <a:spcPct val="160000"/>
              </a:lnSpc>
              <a:spcBef>
                <a:spcPts val="0"/>
              </a:spcBef>
              <a:buNone/>
            </a:pPr>
            <a:r>
              <a:rPr lang="en" sz="1600" b="1">
                <a:solidFill>
                  <a:schemeClr val="dk2"/>
                </a:solidFill>
                <a:highlight>
                  <a:srgbClr val="D9D9D9"/>
                </a:highlight>
                <a:latin typeface="Georgia"/>
                <a:ea typeface="Georgia"/>
                <a:cs typeface="Georgia"/>
                <a:sym typeface="Georgia"/>
              </a:rPr>
              <a:t>About meeting new people, sharing information and learning about potential opportunities and various career fields</a:t>
            </a:r>
          </a:p>
          <a:p>
            <a:pPr lvl="0" algn="ctr" rtl="0">
              <a:lnSpc>
                <a:spcPct val="160000"/>
              </a:lnSpc>
              <a:spcBef>
                <a:spcPts val="0"/>
              </a:spcBef>
              <a:buNone/>
            </a:pPr>
            <a:endParaRPr sz="1600" b="1">
              <a:solidFill>
                <a:schemeClr val="dk2"/>
              </a:solidFill>
              <a:highlight>
                <a:srgbClr val="D9D9D9"/>
              </a:highlight>
              <a:latin typeface="Georgia"/>
              <a:ea typeface="Georgia"/>
              <a:cs typeface="Georgia"/>
              <a:sym typeface="Georgia"/>
            </a:endParaRPr>
          </a:p>
          <a:p>
            <a:pPr algn="ctr" rtl="0">
              <a:lnSpc>
                <a:spcPct val="160000"/>
              </a:lnSpc>
              <a:spcBef>
                <a:spcPts val="0"/>
              </a:spcBef>
              <a:buNone/>
            </a:pPr>
            <a:r>
              <a:rPr lang="en" sz="1600" b="1">
                <a:solidFill>
                  <a:schemeClr val="dk2"/>
                </a:solidFill>
                <a:highlight>
                  <a:srgbClr val="D9D9D9"/>
                </a:highlight>
                <a:latin typeface="Georgia"/>
                <a:ea typeface="Georgia"/>
                <a:cs typeface="Georgia"/>
                <a:sym typeface="Georgia"/>
              </a:rPr>
              <a:t>Meeting and getting to know people who are willing to share with you career information and advice</a:t>
            </a:r>
          </a:p>
          <a:p>
            <a:pPr algn="ctr" rtl="0">
              <a:lnSpc>
                <a:spcPct val="160000"/>
              </a:lnSpc>
              <a:spcBef>
                <a:spcPts val="0"/>
              </a:spcBef>
              <a:buNone/>
            </a:pPr>
            <a:endParaRPr sz="1600" b="1">
              <a:solidFill>
                <a:schemeClr val="dk2"/>
              </a:solidFill>
              <a:highlight>
                <a:srgbClr val="D9D9D9"/>
              </a:highlight>
              <a:latin typeface="Georgia"/>
              <a:ea typeface="Georgia"/>
              <a:cs typeface="Georgia"/>
              <a:sym typeface="Georgia"/>
            </a:endParaRPr>
          </a:p>
          <a:p>
            <a:pPr lvl="0" algn="ctr" rtl="0">
              <a:lnSpc>
                <a:spcPct val="160000"/>
              </a:lnSpc>
              <a:spcBef>
                <a:spcPts val="0"/>
              </a:spcBef>
              <a:buNone/>
            </a:pPr>
            <a:r>
              <a:rPr lang="en" sz="1600" b="1">
                <a:solidFill>
                  <a:schemeClr val="dk2"/>
                </a:solidFill>
                <a:highlight>
                  <a:srgbClr val="D9D9D9"/>
                </a:highlight>
                <a:latin typeface="Georgia"/>
                <a:ea typeface="Georgia"/>
                <a:cs typeface="Georgia"/>
                <a:sym typeface="Georgia"/>
              </a:rPr>
              <a:t>Building ongoing relationships to exchange information and advice</a:t>
            </a:r>
          </a:p>
          <a:p>
            <a:pPr algn="ctr" rtl="0">
              <a:lnSpc>
                <a:spcPct val="160000"/>
              </a:lnSpc>
              <a:spcBef>
                <a:spcPts val="0"/>
              </a:spcBef>
              <a:buNone/>
            </a:pPr>
            <a:endParaRPr sz="1600" b="1">
              <a:solidFill>
                <a:schemeClr val="dk2"/>
              </a:solidFill>
              <a:highlight>
                <a:srgbClr val="D9D9D9"/>
              </a:highlight>
              <a:latin typeface="Georgia"/>
              <a:ea typeface="Georgia"/>
              <a:cs typeface="Georgia"/>
              <a:sym typeface="Georgia"/>
            </a:endParaRPr>
          </a:p>
          <a:p>
            <a:pPr lvl="0" algn="ctr" rtl="0">
              <a:lnSpc>
                <a:spcPct val="160000"/>
              </a:lnSpc>
              <a:spcBef>
                <a:spcPts val="0"/>
              </a:spcBef>
              <a:buNone/>
            </a:pPr>
            <a:r>
              <a:rPr lang="en" sz="1600" b="1">
                <a:solidFill>
                  <a:schemeClr val="dk2"/>
                </a:solidFill>
                <a:highlight>
                  <a:srgbClr val="D9D9D9"/>
                </a:highlight>
                <a:latin typeface="Georgia"/>
                <a:ea typeface="Georgia"/>
                <a:cs typeface="Georgia"/>
                <a:sym typeface="Georgia"/>
              </a:rPr>
              <a:t>Following up and maintaining contact with those who have assisted you</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46831" y="44451"/>
            <a:ext cx="3493294" cy="5027612"/>
          </a:xfrm>
          <a:prstGeom prst="rect">
            <a:avLst/>
          </a:prstGeom>
          <a:noFill/>
          <a:ln w="3810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Garamond" panose="02020404030301010803" pitchFamily="18" charset="0"/>
              </a:rPr>
              <a:t>Friends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1.____________________________________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2.____________________________________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3.____________________________________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4.____________________________________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Garamond" panose="02020404030301010803" pitchFamily="18" charset="0"/>
              </a:rPr>
              <a:t>Relatives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000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1.____________________________________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2.____________________________________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3.____________________________________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4.____________________________________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000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Garamond" panose="02020404030301010803" pitchFamily="18" charset="0"/>
              </a:rPr>
              <a:t>Other Contacts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List neighbors, important people from your past,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community members, new associates, etc.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1.____________________________________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2.____________________________________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3.____________________________________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4.____________________________________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10"/>
          <p:cNvSpPr txBox="1">
            <a:spLocks noChangeArrowheads="1"/>
          </p:cNvSpPr>
          <p:nvPr/>
        </p:nvSpPr>
        <p:spPr bwMode="auto">
          <a:xfrm>
            <a:off x="3586956" y="214312"/>
            <a:ext cx="3441701" cy="4507706"/>
          </a:xfrm>
          <a:prstGeom prst="rect">
            <a:avLst/>
          </a:prstGeom>
          <a:noFill/>
          <a:ln w="3810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Garamond" panose="02020404030301010803" pitchFamily="18" charset="0"/>
              </a:rPr>
              <a:t>Co-Workers (Past and Present)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List people with whom you discuss work matters.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smtClean="0">
              <a:ln>
                <a:noFill/>
              </a:ln>
              <a:solidFill>
                <a:srgbClr val="00000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1.__________________________________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2.___________________________________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3.___________________________________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4.___________________________________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5.___________________________________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rgbClr val="00000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Garamond" panose="02020404030301010803" pitchFamily="18" charset="0"/>
              </a:rPr>
              <a:t>Business/Professional Associates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List people who you respect, on whom you would rely for advice, write letters of recommendation, to make introductions, etc.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rgbClr val="00000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1.___________________________________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2.___________________________________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3.___________________________________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4.___________________________________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Garamond" panose="02020404030301010803" pitchFamily="18" charset="0"/>
              </a:rPr>
              <a:t>5.____________________________________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 Box 6"/>
          <p:cNvSpPr txBox="1">
            <a:spLocks noChangeArrowheads="1"/>
          </p:cNvSpPr>
          <p:nvPr/>
        </p:nvSpPr>
        <p:spPr bwMode="auto">
          <a:xfrm>
            <a:off x="7075488" y="1229916"/>
            <a:ext cx="2021681" cy="2656681"/>
          </a:xfrm>
          <a:prstGeom prst="rect">
            <a:avLst/>
          </a:prstGeom>
          <a:noFill/>
          <a:ln w="381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AEBDE"/>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Garamond" panose="02020404030301010803" pitchFamily="18" charset="0"/>
              </a:rPr>
              <a:t>PLANNING AHEAD: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Who would you like to meet that isn’t currently in your network (professional heroes, people you admire)?</a:t>
            </a:r>
            <a:endParaRPr kumimoji="0" lang="en-US" altLang="en-US" sz="1400" b="1" i="0" u="none" strike="noStrike" cap="none" normalizeH="0" baseline="0" dirty="0" smtClean="0">
              <a:ln>
                <a:noFill/>
              </a:ln>
              <a:solidFill>
                <a:srgbClr val="00000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1._________________________________________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2._________________________________________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Garamond" panose="02020404030301010803" pitchFamily="18" charset="0"/>
              </a:rPr>
              <a:t>3._________________________________________</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7976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457200" y="4406309"/>
            <a:ext cx="8229600" cy="519599"/>
          </a:xfrm>
          <a:prstGeom prst="rect">
            <a:avLst/>
          </a:prstGeom>
        </p:spPr>
        <p:txBody>
          <a:bodyPr lIns="91425" tIns="91425" rIns="91425" bIns="91425" anchor="t" anchorCtr="0">
            <a:noAutofit/>
          </a:bodyPr>
          <a:lstStyle/>
          <a:p>
            <a:pPr>
              <a:spcBef>
                <a:spcPts val="0"/>
              </a:spcBef>
              <a:buNone/>
            </a:pPr>
            <a:r>
              <a:rPr lang="en" sz="3600">
                <a:latin typeface="Georgia"/>
                <a:ea typeface="Georgia"/>
                <a:cs typeface="Georgia"/>
                <a:sym typeface="Georgia"/>
              </a:rPr>
              <a:t>SO WHAT’S MISSING?</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2750"/>
            <a:ext cx="8229600" cy="857400"/>
          </a:xfrm>
        </p:spPr>
        <p:txBody>
          <a:bodyPr/>
          <a:lstStyle/>
          <a:p>
            <a:pPr algn="ctr"/>
            <a:r>
              <a:rPr lang="en-US" dirty="0" smtClean="0"/>
              <a:t>What do I say when I meet someone?</a:t>
            </a:r>
            <a:endParaRPr lang="en-US" dirty="0"/>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en-US" sz="2400" dirty="0" smtClean="0"/>
              <a:t>Express admiration. If he or she recently received an award, or published an article, mention that. </a:t>
            </a:r>
          </a:p>
          <a:p>
            <a:pPr marL="457200" indent="-457200">
              <a:buFont typeface="Arial" panose="020B0604020202020204" pitchFamily="34" charset="0"/>
              <a:buChar char="•"/>
            </a:pPr>
            <a:r>
              <a:rPr lang="en-US" sz="2400" dirty="0" smtClean="0"/>
              <a:t>Ask them what they are working on, and actually listen to them when they answer!</a:t>
            </a:r>
          </a:p>
          <a:p>
            <a:pPr marL="457200" indent="-457200">
              <a:buFont typeface="Arial" panose="020B0604020202020204" pitchFamily="34" charset="0"/>
              <a:buChar char="•"/>
            </a:pPr>
            <a:r>
              <a:rPr lang="en-US" sz="2400" dirty="0" smtClean="0"/>
              <a:t>Acknowledge awkwardness, especially at formal networking events. (“I always feel awkward at these events, don’t you?”)</a:t>
            </a:r>
            <a:endParaRPr lang="en-US" dirty="0" smtClean="0"/>
          </a:p>
          <a:p>
            <a:pPr marL="457200" indent="-457200">
              <a:buFont typeface="Arial" panose="020B0604020202020204" pitchFamily="34" charset="0"/>
              <a:buChar char="•"/>
            </a:pPr>
            <a:r>
              <a:rPr lang="en-US" sz="2400" dirty="0" smtClean="0"/>
              <a:t>Don’t be afraid to talk about what you love (work-related or not!).</a:t>
            </a:r>
          </a:p>
        </p:txBody>
      </p:sp>
    </p:spTree>
    <p:extLst>
      <p:ext uri="{BB962C8B-B14F-4D97-AF65-F5344CB8AC3E}">
        <p14:creationId xmlns:p14="http://schemas.microsoft.com/office/powerpoint/2010/main" val="921935465"/>
      </p:ext>
    </p:extLst>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1382</Words>
  <Application>Microsoft Office PowerPoint</Application>
  <PresentationFormat>On-screen Show (16:9)</PresentationFormat>
  <Paragraphs>111</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Avenir Heavy</vt:lpstr>
      <vt:lpstr>Garamond</vt:lpstr>
      <vt:lpstr>Georgia</vt:lpstr>
      <vt:lpstr>simple-light</vt:lpstr>
      <vt:lpstr>Natural Networking: It’s All About Who You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I say when I meet someone?</vt:lpstr>
      <vt:lpstr>How do I maintain connections?</vt:lpstr>
      <vt:lpstr>Do You have a LinkedIn Profile? (over 400 million people do)</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Who You Know</dc:title>
  <dc:creator>Elizabeth Simmons</dc:creator>
  <cp:lastModifiedBy>Elizabeth A Simmons</cp:lastModifiedBy>
  <cp:revision>20</cp:revision>
  <dcterms:modified xsi:type="dcterms:W3CDTF">2016-05-25T21:22:25Z</dcterms:modified>
</cp:coreProperties>
</file>