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0" r:id="rId3"/>
    <p:sldId id="261" r:id="rId4"/>
    <p:sldId id="267" r:id="rId5"/>
    <p:sldId id="266" r:id="rId6"/>
    <p:sldId id="263" r:id="rId7"/>
    <p:sldId id="265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62" y="10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F448-5012-4CD9-B078-8A1E52C66E1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D8A6-2246-47CE-9A5F-B43620E1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9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F448-5012-4CD9-B078-8A1E52C66E1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D8A6-2246-47CE-9A5F-B43620E1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5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F448-5012-4CD9-B078-8A1E52C66E1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D8A6-2246-47CE-9A5F-B43620E1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714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F448-5012-4CD9-B078-8A1E52C66E1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D8A6-2246-47CE-9A5F-B43620E1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594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F448-5012-4CD9-B078-8A1E52C66E1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D8A6-2246-47CE-9A5F-B43620E1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9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F448-5012-4CD9-B078-8A1E52C66E1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D8A6-2246-47CE-9A5F-B43620E1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29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F448-5012-4CD9-B078-8A1E52C66E1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D8A6-2246-47CE-9A5F-B43620E1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47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F448-5012-4CD9-B078-8A1E52C66E1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D8A6-2246-47CE-9A5F-B43620E1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45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F448-5012-4CD9-B078-8A1E52C66E1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D8A6-2246-47CE-9A5F-B43620E1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F448-5012-4CD9-B078-8A1E52C66E1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D8A6-2246-47CE-9A5F-B43620E1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7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8F448-5012-4CD9-B078-8A1E52C66E1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AFD8A6-2246-47CE-9A5F-B43620E1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19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8F448-5012-4CD9-B078-8A1E52C66E12}" type="datetimeFigureOut">
              <a:rPr lang="en-US" smtClean="0"/>
              <a:t>6/5/2014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D8A6-2246-47CE-9A5F-B43620E1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68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solidFill>
                  <a:srgbClr val="FF0000"/>
                </a:solidFill>
              </a:rPr>
              <a:t>How were the yeast cells extracted?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417638"/>
            <a:ext cx="8229600" cy="486122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Method 1: </a:t>
            </a:r>
          </a:p>
          <a:p>
            <a:pPr lvl="1"/>
            <a:r>
              <a:rPr lang="en-US" dirty="0" smtClean="0"/>
              <a:t>Quench: -80°C, 80% </a:t>
            </a:r>
            <a:r>
              <a:rPr lang="en-US" dirty="0" err="1" smtClean="0"/>
              <a:t>MeOH</a:t>
            </a:r>
            <a:endParaRPr lang="en-US" dirty="0" smtClean="0"/>
          </a:p>
          <a:p>
            <a:pPr lvl="1"/>
            <a:r>
              <a:rPr lang="en-US" dirty="0" smtClean="0"/>
              <a:t>Extract: 80% </a:t>
            </a:r>
            <a:r>
              <a:rPr lang="en-US" dirty="0" err="1" smtClean="0"/>
              <a:t>MeOH</a:t>
            </a:r>
            <a:r>
              <a:rPr lang="en-US" dirty="0" smtClean="0"/>
              <a:t>, 100% Chloroform 30 minutes at room temperature</a:t>
            </a:r>
          </a:p>
          <a:p>
            <a:r>
              <a:rPr lang="en-US" b="1" dirty="0" smtClean="0"/>
              <a:t>Method 2:</a:t>
            </a:r>
          </a:p>
          <a:p>
            <a:pPr lvl="1"/>
            <a:r>
              <a:rPr lang="en-US" b="1" dirty="0" smtClean="0"/>
              <a:t>Quench: -80°C, 80% </a:t>
            </a:r>
            <a:r>
              <a:rPr lang="en-US" b="1" dirty="0" err="1" smtClean="0"/>
              <a:t>MeOH</a:t>
            </a:r>
            <a:endParaRPr lang="en-US" b="1" dirty="0" smtClean="0"/>
          </a:p>
          <a:p>
            <a:pPr lvl="1"/>
            <a:r>
              <a:rPr lang="en-US" b="1" dirty="0" smtClean="0"/>
              <a:t>Extract:</a:t>
            </a:r>
            <a:r>
              <a:rPr lang="en-US" dirty="0" smtClean="0"/>
              <a:t> </a:t>
            </a:r>
            <a:r>
              <a:rPr lang="en-US" b="1" dirty="0" smtClean="0"/>
              <a:t>-80°C,</a:t>
            </a:r>
            <a:r>
              <a:rPr lang="en-US" dirty="0" smtClean="0"/>
              <a:t> </a:t>
            </a:r>
            <a:r>
              <a:rPr lang="en-US" b="1" dirty="0" smtClean="0"/>
              <a:t>80% </a:t>
            </a:r>
            <a:r>
              <a:rPr lang="en-US" b="1" dirty="0" err="1" smtClean="0"/>
              <a:t>MeOH</a:t>
            </a:r>
            <a:r>
              <a:rPr lang="en-US" b="1" dirty="0" smtClean="0"/>
              <a:t>, 100% Chloroform 30 minutes in a dry ice/</a:t>
            </a:r>
            <a:r>
              <a:rPr lang="en-US" b="1" dirty="0" err="1" smtClean="0"/>
              <a:t>EtOH</a:t>
            </a:r>
            <a:r>
              <a:rPr lang="en-US" b="1" dirty="0" smtClean="0"/>
              <a:t> bath</a:t>
            </a:r>
          </a:p>
          <a:p>
            <a:r>
              <a:rPr lang="en-US" dirty="0" smtClean="0"/>
              <a:t>Method 3:</a:t>
            </a:r>
          </a:p>
          <a:p>
            <a:pPr lvl="1"/>
            <a:r>
              <a:rPr lang="en-US" dirty="0" smtClean="0"/>
              <a:t>Quench: ice-cold dH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pPr lvl="1"/>
            <a:r>
              <a:rPr lang="en-US" dirty="0" smtClean="0"/>
              <a:t>Extract: -80°C, 80% </a:t>
            </a:r>
            <a:r>
              <a:rPr lang="en-US" dirty="0" err="1" smtClean="0"/>
              <a:t>MeOH</a:t>
            </a:r>
            <a:r>
              <a:rPr lang="en-US" dirty="0" smtClean="0"/>
              <a:t>, 100% Chloroform 30 minutes in a dry ice/</a:t>
            </a:r>
            <a:r>
              <a:rPr lang="en-US" dirty="0" err="1" smtClean="0"/>
              <a:t>EtOH</a:t>
            </a:r>
            <a:r>
              <a:rPr lang="en-US" dirty="0" smtClean="0"/>
              <a:t> bath</a:t>
            </a:r>
          </a:p>
          <a:p>
            <a:r>
              <a:rPr lang="en-US" dirty="0" smtClean="0"/>
              <a:t>Method 4:</a:t>
            </a:r>
          </a:p>
          <a:p>
            <a:pPr lvl="1"/>
            <a:r>
              <a:rPr lang="en-US" dirty="0" smtClean="0"/>
              <a:t>Quench: ice-cold PBS</a:t>
            </a:r>
          </a:p>
          <a:p>
            <a:pPr lvl="1"/>
            <a:r>
              <a:rPr lang="en-US" dirty="0" smtClean="0"/>
              <a:t>Extract: -80°C, 80% </a:t>
            </a:r>
            <a:r>
              <a:rPr lang="en-US" dirty="0" err="1" smtClean="0"/>
              <a:t>MeOH</a:t>
            </a:r>
            <a:r>
              <a:rPr lang="en-US" dirty="0" smtClean="0"/>
              <a:t>, 100% Chloroform 30 minutes in a dry ice/</a:t>
            </a:r>
            <a:r>
              <a:rPr lang="en-US" dirty="0" err="1" smtClean="0"/>
              <a:t>EtOH</a:t>
            </a:r>
            <a:r>
              <a:rPr lang="en-US" dirty="0" smtClean="0"/>
              <a:t> bath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258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AQUEOUS EXTRACT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" y="1828800"/>
            <a:ext cx="9003792" cy="3739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58674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Black: Extraction A; </a:t>
            </a:r>
            <a:r>
              <a:rPr lang="en-US" dirty="0" smtClean="0">
                <a:solidFill>
                  <a:srgbClr val="FF0000"/>
                </a:solidFill>
              </a:rPr>
              <a:t>Red: Extraction B; </a:t>
            </a:r>
            <a:r>
              <a:rPr lang="en-US" dirty="0" smtClean="0">
                <a:solidFill>
                  <a:srgbClr val="3333FF"/>
                </a:solidFill>
              </a:rPr>
              <a:t>Blue: Extraction C; </a:t>
            </a:r>
            <a:r>
              <a:rPr lang="en-US" dirty="0" smtClean="0">
                <a:solidFill>
                  <a:srgbClr val="CC00CC"/>
                </a:solidFill>
              </a:rPr>
              <a:t>Purple: Extraction D</a:t>
            </a:r>
            <a:endParaRPr lang="en-US" dirty="0">
              <a:solidFill>
                <a:srgbClr val="CC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885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694" y="260866"/>
            <a:ext cx="8229600" cy="1143000"/>
          </a:xfrm>
        </p:spPr>
        <p:txBody>
          <a:bodyPr/>
          <a:lstStyle/>
          <a:p>
            <a:r>
              <a:rPr lang="en-US" dirty="0"/>
              <a:t>AQUEOUS EXTRACT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38" y="1514142"/>
            <a:ext cx="8763762" cy="3765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7838" y="1219200"/>
            <a:ext cx="2362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M1 (Group A Aqueous)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141029" y="3744230"/>
            <a:ext cx="7277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acetate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7496642" y="2940152"/>
            <a:ext cx="7200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alanine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7113874" y="3527547"/>
            <a:ext cx="7734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acetone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6202489" y="3258978"/>
            <a:ext cx="7785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arginine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6279970" y="4318632"/>
            <a:ext cx="8778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aspartate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6197621" y="3067121"/>
            <a:ext cx="8308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carnitine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6700868" y="2993070"/>
            <a:ext cx="6551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citrate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1109913" y="4556189"/>
            <a:ext cx="7688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formate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3087599" y="4371366"/>
            <a:ext cx="8554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fumarate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 rot="16200000">
            <a:off x="6807829" y="2124868"/>
            <a:ext cx="9198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glutamine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 rot="16200000">
            <a:off x="6727265" y="3018889"/>
            <a:ext cx="9274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glutamate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6666242" y="2172959"/>
            <a:ext cx="8436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glutarate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 rot="16200000">
            <a:off x="6042878" y="3864113"/>
            <a:ext cx="10256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glutathione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5638800" y="2209800"/>
            <a:ext cx="6921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glycine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7656558" y="4145577"/>
            <a:ext cx="10157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isobutyrate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7842020" y="3320628"/>
            <a:ext cx="9188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isoleucine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7760219" y="3027438"/>
            <a:ext cx="680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lactate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8147686" y="3637681"/>
            <a:ext cx="712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leucine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6152229" y="3658379"/>
            <a:ext cx="6071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lycine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6057105" y="1511046"/>
            <a:ext cx="8890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methanol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385035" y="4503564"/>
            <a:ext cx="604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NAD+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 rot="16200000">
            <a:off x="1934394" y="4345419"/>
            <a:ext cx="1213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phenylalanine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 rot="16200000">
            <a:off x="5134334" y="4311489"/>
            <a:ext cx="7011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proline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 rot="16200000">
            <a:off x="7828928" y="2428090"/>
            <a:ext cx="13809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propylene </a:t>
            </a:r>
            <a:r>
              <a:rPr lang="en-US" sz="1400" dirty="0" smtClean="0"/>
              <a:t>glycol</a:t>
            </a:r>
            <a:endParaRPr lang="en-US" sz="1400" dirty="0"/>
          </a:p>
        </p:txBody>
      </p:sp>
      <p:sp>
        <p:nvSpPr>
          <p:cNvPr id="2048" name="TextBox 2047"/>
          <p:cNvSpPr txBox="1"/>
          <p:nvPr/>
        </p:nvSpPr>
        <p:spPr>
          <a:xfrm rot="16200000">
            <a:off x="5259276" y="3844300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serine</a:t>
            </a:r>
            <a:endParaRPr lang="en-US" sz="1400" dirty="0"/>
          </a:p>
        </p:txBody>
      </p:sp>
      <p:sp>
        <p:nvSpPr>
          <p:cNvPr id="2049" name="TextBox 2048"/>
          <p:cNvSpPr txBox="1"/>
          <p:nvPr/>
        </p:nvSpPr>
        <p:spPr>
          <a:xfrm rot="16200000">
            <a:off x="6970893" y="2937571"/>
            <a:ext cx="8703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succinate</a:t>
            </a:r>
            <a:endParaRPr lang="en-US" sz="1400" dirty="0"/>
          </a:p>
        </p:txBody>
      </p:sp>
      <p:sp>
        <p:nvSpPr>
          <p:cNvPr id="2050" name="TextBox 2049"/>
          <p:cNvSpPr txBox="1"/>
          <p:nvPr/>
        </p:nvSpPr>
        <p:spPr>
          <a:xfrm rot="16200000">
            <a:off x="7541039" y="2009722"/>
            <a:ext cx="9052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threonine</a:t>
            </a:r>
            <a:endParaRPr lang="en-US" sz="1400" dirty="0"/>
          </a:p>
        </p:txBody>
      </p:sp>
      <p:sp>
        <p:nvSpPr>
          <p:cNvPr id="2051" name="TextBox 2050"/>
          <p:cNvSpPr txBox="1"/>
          <p:nvPr/>
        </p:nvSpPr>
        <p:spPr>
          <a:xfrm>
            <a:off x="4583148" y="1863743"/>
            <a:ext cx="873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trehalose</a:t>
            </a:r>
            <a:endParaRPr lang="en-US" sz="1400" dirty="0"/>
          </a:p>
        </p:txBody>
      </p:sp>
      <p:sp>
        <p:nvSpPr>
          <p:cNvPr id="2053" name="TextBox 2052"/>
          <p:cNvSpPr txBox="1"/>
          <p:nvPr/>
        </p:nvSpPr>
        <p:spPr>
          <a:xfrm rot="16200000">
            <a:off x="2610300" y="4155508"/>
            <a:ext cx="7780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tyrosine</a:t>
            </a:r>
            <a:endParaRPr lang="en-US" sz="1400" dirty="0"/>
          </a:p>
        </p:txBody>
      </p:sp>
      <p:sp>
        <p:nvSpPr>
          <p:cNvPr id="2054" name="TextBox 2053"/>
          <p:cNvSpPr txBox="1"/>
          <p:nvPr/>
        </p:nvSpPr>
        <p:spPr>
          <a:xfrm rot="16200000">
            <a:off x="3438427" y="4088470"/>
            <a:ext cx="1116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UDP-glucose</a:t>
            </a:r>
            <a:endParaRPr lang="en-US" sz="1400" dirty="0"/>
          </a:p>
        </p:txBody>
      </p:sp>
      <p:sp>
        <p:nvSpPr>
          <p:cNvPr id="2055" name="TextBox 2054"/>
          <p:cNvSpPr txBox="1"/>
          <p:nvPr/>
        </p:nvSpPr>
        <p:spPr>
          <a:xfrm rot="16200000">
            <a:off x="8009315" y="2080802"/>
            <a:ext cx="6180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valine</a:t>
            </a:r>
            <a:endParaRPr lang="en-US" sz="1400" dirty="0"/>
          </a:p>
        </p:txBody>
      </p:sp>
      <p:cxnSp>
        <p:nvCxnSpPr>
          <p:cNvPr id="2057" name="Straight Connector 2056"/>
          <p:cNvCxnSpPr/>
          <p:nvPr/>
        </p:nvCxnSpPr>
        <p:spPr>
          <a:xfrm flipV="1">
            <a:off x="7174824" y="3774996"/>
            <a:ext cx="181222" cy="861536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7504910" y="3987475"/>
            <a:ext cx="143853" cy="12732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6222329" y="3454837"/>
            <a:ext cx="233477" cy="101977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 rot="16200000">
            <a:off x="6323577" y="4113777"/>
            <a:ext cx="10658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asaparagine</a:t>
            </a:r>
            <a:endParaRPr lang="en-US" sz="1400" dirty="0"/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6239593" y="3272456"/>
            <a:ext cx="162197" cy="107923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6999724" y="3412866"/>
            <a:ext cx="16190" cy="855893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1557849" y="4749475"/>
            <a:ext cx="143853" cy="12732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3280873" y="4911423"/>
            <a:ext cx="143853" cy="12732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7072617" y="3540299"/>
            <a:ext cx="143853" cy="12732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 flipV="1">
            <a:off x="6555680" y="4419600"/>
            <a:ext cx="195405" cy="557691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5982714" y="2674286"/>
            <a:ext cx="16190" cy="2075189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8153400" y="4724400"/>
            <a:ext cx="4554" cy="118422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8296497" y="3850449"/>
            <a:ext cx="16190" cy="855893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8099078" y="3454837"/>
            <a:ext cx="0" cy="1294638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8349824" y="4022646"/>
            <a:ext cx="153889" cy="613886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6443424" y="4072891"/>
            <a:ext cx="0" cy="457912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 flipV="1">
            <a:off x="838200" y="4783611"/>
            <a:ext cx="76200" cy="22296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5479910" y="4777620"/>
            <a:ext cx="0" cy="9918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8312687" y="3221009"/>
            <a:ext cx="225744" cy="1477436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endCxn id="2048" idx="1"/>
          </p:cNvCxnSpPr>
          <p:nvPr/>
        </p:nvCxnSpPr>
        <p:spPr>
          <a:xfrm flipH="1" flipV="1">
            <a:off x="5576030" y="4314942"/>
            <a:ext cx="51105" cy="549141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endCxn id="2049" idx="1"/>
          </p:cNvCxnSpPr>
          <p:nvPr/>
        </p:nvCxnSpPr>
        <p:spPr>
          <a:xfrm flipV="1">
            <a:off x="7023037" y="3526643"/>
            <a:ext cx="383040" cy="861536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7079993" y="2692254"/>
            <a:ext cx="16190" cy="2075189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7072617" y="2634889"/>
            <a:ext cx="195145" cy="2114586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H="1" flipV="1">
            <a:off x="7993247" y="2552736"/>
            <a:ext cx="416" cy="1835443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4609719" y="2143732"/>
            <a:ext cx="283271" cy="548522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endCxn id="2051" idx="2"/>
          </p:cNvCxnSpPr>
          <p:nvPr/>
        </p:nvCxnSpPr>
        <p:spPr>
          <a:xfrm flipH="1" flipV="1">
            <a:off x="5019742" y="2171520"/>
            <a:ext cx="710176" cy="843576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endCxn id="2053" idx="1"/>
          </p:cNvCxnSpPr>
          <p:nvPr/>
        </p:nvCxnSpPr>
        <p:spPr>
          <a:xfrm flipV="1">
            <a:off x="2999348" y="4698446"/>
            <a:ext cx="2" cy="254555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endCxn id="2054" idx="1"/>
          </p:cNvCxnSpPr>
          <p:nvPr/>
        </p:nvCxnSpPr>
        <p:spPr>
          <a:xfrm flipV="1">
            <a:off x="3842778" y="4800600"/>
            <a:ext cx="153891" cy="190692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 flipV="1">
            <a:off x="8349408" y="2581978"/>
            <a:ext cx="416" cy="1835443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75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AQUEOUS EXTRACT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93" y="1930122"/>
            <a:ext cx="8763762" cy="3765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6200000">
            <a:off x="3134854" y="4393270"/>
            <a:ext cx="1116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UDP-glucose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 rot="16200000">
            <a:off x="7596648" y="4698070"/>
            <a:ext cx="1116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UDP-glucose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6915315" y="4188800"/>
            <a:ext cx="1116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UDP-glucose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 rot="16200000">
            <a:off x="5082048" y="3985753"/>
            <a:ext cx="1116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tyrosine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 rot="16200000">
            <a:off x="4472448" y="3897969"/>
            <a:ext cx="11164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tyrosine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 rot="16200000">
            <a:off x="5974543" y="4456210"/>
            <a:ext cx="8554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fumarate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2088531" y="2955328"/>
            <a:ext cx="7688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formate</a:t>
            </a: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534456" y="4393269"/>
            <a:ext cx="604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NAD+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 rot="16200000">
            <a:off x="6863452" y="4368797"/>
            <a:ext cx="604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NAD+</a:t>
            </a:r>
            <a:endParaRPr lang="en-US" sz="1400" dirty="0"/>
          </a:p>
        </p:txBody>
      </p:sp>
      <p:sp>
        <p:nvSpPr>
          <p:cNvPr id="13" name="TextBox 12"/>
          <p:cNvSpPr txBox="1"/>
          <p:nvPr/>
        </p:nvSpPr>
        <p:spPr>
          <a:xfrm rot="16200000">
            <a:off x="924605" y="4583876"/>
            <a:ext cx="604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NAD+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 rot="16200000">
            <a:off x="7017340" y="4395743"/>
            <a:ext cx="604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NAD+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 rot="16200000">
            <a:off x="1529450" y="4649185"/>
            <a:ext cx="604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NAD+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 rot="16200000">
            <a:off x="2366162" y="4638948"/>
            <a:ext cx="604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NAD+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822125" y="4253071"/>
            <a:ext cx="6071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NAD+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 rot="16200000">
            <a:off x="4082446" y="3897969"/>
            <a:ext cx="12136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phenylalanine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48760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AQUEOUS EXTRACT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58674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Black: Extraction A; </a:t>
            </a:r>
            <a:r>
              <a:rPr lang="en-US" dirty="0" smtClean="0">
                <a:solidFill>
                  <a:srgbClr val="FF0000"/>
                </a:solidFill>
              </a:rPr>
              <a:t>Red: Extraction B; </a:t>
            </a:r>
            <a:r>
              <a:rPr lang="en-US" dirty="0" smtClean="0">
                <a:solidFill>
                  <a:srgbClr val="3333FF"/>
                </a:solidFill>
              </a:rPr>
              <a:t>Blue: Extraction C; </a:t>
            </a:r>
            <a:r>
              <a:rPr lang="en-US" dirty="0" smtClean="0">
                <a:solidFill>
                  <a:srgbClr val="CC00CC"/>
                </a:solidFill>
              </a:rPr>
              <a:t>Purple: Extraction D</a:t>
            </a:r>
            <a:endParaRPr lang="en-US" dirty="0">
              <a:solidFill>
                <a:srgbClr val="CC00CC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8" y="1960055"/>
            <a:ext cx="9003792" cy="3739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7902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LIPID </a:t>
            </a:r>
            <a:r>
              <a:rPr lang="en-US" dirty="0"/>
              <a:t>EXTRACT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8763762" cy="3765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7838" y="1219200"/>
            <a:ext cx="23629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L1 (Group A Aqueous)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182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LIPID </a:t>
            </a:r>
            <a:r>
              <a:rPr lang="en-US" dirty="0"/>
              <a:t>EXTRACT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58674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Black: Extraction A; </a:t>
            </a:r>
            <a:r>
              <a:rPr lang="en-US" dirty="0" smtClean="0">
                <a:solidFill>
                  <a:srgbClr val="FF0000"/>
                </a:solidFill>
              </a:rPr>
              <a:t>Red: Extraction B; </a:t>
            </a:r>
            <a:r>
              <a:rPr lang="en-US" dirty="0" smtClean="0">
                <a:solidFill>
                  <a:srgbClr val="3333FF"/>
                </a:solidFill>
              </a:rPr>
              <a:t>Blue: Extraction C; </a:t>
            </a:r>
            <a:r>
              <a:rPr lang="en-US" dirty="0" smtClean="0">
                <a:solidFill>
                  <a:srgbClr val="CC00CC"/>
                </a:solidFill>
              </a:rPr>
              <a:t>Purple: Extraction D</a:t>
            </a:r>
            <a:endParaRPr lang="en-US" dirty="0">
              <a:solidFill>
                <a:srgbClr val="CC00CC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8763762" cy="3765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440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LIPID </a:t>
            </a:r>
            <a:r>
              <a:rPr lang="en-US" dirty="0"/>
              <a:t>EXTRACT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58674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Black: Extraction A; </a:t>
            </a:r>
            <a:r>
              <a:rPr lang="en-US" dirty="0" smtClean="0">
                <a:solidFill>
                  <a:srgbClr val="FF0000"/>
                </a:solidFill>
              </a:rPr>
              <a:t>Red: Extraction B; </a:t>
            </a:r>
            <a:r>
              <a:rPr lang="en-US" dirty="0" smtClean="0">
                <a:solidFill>
                  <a:srgbClr val="3333FF"/>
                </a:solidFill>
              </a:rPr>
              <a:t>Blue: Extraction C; </a:t>
            </a:r>
            <a:r>
              <a:rPr lang="en-US" dirty="0" smtClean="0">
                <a:solidFill>
                  <a:srgbClr val="CC00CC"/>
                </a:solidFill>
              </a:rPr>
              <a:t>Purple: Extraction D</a:t>
            </a:r>
            <a:endParaRPr lang="en-US" dirty="0">
              <a:solidFill>
                <a:srgbClr val="CC00CC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1752600"/>
            <a:ext cx="8763762" cy="3765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4748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LIPID </a:t>
            </a:r>
            <a:r>
              <a:rPr lang="en-US" dirty="0"/>
              <a:t>EXTRACT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58674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Black: Extraction A; </a:t>
            </a:r>
            <a:r>
              <a:rPr lang="en-US" dirty="0" smtClean="0">
                <a:solidFill>
                  <a:srgbClr val="FF0000"/>
                </a:solidFill>
              </a:rPr>
              <a:t>Red: Extraction B; </a:t>
            </a:r>
            <a:r>
              <a:rPr lang="en-US" dirty="0" smtClean="0">
                <a:solidFill>
                  <a:srgbClr val="3333FF"/>
                </a:solidFill>
              </a:rPr>
              <a:t>Blue: Extraction C; </a:t>
            </a:r>
            <a:r>
              <a:rPr lang="en-US" dirty="0" smtClean="0">
                <a:solidFill>
                  <a:srgbClr val="CC00CC"/>
                </a:solidFill>
              </a:rPr>
              <a:t>Purple: Extraction D</a:t>
            </a:r>
            <a:endParaRPr lang="en-US" dirty="0">
              <a:solidFill>
                <a:srgbClr val="CC00CC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8763762" cy="3765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1056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293</Words>
  <Application>Microsoft Office PowerPoint</Application>
  <PresentationFormat>On-screen Show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AQUEOUS EXTRACT</vt:lpstr>
      <vt:lpstr>AQUEOUS EXTRACT</vt:lpstr>
      <vt:lpstr>AQUEOUS EXTRACT</vt:lpstr>
      <vt:lpstr>AQUEOUS EXTRACT</vt:lpstr>
      <vt:lpstr>LIPID EXTRACT</vt:lpstr>
      <vt:lpstr>LIPID EXTRACT</vt:lpstr>
      <vt:lpstr>LIPID EXTRACT</vt:lpstr>
      <vt:lpstr>LIPID EXTRACT</vt:lpstr>
    </vt:vector>
  </TitlesOfParts>
  <Company>RTI International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Pathmasiri, Wimal</dc:creator>
  <cp:lastModifiedBy>Snyder, Rodney W.</cp:lastModifiedBy>
  <cp:revision>26</cp:revision>
  <dcterms:created xsi:type="dcterms:W3CDTF">2014-06-05T02:52:58Z</dcterms:created>
  <dcterms:modified xsi:type="dcterms:W3CDTF">2014-06-05T18:33:00Z</dcterms:modified>
</cp:coreProperties>
</file>