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3628" rtl="0" eaLnBrk="1" latinLnBrk="0" hangingPunct="1">
      <a:defRPr sz="1803" kern="1200">
        <a:solidFill>
          <a:schemeClr val="tx1"/>
        </a:solidFill>
        <a:latin typeface="+mn-lt"/>
        <a:ea typeface="+mn-ea"/>
        <a:cs typeface="+mn-cs"/>
      </a:defRPr>
    </a:lvl1pPr>
    <a:lvl2pPr marL="456813" algn="l" defTabSz="913628" rtl="0" eaLnBrk="1" latinLnBrk="0" hangingPunct="1">
      <a:defRPr sz="1803" kern="1200">
        <a:solidFill>
          <a:schemeClr val="tx1"/>
        </a:solidFill>
        <a:latin typeface="+mn-lt"/>
        <a:ea typeface="+mn-ea"/>
        <a:cs typeface="+mn-cs"/>
      </a:defRPr>
    </a:lvl2pPr>
    <a:lvl3pPr marL="913628" algn="l" defTabSz="913628" rtl="0" eaLnBrk="1" latinLnBrk="0" hangingPunct="1">
      <a:defRPr sz="1803" kern="1200">
        <a:solidFill>
          <a:schemeClr val="tx1"/>
        </a:solidFill>
        <a:latin typeface="+mn-lt"/>
        <a:ea typeface="+mn-ea"/>
        <a:cs typeface="+mn-cs"/>
      </a:defRPr>
    </a:lvl3pPr>
    <a:lvl4pPr marL="1370440" algn="l" defTabSz="913628" rtl="0" eaLnBrk="1" latinLnBrk="0" hangingPunct="1">
      <a:defRPr sz="1803" kern="1200">
        <a:solidFill>
          <a:schemeClr val="tx1"/>
        </a:solidFill>
        <a:latin typeface="+mn-lt"/>
        <a:ea typeface="+mn-ea"/>
        <a:cs typeface="+mn-cs"/>
      </a:defRPr>
    </a:lvl4pPr>
    <a:lvl5pPr marL="1827255" algn="l" defTabSz="913628" rtl="0" eaLnBrk="1" latinLnBrk="0" hangingPunct="1">
      <a:defRPr sz="1803" kern="1200">
        <a:solidFill>
          <a:schemeClr val="tx1"/>
        </a:solidFill>
        <a:latin typeface="+mn-lt"/>
        <a:ea typeface="+mn-ea"/>
        <a:cs typeface="+mn-cs"/>
      </a:defRPr>
    </a:lvl5pPr>
    <a:lvl6pPr marL="2284067" algn="l" defTabSz="913628" rtl="0" eaLnBrk="1" latinLnBrk="0" hangingPunct="1">
      <a:defRPr sz="1803" kern="1200">
        <a:solidFill>
          <a:schemeClr val="tx1"/>
        </a:solidFill>
        <a:latin typeface="+mn-lt"/>
        <a:ea typeface="+mn-ea"/>
        <a:cs typeface="+mn-cs"/>
      </a:defRPr>
    </a:lvl6pPr>
    <a:lvl7pPr marL="2740883" algn="l" defTabSz="913628" rtl="0" eaLnBrk="1" latinLnBrk="0" hangingPunct="1">
      <a:defRPr sz="1803" kern="1200">
        <a:solidFill>
          <a:schemeClr val="tx1"/>
        </a:solidFill>
        <a:latin typeface="+mn-lt"/>
        <a:ea typeface="+mn-ea"/>
        <a:cs typeface="+mn-cs"/>
      </a:defRPr>
    </a:lvl7pPr>
    <a:lvl8pPr marL="3197695" algn="l" defTabSz="913628" rtl="0" eaLnBrk="1" latinLnBrk="0" hangingPunct="1">
      <a:defRPr sz="1803" kern="1200">
        <a:solidFill>
          <a:schemeClr val="tx1"/>
        </a:solidFill>
        <a:latin typeface="+mn-lt"/>
        <a:ea typeface="+mn-ea"/>
        <a:cs typeface="+mn-cs"/>
      </a:defRPr>
    </a:lvl8pPr>
    <a:lvl9pPr marL="3654510" algn="l" defTabSz="913628" rtl="0" eaLnBrk="1" latinLnBrk="0" hangingPunct="1">
      <a:defRPr sz="1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61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948D"/>
    <a:srgbClr val="BBBB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45" autoAdjust="0"/>
    <p:restoredTop sz="94555" autoAdjust="0"/>
  </p:normalViewPr>
  <p:slideViewPr>
    <p:cSldViewPr>
      <p:cViewPr varScale="1">
        <p:scale>
          <a:sx n="210" d="100"/>
          <a:sy n="210" d="100"/>
        </p:scale>
        <p:origin x="176" y="216"/>
      </p:cViewPr>
      <p:guideLst>
        <p:guide orient="horz" pos="2661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CE016-8D3F-4963-BB79-0B4253DF9C6F}" type="datetimeFigureOut">
              <a:rPr lang="en-US" smtClean="0"/>
              <a:t>5/14/19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56B32-9D93-45B0-8DA5-D0DBAEDD0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66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628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1pPr>
    <a:lvl2pPr marL="456813" algn="l" defTabSz="913628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2pPr>
    <a:lvl3pPr marL="913628" algn="l" defTabSz="913628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3pPr>
    <a:lvl4pPr marL="1370440" algn="l" defTabSz="913628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4pPr>
    <a:lvl5pPr marL="1827255" algn="l" defTabSz="913628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5pPr>
    <a:lvl6pPr marL="2284067" algn="l" defTabSz="913628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6pPr>
    <a:lvl7pPr marL="2740883" algn="l" defTabSz="913628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7pPr>
    <a:lvl8pPr marL="3197695" algn="l" defTabSz="913628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8pPr>
    <a:lvl9pPr marL="3654510" algn="l" defTabSz="913628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3.png"/><Relationship Id="rId4" Type="http://schemas.openxmlformats.org/officeDocument/2006/relationships/image" Target="../media/image12.jpeg"/><Relationship Id="rId9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8C3F6BF9-4293-E94B-BEA4-17C85E109CB0}"/>
              </a:ext>
            </a:extLst>
          </p:cNvPr>
          <p:cNvSpPr/>
          <p:nvPr userDrawn="1"/>
        </p:nvSpPr>
        <p:spPr>
          <a:xfrm>
            <a:off x="0" y="910"/>
            <a:ext cx="9144000" cy="774418"/>
          </a:xfrm>
          <a:prstGeom prst="rect">
            <a:avLst/>
          </a:prstGeom>
          <a:solidFill>
            <a:srgbClr val="089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F9576E1-6FF3-9243-A73A-EE17D01FB770}"/>
              </a:ext>
            </a:extLst>
          </p:cNvPr>
          <p:cNvSpPr/>
          <p:nvPr userDrawn="1"/>
        </p:nvSpPr>
        <p:spPr>
          <a:xfrm>
            <a:off x="0" y="775328"/>
            <a:ext cx="9144000" cy="103367"/>
          </a:xfrm>
          <a:prstGeom prst="rect">
            <a:avLst/>
          </a:prstGeom>
          <a:solidFill>
            <a:srgbClr val="F7CA10"/>
          </a:solidFill>
          <a:ln>
            <a:solidFill>
              <a:srgbClr val="F7CA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194A39C-BD45-D74F-9F6A-A53B572FC4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12479" y="163286"/>
            <a:ext cx="1233370" cy="9771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B5E239B-C936-9546-A0E8-CD931171FF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095" y="183618"/>
            <a:ext cx="933392" cy="91859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1045676-984F-0943-87D9-79A234914ADC}"/>
              </a:ext>
            </a:extLst>
          </p:cNvPr>
          <p:cNvSpPr txBox="1"/>
          <p:nvPr userDrawn="1"/>
        </p:nvSpPr>
        <p:spPr>
          <a:xfrm>
            <a:off x="473110" y="217008"/>
            <a:ext cx="8490857" cy="408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54" b="1" dirty="0">
                <a:solidFill>
                  <a:schemeClr val="bg1"/>
                </a:solidFill>
                <a:latin typeface="Helvetica" pitchFamily="2" charset="0"/>
              </a:rPr>
              <a:t>Center for Clinical and Translational Science</a:t>
            </a:r>
          </a:p>
        </p:txBody>
      </p:sp>
      <p:sp>
        <p:nvSpPr>
          <p:cNvPr id="12" name="Title 7">
            <a:extLst>
              <a:ext uri="{FF2B5EF4-FFF2-40B4-BE49-F238E27FC236}">
                <a16:creationId xmlns:a16="http://schemas.microsoft.com/office/drawing/2014/main" id="{502C0AD0-BF6D-9B43-87F7-842435CE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6250" y="1306286"/>
            <a:ext cx="6953250" cy="331609"/>
          </a:xfrm>
          <a:prstGeom prst="rect">
            <a:avLst/>
          </a:prstGeom>
        </p:spPr>
        <p:txBody>
          <a:bodyPr/>
          <a:lstStyle>
            <a:lvl1pPr algn="l">
              <a:defRPr sz="2054" b="1">
                <a:latin typeface="Helvetica" pitchFamily="2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3" name="Title 7">
            <a:extLst>
              <a:ext uri="{FF2B5EF4-FFF2-40B4-BE49-F238E27FC236}">
                <a16:creationId xmlns:a16="http://schemas.microsoft.com/office/drawing/2014/main" id="{B5D5B179-8F1D-D243-ABE5-9D49C8E48A37}"/>
              </a:ext>
            </a:extLst>
          </p:cNvPr>
          <p:cNvSpPr txBox="1">
            <a:spLocks/>
          </p:cNvSpPr>
          <p:nvPr userDrawn="1"/>
        </p:nvSpPr>
        <p:spPr>
          <a:xfrm>
            <a:off x="473110" y="1637895"/>
            <a:ext cx="6956390" cy="498427"/>
          </a:xfrm>
          <a:prstGeom prst="rect">
            <a:avLst/>
          </a:prstGeom>
        </p:spPr>
        <p:txBody>
          <a:bodyPr/>
          <a:lstStyle>
            <a:lvl1pPr algn="l" defTabSz="1642027" rtl="0" eaLnBrk="0" fontAlgn="base" hangingPunct="0">
              <a:spcBef>
                <a:spcPct val="0"/>
              </a:spcBef>
              <a:spcAft>
                <a:spcPct val="0"/>
              </a:spcAft>
              <a:defRPr sz="11500" b="1" kern="1200">
                <a:solidFill>
                  <a:schemeClr val="tx1"/>
                </a:solidFill>
                <a:latin typeface="Helvetica" pitchFamily="2" charset="0"/>
                <a:ea typeface="MS PGothic" pitchFamily="34" charset="-128"/>
                <a:cs typeface="+mj-cs"/>
              </a:defRPr>
            </a:lvl1pPr>
            <a:lvl2pPr algn="ctr" defTabSz="1642027" rtl="0" eaLnBrk="0" fontAlgn="base" hangingPunct="0">
              <a:spcBef>
                <a:spcPct val="0"/>
              </a:spcBef>
              <a:spcAft>
                <a:spcPct val="0"/>
              </a:spcAft>
              <a:defRPr sz="15975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algn="ctr" defTabSz="1642027" rtl="0" eaLnBrk="0" fontAlgn="base" hangingPunct="0">
              <a:spcBef>
                <a:spcPct val="0"/>
              </a:spcBef>
              <a:spcAft>
                <a:spcPct val="0"/>
              </a:spcAft>
              <a:defRPr sz="15975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algn="ctr" defTabSz="1642027" rtl="0" eaLnBrk="0" fontAlgn="base" hangingPunct="0">
              <a:spcBef>
                <a:spcPct val="0"/>
              </a:spcBef>
              <a:spcAft>
                <a:spcPct val="0"/>
              </a:spcAft>
              <a:defRPr sz="15975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algn="ctr" defTabSz="1642027" rtl="0" eaLnBrk="0" fontAlgn="base" hangingPunct="0">
              <a:spcBef>
                <a:spcPct val="0"/>
              </a:spcBef>
              <a:spcAft>
                <a:spcPct val="0"/>
              </a:spcAft>
              <a:defRPr sz="15975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599883" algn="ctr" defTabSz="1643425" rtl="0" fontAlgn="base">
              <a:spcBef>
                <a:spcPct val="0"/>
              </a:spcBef>
              <a:spcAft>
                <a:spcPct val="0"/>
              </a:spcAft>
              <a:defRPr sz="15975">
                <a:solidFill>
                  <a:schemeClr val="tx1"/>
                </a:solidFill>
                <a:latin typeface="Arial" charset="0"/>
              </a:defRPr>
            </a:lvl6pPr>
            <a:lvl7pPr marL="1199762" algn="ctr" defTabSz="1643425" rtl="0" fontAlgn="base">
              <a:spcBef>
                <a:spcPct val="0"/>
              </a:spcBef>
              <a:spcAft>
                <a:spcPct val="0"/>
              </a:spcAft>
              <a:defRPr sz="15975">
                <a:solidFill>
                  <a:schemeClr val="tx1"/>
                </a:solidFill>
                <a:latin typeface="Arial" charset="0"/>
              </a:defRPr>
            </a:lvl7pPr>
            <a:lvl8pPr marL="1799645" algn="ctr" defTabSz="1643425" rtl="0" fontAlgn="base">
              <a:spcBef>
                <a:spcPct val="0"/>
              </a:spcBef>
              <a:spcAft>
                <a:spcPct val="0"/>
              </a:spcAft>
              <a:defRPr sz="15975">
                <a:solidFill>
                  <a:schemeClr val="tx1"/>
                </a:solidFill>
                <a:latin typeface="Arial" charset="0"/>
              </a:defRPr>
            </a:lvl8pPr>
            <a:lvl9pPr marL="2399524" algn="ctr" defTabSz="1643425" rtl="0" fontAlgn="base">
              <a:spcBef>
                <a:spcPct val="0"/>
              </a:spcBef>
              <a:spcAft>
                <a:spcPct val="0"/>
              </a:spcAft>
              <a:defRPr sz="15975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sz="1715" b="1" i="1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FBF2A70-7064-054E-B2EF-9F9E1F20538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6250" y="2722091"/>
            <a:ext cx="6953250" cy="9797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29">
                <a:solidFill>
                  <a:schemeClr val="tx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47C1D662-4AB5-5C4B-ACB0-FA7FE7022E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3110" y="2399897"/>
            <a:ext cx="6956390" cy="3221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15">
                <a:solidFill>
                  <a:srgbClr val="19948D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CB57E13E-1487-C348-99F9-0D3B5FAA92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6250" y="1647309"/>
            <a:ext cx="6956390" cy="3221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15" b="1" i="1">
                <a:solidFill>
                  <a:schemeClr val="tx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59A411-4F28-A640-A953-9BC76EC79F35}"/>
              </a:ext>
            </a:extLst>
          </p:cNvPr>
          <p:cNvSpPr txBox="1"/>
          <p:nvPr userDrawn="1"/>
        </p:nvSpPr>
        <p:spPr>
          <a:xfrm>
            <a:off x="327618" y="4542436"/>
            <a:ext cx="8490857" cy="273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79" b="1" i="1" dirty="0">
                <a:solidFill>
                  <a:srgbClr val="19948D"/>
                </a:solidFill>
                <a:latin typeface="Helvetica" pitchFamily="2" charset="0"/>
              </a:rPr>
              <a:t>Science through Synergy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B5D8368-DAFD-1449-8248-189525538643}"/>
              </a:ext>
            </a:extLst>
          </p:cNvPr>
          <p:cNvCxnSpPr>
            <a:cxnSpLocks/>
          </p:cNvCxnSpPr>
          <p:nvPr userDrawn="1"/>
        </p:nvCxnSpPr>
        <p:spPr>
          <a:xfrm>
            <a:off x="190500" y="4789714"/>
            <a:ext cx="87630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E5F45BD-BD97-774E-8B7D-6D432E6CB578}"/>
              </a:ext>
            </a:extLst>
          </p:cNvPr>
          <p:cNvSpPr txBox="1"/>
          <p:nvPr userDrawn="1"/>
        </p:nvSpPr>
        <p:spPr>
          <a:xfrm>
            <a:off x="190500" y="4839136"/>
            <a:ext cx="8773467" cy="312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14" dirty="0"/>
              <a:t>AUBURN UNIVERSITY | HUDSONALPHA INSTITUTE FOR BIOTECHNOLOGY | LOUISIANA STATE UNIVERSITY HEALTH SCIENCES CENTER | PENNINGTON BIOMEDICAL RESEARCH CENTER | SOUTHERN RESEARCH </a:t>
            </a:r>
          </a:p>
          <a:p>
            <a:pPr algn="ctr"/>
            <a:r>
              <a:rPr lang="en-US" sz="714" dirty="0"/>
              <a:t>TULANE UNIVERSITY | TUSKEGEE UNIVERSITY | UNIVERSITY OF ALABAMA | UNIVERSITY OF ALABAMA AT BIRMINGHAM | UNIVERSITY OF MISSISSIPPI | UNIVERSITY OF MISSISSIPPI MEDICAL CENTER | UNIVERSITY OF SOUTH ALABAMA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D1855D8-5FE3-9C4F-85C1-71169BBFD35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428" y="1003011"/>
            <a:ext cx="1670539" cy="93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05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Pag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9393DBD5-FA00-2846-BA65-AE668B7381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0679" y="1211036"/>
            <a:ext cx="8218714" cy="3469821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2" charset="0"/>
              </a:defRPr>
            </a:lvl1pPr>
            <a:lvl2pPr>
              <a:defRPr>
                <a:latin typeface="Helvetica" pitchFamily="2" charset="0"/>
              </a:defRPr>
            </a:lvl2pPr>
            <a:lvl3pPr>
              <a:defRPr>
                <a:latin typeface="Helvetica" pitchFamily="2" charset="0"/>
              </a:defRPr>
            </a:lvl3pPr>
            <a:lvl4pPr>
              <a:defRPr>
                <a:latin typeface="Helvetica" pitchFamily="2" charset="0"/>
              </a:defRPr>
            </a:lvl4pPr>
            <a:lvl5pPr>
              <a:defRPr>
                <a:latin typeface="Helvetica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C998C89-75FA-3247-80BB-92F0A69491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7607" y="399582"/>
            <a:ext cx="7217019" cy="331609"/>
          </a:xfrm>
          <a:prstGeom prst="rect">
            <a:avLst/>
          </a:prstGeom>
        </p:spPr>
        <p:txBody>
          <a:bodyPr/>
          <a:lstStyle>
            <a:lvl1pPr algn="l">
              <a:defRPr sz="2054" b="1">
                <a:latin typeface="Helvetica" pitchFamily="2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EC0416-0C96-3246-BCEA-4FA8B1069B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13" y="132979"/>
            <a:ext cx="1084635" cy="8593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C952534-BBEA-2D46-8FE6-1EA8B2A102C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47" y="158188"/>
            <a:ext cx="820832" cy="80781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D4B5C05-CD60-D547-ABF6-DFA11E5DD21E}"/>
              </a:ext>
            </a:extLst>
          </p:cNvPr>
          <p:cNvSpPr/>
          <p:nvPr userDrawn="1"/>
        </p:nvSpPr>
        <p:spPr>
          <a:xfrm>
            <a:off x="-1047" y="4828868"/>
            <a:ext cx="6667500" cy="190151"/>
          </a:xfrm>
          <a:prstGeom prst="rect">
            <a:avLst/>
          </a:prstGeom>
          <a:solidFill>
            <a:srgbClr val="19948D"/>
          </a:solidFill>
          <a:ln>
            <a:solidFill>
              <a:srgbClr val="1994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2" name="Content Placeholder 6">
            <a:extLst>
              <a:ext uri="{FF2B5EF4-FFF2-40B4-BE49-F238E27FC236}">
                <a16:creationId xmlns:a16="http://schemas.microsoft.com/office/drawing/2014/main" id="{D9AF6C54-B39E-BE48-B52C-9C7E210FCF2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0464" y="4689576"/>
            <a:ext cx="1983189" cy="440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786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P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FEE93E79-01A8-C14E-B706-C02461977E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0679" y="1211036"/>
            <a:ext cx="8218714" cy="3469821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2" charset="0"/>
              </a:defRPr>
            </a:lvl1pPr>
            <a:lvl2pPr>
              <a:defRPr>
                <a:latin typeface="Helvetica" pitchFamily="2" charset="0"/>
              </a:defRPr>
            </a:lvl2pPr>
            <a:lvl3pPr>
              <a:defRPr>
                <a:latin typeface="Helvetica" pitchFamily="2" charset="0"/>
              </a:defRPr>
            </a:lvl3pPr>
            <a:lvl4pPr>
              <a:defRPr>
                <a:latin typeface="Helvetica" pitchFamily="2" charset="0"/>
              </a:defRPr>
            </a:lvl4pPr>
            <a:lvl5pPr>
              <a:defRPr>
                <a:latin typeface="Helvetica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7">
            <a:extLst>
              <a:ext uri="{FF2B5EF4-FFF2-40B4-BE49-F238E27FC236}">
                <a16:creationId xmlns:a16="http://schemas.microsoft.com/office/drawing/2014/main" id="{9C7442C6-EC98-ED44-940B-E2A690F477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7607" y="263510"/>
            <a:ext cx="7217019" cy="331609"/>
          </a:xfrm>
          <a:prstGeom prst="rect">
            <a:avLst/>
          </a:prstGeom>
        </p:spPr>
        <p:txBody>
          <a:bodyPr/>
          <a:lstStyle>
            <a:lvl1pPr algn="l">
              <a:defRPr sz="2054" b="1">
                <a:latin typeface="Helvetica" pitchFamily="2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1B191CF3-E8E2-7D4B-8753-53BF480266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37607" y="595119"/>
            <a:ext cx="6956390" cy="3221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15" b="1" i="1">
                <a:solidFill>
                  <a:schemeClr val="tx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A572986-25D5-A34E-B1AC-48714EDE29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13" y="132979"/>
            <a:ext cx="1084635" cy="8593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6E96D22-E3E9-F745-8D02-68757F43DA2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47" y="158188"/>
            <a:ext cx="820832" cy="80781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BCBAC56-9750-8A43-9932-2385F4B594EA}"/>
              </a:ext>
            </a:extLst>
          </p:cNvPr>
          <p:cNvSpPr/>
          <p:nvPr userDrawn="1"/>
        </p:nvSpPr>
        <p:spPr>
          <a:xfrm>
            <a:off x="-1047" y="4828868"/>
            <a:ext cx="6667500" cy="190151"/>
          </a:xfrm>
          <a:prstGeom prst="rect">
            <a:avLst/>
          </a:prstGeom>
          <a:solidFill>
            <a:srgbClr val="19948D"/>
          </a:solidFill>
          <a:ln>
            <a:solidFill>
              <a:srgbClr val="1994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2" name="Content Placeholder 6">
            <a:extLst>
              <a:ext uri="{FF2B5EF4-FFF2-40B4-BE49-F238E27FC236}">
                <a16:creationId xmlns:a16="http://schemas.microsoft.com/office/drawing/2014/main" id="{801EC2B4-B609-A44D-91B0-8C78736AC0D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0464" y="4689576"/>
            <a:ext cx="1983189" cy="440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960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&amp;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>
            <a:extLst>
              <a:ext uri="{FF2B5EF4-FFF2-40B4-BE49-F238E27FC236}">
                <a16:creationId xmlns:a16="http://schemas.microsoft.com/office/drawing/2014/main" id="{C015AB26-8DB4-F543-A70C-9810E87865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0464" y="4689576"/>
            <a:ext cx="1983189" cy="440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1226886-0B8F-D94E-BFB6-A8AC734D32DA}"/>
              </a:ext>
            </a:extLst>
          </p:cNvPr>
          <p:cNvSpPr/>
          <p:nvPr userDrawn="1"/>
        </p:nvSpPr>
        <p:spPr>
          <a:xfrm>
            <a:off x="-1047" y="4828868"/>
            <a:ext cx="6667500" cy="190151"/>
          </a:xfrm>
          <a:prstGeom prst="rect">
            <a:avLst/>
          </a:prstGeom>
          <a:solidFill>
            <a:srgbClr val="19948D"/>
          </a:solidFill>
          <a:ln>
            <a:solidFill>
              <a:srgbClr val="1994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1D4B36-DB09-CB41-81E4-68065CC2393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36" y="789214"/>
            <a:ext cx="3901344" cy="30908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EBFB8C7-6CEF-4348-A1CA-42563D40D80C}"/>
              </a:ext>
            </a:extLst>
          </p:cNvPr>
          <p:cNvSpPr txBox="1"/>
          <p:nvPr userDrawn="1"/>
        </p:nvSpPr>
        <p:spPr>
          <a:xfrm>
            <a:off x="449036" y="1669640"/>
            <a:ext cx="3265714" cy="140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69" b="1" i="1" dirty="0">
                <a:solidFill>
                  <a:schemeClr val="bg1"/>
                </a:solidFill>
                <a:latin typeface="Calisto MT" panose="02040603050505030304" pitchFamily="18" charset="0"/>
              </a:rPr>
              <a:t>Questions &amp; </a:t>
            </a:r>
          </a:p>
          <a:p>
            <a:pPr algn="ctr"/>
            <a:r>
              <a:rPr lang="en-US" sz="4269" b="1" i="1" dirty="0">
                <a:solidFill>
                  <a:schemeClr val="bg1"/>
                </a:solidFill>
                <a:latin typeface="Calisto MT" panose="02040603050505030304" pitchFamily="18" charset="0"/>
              </a:rPr>
              <a:t>Discussion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060C82-549F-B442-9BEA-8EF86227D2D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712" y="3062943"/>
            <a:ext cx="4201482" cy="14138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0B7621A-763D-3F49-97C7-E0D1BA5BB30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013" y="211288"/>
            <a:ext cx="3470880" cy="287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815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y Connec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95D63516-D047-604F-BA2A-0C801283EDCE}"/>
              </a:ext>
            </a:extLst>
          </p:cNvPr>
          <p:cNvGrpSpPr/>
          <p:nvPr userDrawn="1"/>
        </p:nvGrpSpPr>
        <p:grpSpPr>
          <a:xfrm>
            <a:off x="475203" y="1196926"/>
            <a:ext cx="4567703" cy="3349264"/>
            <a:chOff x="2649415" y="7767060"/>
            <a:chExt cx="25579139" cy="1875587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96D696D-D385-FA46-88D3-3D0657D70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49415" y="7767060"/>
              <a:ext cx="25579139" cy="1875587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738EFEF-35BC-074E-A9C8-795112CD38F3}"/>
                </a:ext>
              </a:extLst>
            </p:cNvPr>
            <p:cNvSpPr/>
            <p:nvPr/>
          </p:nvSpPr>
          <p:spPr>
            <a:xfrm>
              <a:off x="24307800" y="8382000"/>
              <a:ext cx="3733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2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57DFD449-78F0-6B4C-B6F1-D08464C06499}"/>
              </a:ext>
            </a:extLst>
          </p:cNvPr>
          <p:cNvSpPr/>
          <p:nvPr userDrawn="1"/>
        </p:nvSpPr>
        <p:spPr>
          <a:xfrm>
            <a:off x="1341038" y="4680857"/>
            <a:ext cx="2836034" cy="3562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715" b="1" i="1" dirty="0">
                <a:solidFill>
                  <a:srgbClr val="19948D"/>
                </a:solidFill>
                <a:latin typeface="Helvetica" pitchFamily="2" charset="0"/>
              </a:rPr>
              <a:t>Science through Synergy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D8708F-01A4-7B44-AE64-09E56E687A48}"/>
              </a:ext>
            </a:extLst>
          </p:cNvPr>
          <p:cNvSpPr txBox="1"/>
          <p:nvPr userDrawn="1"/>
        </p:nvSpPr>
        <p:spPr>
          <a:xfrm>
            <a:off x="6096000" y="1903484"/>
            <a:ext cx="2740321" cy="2511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29" dirty="0">
                <a:latin typeface="Helvetica" pitchFamily="2" charset="0"/>
              </a:rPr>
              <a:t>www.uab.edu/ccts</a:t>
            </a:r>
          </a:p>
          <a:p>
            <a:endParaRPr lang="en-US" sz="1429" dirty="0">
              <a:latin typeface="Helvetica" pitchFamily="2" charset="0"/>
              <a:cs typeface="Corbel"/>
            </a:endParaRPr>
          </a:p>
          <a:p>
            <a:r>
              <a:rPr lang="en-US" sz="1429" dirty="0">
                <a:latin typeface="Helvetica" pitchFamily="2" charset="0"/>
                <a:cs typeface="Corbel"/>
              </a:rPr>
              <a:t>205-934-7442</a:t>
            </a:r>
          </a:p>
          <a:p>
            <a:endParaRPr lang="en-US" sz="1429" dirty="0">
              <a:latin typeface="Helvetica" pitchFamily="2" charset="0"/>
            </a:endParaRPr>
          </a:p>
          <a:p>
            <a:r>
              <a:rPr lang="en-US" sz="1429" dirty="0">
                <a:latin typeface="Helvetica" pitchFamily="2" charset="0"/>
              </a:rPr>
              <a:t>ccts@uab.edu </a:t>
            </a:r>
          </a:p>
          <a:p>
            <a:endParaRPr lang="en-US" sz="1429" dirty="0">
              <a:latin typeface="Helvetica" pitchFamily="2" charset="0"/>
            </a:endParaRPr>
          </a:p>
          <a:p>
            <a:r>
              <a:rPr lang="en-US" sz="1429" dirty="0">
                <a:latin typeface="Helvetica" pitchFamily="2" charset="0"/>
              </a:rPr>
              <a:t>PCAMS – 1924 7</a:t>
            </a:r>
            <a:r>
              <a:rPr lang="en-US" sz="1429" baseline="30000" dirty="0">
                <a:latin typeface="Helvetica" pitchFamily="2" charset="0"/>
              </a:rPr>
              <a:t>th</a:t>
            </a:r>
            <a:r>
              <a:rPr lang="en-US" sz="1429" dirty="0">
                <a:latin typeface="Helvetica" pitchFamily="2" charset="0"/>
              </a:rPr>
              <a:t> Ave South</a:t>
            </a:r>
          </a:p>
          <a:p>
            <a:endParaRPr lang="en-US" sz="1429" dirty="0">
              <a:latin typeface="Helvetica" pitchFamily="2" charset="0"/>
            </a:endParaRPr>
          </a:p>
          <a:p>
            <a:r>
              <a:rPr lang="en-US" sz="1429" dirty="0">
                <a:latin typeface="Helvetica" pitchFamily="2" charset="0"/>
              </a:rPr>
              <a:t>@cctsnetwork</a:t>
            </a:r>
          </a:p>
          <a:p>
            <a:endParaRPr lang="en-US" sz="1429" dirty="0">
              <a:latin typeface="Helvetica" pitchFamily="2" charset="0"/>
            </a:endParaRPr>
          </a:p>
          <a:p>
            <a:r>
              <a:rPr lang="en-US" sz="1429" dirty="0">
                <a:latin typeface="Helvetica" pitchFamily="2" charset="0"/>
              </a:rPr>
              <a:t>Search YouTube: cctsnetwork</a:t>
            </a:r>
          </a:p>
        </p:txBody>
      </p:sp>
      <p:pic>
        <p:nvPicPr>
          <p:cNvPr id="11" name="Picture 10" descr="home.jpg">
            <a:extLst>
              <a:ext uri="{FF2B5EF4-FFF2-40B4-BE49-F238E27FC236}">
                <a16:creationId xmlns:a16="http://schemas.microsoft.com/office/drawing/2014/main" id="{BE270BB0-3F37-E846-82C6-97041CD012A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5" y="3203121"/>
            <a:ext cx="326571" cy="326571"/>
          </a:xfrm>
          <a:prstGeom prst="rect">
            <a:avLst/>
          </a:prstGeom>
        </p:spPr>
      </p:pic>
      <p:pic>
        <p:nvPicPr>
          <p:cNvPr id="12" name="Picture 11" descr="email.jpg">
            <a:extLst>
              <a:ext uri="{FF2B5EF4-FFF2-40B4-BE49-F238E27FC236}">
                <a16:creationId xmlns:a16="http://schemas.microsoft.com/office/drawing/2014/main" id="{C607D3DA-80F1-344B-A1F4-A8CD43F5A7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203" y="2800350"/>
            <a:ext cx="326571" cy="326571"/>
          </a:xfrm>
          <a:prstGeom prst="rect">
            <a:avLst/>
          </a:prstGeom>
        </p:spPr>
      </p:pic>
      <p:pic>
        <p:nvPicPr>
          <p:cNvPr id="13" name="Picture 12" descr="call.jpg">
            <a:extLst>
              <a:ext uri="{FF2B5EF4-FFF2-40B4-BE49-F238E27FC236}">
                <a16:creationId xmlns:a16="http://schemas.microsoft.com/office/drawing/2014/main" id="{74578814-E4A5-A74D-BB7A-B58D3A21FA2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203" y="2343150"/>
            <a:ext cx="326571" cy="326571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65CCE71E-09CB-4546-993D-4773A995EA29}"/>
              </a:ext>
            </a:extLst>
          </p:cNvPr>
          <p:cNvGrpSpPr/>
          <p:nvPr userDrawn="1"/>
        </p:nvGrpSpPr>
        <p:grpSpPr>
          <a:xfrm>
            <a:off x="5507748" y="4130665"/>
            <a:ext cx="342948" cy="269885"/>
            <a:chOff x="6202637" y="5123271"/>
            <a:chExt cx="397933" cy="279401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070C08BC-B859-E642-8299-EF97099AB95C}"/>
                </a:ext>
              </a:extLst>
            </p:cNvPr>
            <p:cNvSpPr/>
            <p:nvPr/>
          </p:nvSpPr>
          <p:spPr>
            <a:xfrm>
              <a:off x="6202637" y="5123271"/>
              <a:ext cx="397933" cy="279401"/>
            </a:xfrm>
            <a:prstGeom prst="round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2"/>
            </a:p>
          </p:txBody>
        </p:sp>
        <p:sp>
          <p:nvSpPr>
            <p:cNvPr id="16" name="Isosceles Triangle 24">
              <a:extLst>
                <a:ext uri="{FF2B5EF4-FFF2-40B4-BE49-F238E27FC236}">
                  <a16:creationId xmlns:a16="http://schemas.microsoft.com/office/drawing/2014/main" id="{D71B756E-70F8-4F4E-8E4C-B10B126018F3}"/>
                </a:ext>
              </a:extLst>
            </p:cNvPr>
            <p:cNvSpPr/>
            <p:nvPr/>
          </p:nvSpPr>
          <p:spPr>
            <a:xfrm rot="5400000">
              <a:off x="6326997" y="5173330"/>
              <a:ext cx="183928" cy="173566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2"/>
            </a:p>
          </p:txBody>
        </p:sp>
      </p:grpSp>
      <p:pic>
        <p:nvPicPr>
          <p:cNvPr id="17" name="Picture 16" descr="tweet.jpg">
            <a:extLst>
              <a:ext uri="{FF2B5EF4-FFF2-40B4-BE49-F238E27FC236}">
                <a16:creationId xmlns:a16="http://schemas.microsoft.com/office/drawing/2014/main" id="{FB37BF7F-8FE8-9C43-B7B9-A3EEA1417CD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203" y="3660321"/>
            <a:ext cx="326571" cy="326571"/>
          </a:xfrm>
          <a:prstGeom prst="rect">
            <a:avLst/>
          </a:prstGeom>
        </p:spPr>
      </p:pic>
      <p:pic>
        <p:nvPicPr>
          <p:cNvPr id="18" name="Picture 2" descr="Image result for black white icon computer">
            <a:extLst>
              <a:ext uri="{FF2B5EF4-FFF2-40B4-BE49-F238E27FC236}">
                <a16:creationId xmlns:a16="http://schemas.microsoft.com/office/drawing/2014/main" id="{47928353-E1B8-2040-8FED-E366AA1C2C2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" t="62035" r="53164" b="10072"/>
          <a:stretch/>
        </p:blipFill>
        <p:spPr bwMode="auto">
          <a:xfrm>
            <a:off x="5432469" y="1885950"/>
            <a:ext cx="504399" cy="32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67778C7-E628-854F-A842-D71958D5908D}"/>
              </a:ext>
            </a:extLst>
          </p:cNvPr>
          <p:cNvSpPr/>
          <p:nvPr userDrawn="1"/>
        </p:nvSpPr>
        <p:spPr>
          <a:xfrm>
            <a:off x="0" y="910"/>
            <a:ext cx="9144000" cy="774418"/>
          </a:xfrm>
          <a:prstGeom prst="rect">
            <a:avLst/>
          </a:prstGeom>
          <a:solidFill>
            <a:srgbClr val="089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D808518-2519-CF42-83C1-CDF09C5A42AE}"/>
              </a:ext>
            </a:extLst>
          </p:cNvPr>
          <p:cNvSpPr/>
          <p:nvPr userDrawn="1"/>
        </p:nvSpPr>
        <p:spPr>
          <a:xfrm>
            <a:off x="0" y="775328"/>
            <a:ext cx="9144000" cy="103367"/>
          </a:xfrm>
          <a:prstGeom prst="rect">
            <a:avLst/>
          </a:prstGeom>
          <a:solidFill>
            <a:srgbClr val="F7CA10"/>
          </a:solidFill>
          <a:ln>
            <a:solidFill>
              <a:srgbClr val="F7CA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E94DAE7-E255-334A-B235-CAA225A9CA1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12479" y="163286"/>
            <a:ext cx="1233370" cy="9771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F4C990D-9934-3C43-AE07-5E33EACA49AF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095" y="183618"/>
            <a:ext cx="933392" cy="91859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1180F0F-7DBB-ED45-B1F2-394775185341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428" y="1003011"/>
            <a:ext cx="1670539" cy="938072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721811DD-088C-D14E-8D63-DF7BDE91CAEA}"/>
              </a:ext>
            </a:extLst>
          </p:cNvPr>
          <p:cNvSpPr txBox="1"/>
          <p:nvPr userDrawn="1"/>
        </p:nvSpPr>
        <p:spPr>
          <a:xfrm>
            <a:off x="474156" y="190263"/>
            <a:ext cx="2588497" cy="471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65" b="1" dirty="0">
                <a:solidFill>
                  <a:schemeClr val="bg1"/>
                </a:solidFill>
                <a:latin typeface="Helvetica" pitchFamily="2" charset="0"/>
              </a:rPr>
              <a:t>Stay Connected</a:t>
            </a:r>
          </a:p>
        </p:txBody>
      </p:sp>
    </p:spTree>
    <p:extLst>
      <p:ext uri="{BB962C8B-B14F-4D97-AF65-F5344CB8AC3E}">
        <p14:creationId xmlns:p14="http://schemas.microsoft.com/office/powerpoint/2010/main" val="365062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268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9" r:id="rId2"/>
    <p:sldLayoutId id="2147483682" r:id="rId3"/>
    <p:sldLayoutId id="2147483680" r:id="rId4"/>
    <p:sldLayoutId id="2147483681" r:id="rId5"/>
  </p:sldLayoutIdLst>
  <p:txStyles>
    <p:titleStyle>
      <a:lvl1pPr algn="ctr" defTabSz="293266" rtl="0" eaLnBrk="0" fontAlgn="base" hangingPunct="0">
        <a:spcBef>
          <a:spcPct val="0"/>
        </a:spcBef>
        <a:spcAft>
          <a:spcPct val="0"/>
        </a:spcAft>
        <a:defRPr sz="2853" kern="1200">
          <a:solidFill>
            <a:schemeClr val="tx1"/>
          </a:solidFill>
          <a:latin typeface="Arial"/>
          <a:ea typeface="MS PGothic" pitchFamily="34" charset="-128"/>
          <a:cs typeface="+mj-cs"/>
        </a:defRPr>
      </a:lvl1pPr>
      <a:lvl2pPr algn="ctr" defTabSz="293266" rtl="0" eaLnBrk="0" fontAlgn="base" hangingPunct="0">
        <a:spcBef>
          <a:spcPct val="0"/>
        </a:spcBef>
        <a:spcAft>
          <a:spcPct val="0"/>
        </a:spcAft>
        <a:defRPr sz="2853">
          <a:solidFill>
            <a:schemeClr val="tx1"/>
          </a:solidFill>
          <a:latin typeface="Arial" charset="0"/>
          <a:ea typeface="MS PGothic" pitchFamily="34" charset="-128"/>
        </a:defRPr>
      </a:lvl2pPr>
      <a:lvl3pPr algn="ctr" defTabSz="293266" rtl="0" eaLnBrk="0" fontAlgn="base" hangingPunct="0">
        <a:spcBef>
          <a:spcPct val="0"/>
        </a:spcBef>
        <a:spcAft>
          <a:spcPct val="0"/>
        </a:spcAft>
        <a:defRPr sz="2853">
          <a:solidFill>
            <a:schemeClr val="tx1"/>
          </a:solidFill>
          <a:latin typeface="Arial" charset="0"/>
          <a:ea typeface="MS PGothic" pitchFamily="34" charset="-128"/>
        </a:defRPr>
      </a:lvl3pPr>
      <a:lvl4pPr algn="ctr" defTabSz="293266" rtl="0" eaLnBrk="0" fontAlgn="base" hangingPunct="0">
        <a:spcBef>
          <a:spcPct val="0"/>
        </a:spcBef>
        <a:spcAft>
          <a:spcPct val="0"/>
        </a:spcAft>
        <a:defRPr sz="2853">
          <a:solidFill>
            <a:schemeClr val="tx1"/>
          </a:solidFill>
          <a:latin typeface="Arial" charset="0"/>
          <a:ea typeface="MS PGothic" pitchFamily="34" charset="-128"/>
        </a:defRPr>
      </a:lvl4pPr>
      <a:lvl5pPr algn="ctr" defTabSz="293266" rtl="0" eaLnBrk="0" fontAlgn="base" hangingPunct="0">
        <a:spcBef>
          <a:spcPct val="0"/>
        </a:spcBef>
        <a:spcAft>
          <a:spcPct val="0"/>
        </a:spcAft>
        <a:defRPr sz="2853">
          <a:solidFill>
            <a:schemeClr val="tx1"/>
          </a:solidFill>
          <a:latin typeface="Arial" charset="0"/>
          <a:ea typeface="MS PGothic" pitchFamily="34" charset="-128"/>
        </a:defRPr>
      </a:lvl5pPr>
      <a:lvl6pPr marL="107139" algn="ctr" defTabSz="293516" rtl="0" fontAlgn="base">
        <a:spcBef>
          <a:spcPct val="0"/>
        </a:spcBef>
        <a:spcAft>
          <a:spcPct val="0"/>
        </a:spcAft>
        <a:defRPr sz="2853">
          <a:solidFill>
            <a:schemeClr val="tx1"/>
          </a:solidFill>
          <a:latin typeface="Arial" charset="0"/>
        </a:defRPr>
      </a:lvl6pPr>
      <a:lvl7pPr marL="214277" algn="ctr" defTabSz="293516" rtl="0" fontAlgn="base">
        <a:spcBef>
          <a:spcPct val="0"/>
        </a:spcBef>
        <a:spcAft>
          <a:spcPct val="0"/>
        </a:spcAft>
        <a:defRPr sz="2853">
          <a:solidFill>
            <a:schemeClr val="tx1"/>
          </a:solidFill>
          <a:latin typeface="Arial" charset="0"/>
        </a:defRPr>
      </a:lvl7pPr>
      <a:lvl8pPr marL="321417" algn="ctr" defTabSz="293516" rtl="0" fontAlgn="base">
        <a:spcBef>
          <a:spcPct val="0"/>
        </a:spcBef>
        <a:spcAft>
          <a:spcPct val="0"/>
        </a:spcAft>
        <a:defRPr sz="2853">
          <a:solidFill>
            <a:schemeClr val="tx1"/>
          </a:solidFill>
          <a:latin typeface="Arial" charset="0"/>
        </a:defRPr>
      </a:lvl8pPr>
      <a:lvl9pPr marL="428555" algn="ctr" defTabSz="293516" rtl="0" fontAlgn="base">
        <a:spcBef>
          <a:spcPct val="0"/>
        </a:spcBef>
        <a:spcAft>
          <a:spcPct val="0"/>
        </a:spcAft>
        <a:defRPr sz="2853">
          <a:solidFill>
            <a:schemeClr val="tx1"/>
          </a:solidFill>
          <a:latin typeface="Arial" charset="0"/>
        </a:defRPr>
      </a:lvl9pPr>
    </p:titleStyle>
    <p:bodyStyle>
      <a:lvl1pPr marL="219893" indent="-219893" algn="l" defTabSz="293266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3" kern="1200">
          <a:solidFill>
            <a:schemeClr val="tx1"/>
          </a:solidFill>
          <a:latin typeface="Arial"/>
          <a:ea typeface="MS PGothic" pitchFamily="34" charset="-128"/>
          <a:cs typeface="+mn-cs"/>
        </a:defRPr>
      </a:lvl1pPr>
      <a:lvl2pPr marL="476925" indent="-183207" algn="l" defTabSz="293266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8" kern="1200">
          <a:solidFill>
            <a:schemeClr val="tx1"/>
          </a:solidFill>
          <a:latin typeface="Arial"/>
          <a:ea typeface="MS PGothic" pitchFamily="34" charset="-128"/>
          <a:cs typeface="+mn-cs"/>
        </a:defRPr>
      </a:lvl2pPr>
      <a:lvl3pPr marL="734184" indent="-146519" algn="l" defTabSz="293266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81" kern="1200">
          <a:solidFill>
            <a:schemeClr val="tx1"/>
          </a:solidFill>
          <a:latin typeface="Arial"/>
          <a:ea typeface="MS PGothic" pitchFamily="34" charset="-128"/>
          <a:cs typeface="+mn-cs"/>
        </a:defRPr>
      </a:lvl3pPr>
      <a:lvl4pPr marL="1028129" indent="-146519" algn="l" defTabSz="293266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73" kern="1200">
          <a:solidFill>
            <a:schemeClr val="tx1"/>
          </a:solidFill>
          <a:latin typeface="Arial"/>
          <a:ea typeface="MS PGothic" pitchFamily="34" charset="-128"/>
          <a:cs typeface="+mn-cs"/>
        </a:defRPr>
      </a:lvl4pPr>
      <a:lvl5pPr marL="1321847" indent="-146519" algn="l" defTabSz="293266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73" kern="1200">
          <a:solidFill>
            <a:schemeClr val="tx1"/>
          </a:solidFill>
          <a:latin typeface="Arial"/>
          <a:ea typeface="MS PGothic" pitchFamily="34" charset="-128"/>
          <a:cs typeface="+mn-cs"/>
        </a:defRPr>
      </a:lvl5pPr>
      <a:lvl6pPr marL="1616232" indent="-146930" algn="l" defTabSz="293861" rtl="0" eaLnBrk="1" latinLnBrk="0" hangingPunct="1">
        <a:spcBef>
          <a:spcPct val="20000"/>
        </a:spcBef>
        <a:buFont typeface="Arial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910092" indent="-146930" algn="l" defTabSz="293861" rtl="0" eaLnBrk="1" latinLnBrk="0" hangingPunct="1">
        <a:spcBef>
          <a:spcPct val="20000"/>
        </a:spcBef>
        <a:buFont typeface="Arial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203953" indent="-146930" algn="l" defTabSz="293861" rtl="0" eaLnBrk="1" latinLnBrk="0" hangingPunct="1">
        <a:spcBef>
          <a:spcPct val="20000"/>
        </a:spcBef>
        <a:buFont typeface="Arial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497813" indent="-146930" algn="l" defTabSz="293861" rtl="0" eaLnBrk="1" latinLnBrk="0" hangingPunct="1">
        <a:spcBef>
          <a:spcPct val="20000"/>
        </a:spcBef>
        <a:buFont typeface="Arial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386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93861" algn="l" defTabSz="29386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87721" algn="l" defTabSz="29386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81581" algn="l" defTabSz="29386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75442" algn="l" defTabSz="29386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69302" algn="l" defTabSz="29386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63162" algn="l" defTabSz="29386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57022" algn="l" defTabSz="29386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350883" algn="l" defTabSz="293861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D8563-F553-EF4A-A0F7-4D47EB5C3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C09C2-2A43-0943-B84F-99E67E8B5A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F134B6-83BB-5947-BF86-1F5F92D359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9983D2-B3F6-6846-8428-12339D85723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69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FE3693-0F34-954C-B484-9B860735EC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47F98B5-07EC-4B49-AD4C-51C04EE86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06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99C940D-5587-734D-970D-9F1AA425C5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30AC85-75DD-E04A-8B2F-284CECFC5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2A7C02-6E94-DA44-BF47-F0146963C2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3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1249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4890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3735</TotalTime>
  <Words>0</Words>
  <Application>Microsoft Macintosh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MS PGothic</vt:lpstr>
      <vt:lpstr>Arial</vt:lpstr>
      <vt:lpstr>Calibri</vt:lpstr>
      <vt:lpstr>Calisto MT</vt:lpstr>
      <vt:lpstr>Corbel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Lambert,  Jean</dc:creator>
  <cp:lastModifiedBy>Hiden, Kate B</cp:lastModifiedBy>
  <cp:revision>119</cp:revision>
  <cp:lastPrinted>2018-08-07T18:56:27Z</cp:lastPrinted>
  <dcterms:created xsi:type="dcterms:W3CDTF">2011-09-30T17:06:10Z</dcterms:created>
  <dcterms:modified xsi:type="dcterms:W3CDTF">2019-05-14T14:38:26Z</dcterms:modified>
</cp:coreProperties>
</file>