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64" r:id="rId3"/>
    <p:sldId id="269" r:id="rId4"/>
    <p:sldId id="265" r:id="rId5"/>
    <p:sldId id="266" r:id="rId6"/>
    <p:sldId id="267" r:id="rId7"/>
    <p:sldId id="268" r:id="rId8"/>
  </p:sldIdLst>
  <p:sldSz cx="18288000" cy="10287000"/>
  <p:notesSz cx="6858000" cy="9144000"/>
  <p:embeddedFontLst>
    <p:embeddedFont>
      <p:font typeface="Arial Bold" panose="020B0704020202020204" pitchFamily="34" charset="0"/>
      <p:regular r:id="rId9"/>
      <p:bold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794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19" autoAdjust="0"/>
    <p:restoredTop sz="94675" autoAdjust="0"/>
  </p:normalViewPr>
  <p:slideViewPr>
    <p:cSldViewPr>
      <p:cViewPr varScale="1">
        <p:scale>
          <a:sx n="79" d="100"/>
          <a:sy n="79" d="100"/>
        </p:scale>
        <p:origin x="928" y="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hyperlink" Target="mailto:ccts@uab.edu" TargetMode="External"/><Relationship Id="rId7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9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2">
            <a:extLst>
              <a:ext uri="{FF2B5EF4-FFF2-40B4-BE49-F238E27FC236}">
                <a16:creationId xmlns:a16="http://schemas.microsoft.com/office/drawing/2014/main" id="{F0B81FE4-7A11-694C-82E1-159C73BEF200}"/>
              </a:ext>
            </a:extLst>
          </p:cNvPr>
          <p:cNvGrpSpPr/>
          <p:nvPr userDrawn="1"/>
        </p:nvGrpSpPr>
        <p:grpSpPr>
          <a:xfrm>
            <a:off x="14034973" y="690020"/>
            <a:ext cx="3621434" cy="1211732"/>
            <a:chOff x="0" y="0"/>
            <a:chExt cx="4828578" cy="1615643"/>
          </a:xfrm>
        </p:grpSpPr>
        <p:sp>
          <p:nvSpPr>
            <p:cNvPr id="21" name="Freeform 3" descr="Icon  Description automatically generated with medium confidence">
              <a:extLst>
                <a:ext uri="{FF2B5EF4-FFF2-40B4-BE49-F238E27FC236}">
                  <a16:creationId xmlns:a16="http://schemas.microsoft.com/office/drawing/2014/main" id="{80CFB3E9-2AF7-C16B-0363-84F25647B3DD}"/>
                </a:ext>
              </a:extLst>
            </p:cNvPr>
            <p:cNvSpPr/>
            <p:nvPr/>
          </p:nvSpPr>
          <p:spPr>
            <a:xfrm>
              <a:off x="0" y="0"/>
              <a:ext cx="4828540" cy="1615694"/>
            </a:xfrm>
            <a:custGeom>
              <a:avLst/>
              <a:gdLst/>
              <a:ahLst/>
              <a:cxnLst/>
              <a:rect l="l" t="t" r="r" b="b"/>
              <a:pathLst>
                <a:path w="4828540" h="1615694">
                  <a:moveTo>
                    <a:pt x="0" y="0"/>
                  </a:moveTo>
                  <a:lnTo>
                    <a:pt x="4828540" y="0"/>
                  </a:lnTo>
                  <a:lnTo>
                    <a:pt x="4828540" y="1615694"/>
                  </a:lnTo>
                  <a:lnTo>
                    <a:pt x="0" y="16156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283" b="-28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2" name="TextBox 4">
            <a:extLst>
              <a:ext uri="{FF2B5EF4-FFF2-40B4-BE49-F238E27FC236}">
                <a16:creationId xmlns:a16="http://schemas.microsoft.com/office/drawing/2014/main" id="{F63EC5FF-890E-4B49-82F6-D42A8320E1CB}"/>
              </a:ext>
            </a:extLst>
          </p:cNvPr>
          <p:cNvSpPr txBox="1"/>
          <p:nvPr userDrawn="1"/>
        </p:nvSpPr>
        <p:spPr>
          <a:xfrm>
            <a:off x="7778115" y="9555713"/>
            <a:ext cx="10394918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40"/>
              </a:lnSpc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Accelerate. Innovate. Disseminate. </a:t>
            </a:r>
            <a:r>
              <a:rPr lang="en-US" sz="2800" b="1" dirty="0">
                <a:solidFill>
                  <a:srgbClr val="0794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 your CCTS.</a:t>
            </a:r>
            <a:endParaRPr lang="en-US" sz="2700" b="1" dirty="0">
              <a:solidFill>
                <a:srgbClr val="07948E"/>
              </a:solidFill>
              <a:latin typeface="Arial" panose="020B0604020202020204" pitchFamily="34" charset="0"/>
              <a:ea typeface="Arial Bold"/>
              <a:cs typeface="Arial" panose="020B0604020202020204" pitchFamily="34" charset="0"/>
              <a:sym typeface="Arial Bold"/>
            </a:endParaRPr>
          </a:p>
        </p:txBody>
      </p:sp>
      <p:grpSp>
        <p:nvGrpSpPr>
          <p:cNvPr id="23" name="Group 5">
            <a:extLst>
              <a:ext uri="{FF2B5EF4-FFF2-40B4-BE49-F238E27FC236}">
                <a16:creationId xmlns:a16="http://schemas.microsoft.com/office/drawing/2014/main" id="{91DBA74D-C812-45EA-3A6C-FD7BBD964A5A}"/>
              </a:ext>
            </a:extLst>
          </p:cNvPr>
          <p:cNvGrpSpPr/>
          <p:nvPr userDrawn="1"/>
        </p:nvGrpSpPr>
        <p:grpSpPr>
          <a:xfrm>
            <a:off x="-12468" y="0"/>
            <a:ext cx="7457709" cy="10287000"/>
            <a:chOff x="0" y="0"/>
            <a:chExt cx="17226051" cy="13716000"/>
          </a:xfrm>
        </p:grpSpPr>
        <p:sp>
          <p:nvSpPr>
            <p:cNvPr id="24" name="Freeform 6">
              <a:extLst>
                <a:ext uri="{FF2B5EF4-FFF2-40B4-BE49-F238E27FC236}">
                  <a16:creationId xmlns:a16="http://schemas.microsoft.com/office/drawing/2014/main" id="{1D0B97A9-C7B4-D582-67D4-543F54CEE5C3}"/>
                </a:ext>
              </a:extLst>
            </p:cNvPr>
            <p:cNvSpPr/>
            <p:nvPr/>
          </p:nvSpPr>
          <p:spPr>
            <a:xfrm>
              <a:off x="0" y="0"/>
              <a:ext cx="17226102" cy="13716000"/>
            </a:xfrm>
            <a:custGeom>
              <a:avLst/>
              <a:gdLst/>
              <a:ahLst/>
              <a:cxnLst/>
              <a:rect l="l" t="t" r="r" b="b"/>
              <a:pathLst>
                <a:path w="17226102" h="13716000">
                  <a:moveTo>
                    <a:pt x="0" y="0"/>
                  </a:moveTo>
                  <a:lnTo>
                    <a:pt x="17226102" y="0"/>
                  </a:lnTo>
                  <a:lnTo>
                    <a:pt x="17226102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7948E">
                <a:alpha val="63922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5" name="Group 7">
            <a:extLst>
              <a:ext uri="{FF2B5EF4-FFF2-40B4-BE49-F238E27FC236}">
                <a16:creationId xmlns:a16="http://schemas.microsoft.com/office/drawing/2014/main" id="{25B08630-908C-838E-8240-05BFF9004BEC}"/>
              </a:ext>
            </a:extLst>
          </p:cNvPr>
          <p:cNvGrpSpPr/>
          <p:nvPr userDrawn="1"/>
        </p:nvGrpSpPr>
        <p:grpSpPr>
          <a:xfrm>
            <a:off x="7687342" y="2677335"/>
            <a:ext cx="8410918" cy="1317785"/>
            <a:chOff x="0" y="0"/>
            <a:chExt cx="11214557" cy="1757046"/>
          </a:xfrm>
        </p:grpSpPr>
        <p:sp>
          <p:nvSpPr>
            <p:cNvPr id="26" name="Freeform 8">
              <a:extLst>
                <a:ext uri="{FF2B5EF4-FFF2-40B4-BE49-F238E27FC236}">
                  <a16:creationId xmlns:a16="http://schemas.microsoft.com/office/drawing/2014/main" id="{9AF6D794-97E9-5C04-CBF0-9506BA184EB7}"/>
                </a:ext>
              </a:extLst>
            </p:cNvPr>
            <p:cNvSpPr/>
            <p:nvPr/>
          </p:nvSpPr>
          <p:spPr>
            <a:xfrm>
              <a:off x="0" y="0"/>
              <a:ext cx="11214552" cy="1757046"/>
            </a:xfrm>
            <a:custGeom>
              <a:avLst/>
              <a:gdLst/>
              <a:ahLst/>
              <a:cxnLst/>
              <a:rect l="l" t="t" r="r" b="b"/>
              <a:pathLst>
                <a:path w="11214552" h="1757046">
                  <a:moveTo>
                    <a:pt x="0" y="0"/>
                  </a:moveTo>
                  <a:lnTo>
                    <a:pt x="11214552" y="0"/>
                  </a:lnTo>
                  <a:lnTo>
                    <a:pt x="11214552" y="1757046"/>
                  </a:lnTo>
                  <a:lnTo>
                    <a:pt x="0" y="175704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74365" b="-7436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TextBox 9">
              <a:extLst>
                <a:ext uri="{FF2B5EF4-FFF2-40B4-BE49-F238E27FC236}">
                  <a16:creationId xmlns:a16="http://schemas.microsoft.com/office/drawing/2014/main" id="{0DB06D0D-87BD-C7B7-1639-2ACA47EFDFB1}"/>
                </a:ext>
              </a:extLst>
            </p:cNvPr>
            <p:cNvSpPr txBox="1"/>
            <p:nvPr/>
          </p:nvSpPr>
          <p:spPr>
            <a:xfrm>
              <a:off x="0" y="38100"/>
              <a:ext cx="11214557" cy="1718945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>
                <a:lnSpc>
                  <a:spcPts val="4665"/>
                </a:lnSpc>
              </a:pPr>
              <a:r>
                <a:rPr lang="en-US" sz="4400" b="1" dirty="0">
                  <a:latin typeface="Arial" panose="020B0604020202020204" pitchFamily="34" charset="0"/>
                  <a:cs typeface="Arial" panose="020B0604020202020204" pitchFamily="34" charset="0"/>
                </a:rPr>
                <a:t>Center for Clinical and Translational Science</a:t>
              </a:r>
              <a:endParaRPr lang="en-US" sz="4320" b="1" dirty="0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endParaRP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5C921786-E1C0-0271-3831-F5515E97B21C}"/>
              </a:ext>
            </a:extLst>
          </p:cNvPr>
          <p:cNvSpPr txBox="1"/>
          <p:nvPr userDrawn="1"/>
        </p:nvSpPr>
        <p:spPr>
          <a:xfrm>
            <a:off x="16326678" y="563217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64589C6-8132-D311-95CD-35892132C78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8715129"/>
            <a:ext cx="6248400" cy="1581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131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>
            <a:extLst>
              <a:ext uri="{FF2B5EF4-FFF2-40B4-BE49-F238E27FC236}">
                <a16:creationId xmlns:a16="http://schemas.microsoft.com/office/drawing/2014/main" id="{6764B54C-86B5-1E51-A03A-8BB9FE02B19C}"/>
              </a:ext>
            </a:extLst>
          </p:cNvPr>
          <p:cNvSpPr/>
          <p:nvPr userDrawn="1"/>
        </p:nvSpPr>
        <p:spPr>
          <a:xfrm flipV="1">
            <a:off x="-152401" y="9867900"/>
            <a:ext cx="14630401" cy="56321"/>
          </a:xfrm>
          <a:prstGeom prst="line">
            <a:avLst/>
          </a:prstGeom>
          <a:ln w="19050" cap="flat">
            <a:solidFill>
              <a:srgbClr val="BABBB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1124D86-B92A-9668-F393-A95FDB5F50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30400" y="9334500"/>
            <a:ext cx="3349110" cy="847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9278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3">
            <a:extLst>
              <a:ext uri="{FF2B5EF4-FFF2-40B4-BE49-F238E27FC236}">
                <a16:creationId xmlns:a16="http://schemas.microsoft.com/office/drawing/2014/main" id="{1EB80AAF-50CE-7177-52DF-C2570FACF14B}"/>
              </a:ext>
            </a:extLst>
          </p:cNvPr>
          <p:cNvSpPr/>
          <p:nvPr userDrawn="1"/>
        </p:nvSpPr>
        <p:spPr>
          <a:xfrm flipV="1">
            <a:off x="-152401" y="9867900"/>
            <a:ext cx="14630401" cy="56321"/>
          </a:xfrm>
          <a:prstGeom prst="line">
            <a:avLst/>
          </a:prstGeom>
          <a:ln w="19050" cap="flat">
            <a:solidFill>
              <a:srgbClr val="BABBB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937E58-F308-1DB7-8EEA-418157E28102}"/>
              </a:ext>
            </a:extLst>
          </p:cNvPr>
          <p:cNvSpPr txBox="1"/>
          <p:nvPr userDrawn="1"/>
        </p:nvSpPr>
        <p:spPr>
          <a:xfrm>
            <a:off x="3290264" y="2260062"/>
            <a:ext cx="12559336" cy="60040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 Display" panose="020B0004020202020204" pitchFamily="34" charset="0"/>
              </a:rPr>
              <a:t>Visit us online: </a:t>
            </a:r>
            <a:r>
              <a:rPr lang="en-US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Aptos Display" panose="020B0004020202020204" pitchFamily="34" charset="0"/>
              </a:rPr>
              <a:t>uab.edu/</a:t>
            </a:r>
            <a:r>
              <a:rPr lang="en-US" sz="4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 Display" panose="020B0004020202020204" pitchFamily="34" charset="0"/>
              </a:rPr>
              <a:t>ccts</a:t>
            </a:r>
            <a:endParaRPr lang="en-US" sz="4400" dirty="0">
              <a:solidFill>
                <a:schemeClr val="tx1">
                  <a:lumMod val="65000"/>
                  <a:lumOff val="35000"/>
                </a:schemeClr>
              </a:solidFill>
              <a:latin typeface="Aptos Display" panose="020B0004020202020204" pitchFamily="34" charset="0"/>
            </a:endParaRPr>
          </a:p>
          <a:p>
            <a:pPr>
              <a:lnSpc>
                <a:spcPct val="200000"/>
              </a:lnSpc>
            </a:pPr>
            <a:r>
              <a:rPr 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 Display" panose="020B0004020202020204" pitchFamily="34" charset="0"/>
              </a:rPr>
              <a:t>Receive the CCTS newsletter: </a:t>
            </a:r>
            <a:r>
              <a:rPr lang="en-US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Aptos Display" panose="020B0004020202020204" pitchFamily="34" charset="0"/>
              </a:rPr>
              <a:t>go.uab.edu/</a:t>
            </a:r>
            <a:r>
              <a:rPr lang="en-US" sz="4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 Display" panose="020B0004020202020204" pitchFamily="34" charset="0"/>
              </a:rPr>
              <a:t>jointheccts</a:t>
            </a:r>
            <a:endParaRPr lang="en-US" sz="4400" dirty="0">
              <a:solidFill>
                <a:schemeClr val="tx1">
                  <a:lumMod val="65000"/>
                  <a:lumOff val="35000"/>
                </a:schemeClr>
              </a:solidFill>
              <a:latin typeface="Aptos Display" panose="020B0004020202020204" pitchFamily="34" charset="0"/>
            </a:endParaRPr>
          </a:p>
          <a:p>
            <a:pPr>
              <a:lnSpc>
                <a:spcPct val="200000"/>
              </a:lnSpc>
            </a:pPr>
            <a:r>
              <a:rPr 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 Display" panose="020B0004020202020204" pitchFamily="34" charset="0"/>
              </a:rPr>
              <a:t>Follow us on LinkedIn: </a:t>
            </a:r>
            <a:r>
              <a:rPr lang="en-US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Aptos Display" panose="020B0004020202020204" pitchFamily="34" charset="0"/>
              </a:rPr>
              <a:t>@cctsnetwork</a:t>
            </a:r>
          </a:p>
          <a:p>
            <a:pPr>
              <a:lnSpc>
                <a:spcPct val="200000"/>
              </a:lnSpc>
            </a:pPr>
            <a:r>
              <a:rPr 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 Display" panose="020B0004020202020204" pitchFamily="34" charset="0"/>
              </a:rPr>
              <a:t>Check out upcoming events: </a:t>
            </a:r>
            <a:r>
              <a:rPr lang="en-US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Aptos Display" panose="020B0004020202020204" pitchFamily="34" charset="0"/>
              </a:rPr>
              <a:t>go.uab.edu/</a:t>
            </a:r>
            <a:r>
              <a:rPr lang="en-US" sz="4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 Display" panose="020B0004020202020204" pitchFamily="34" charset="0"/>
              </a:rPr>
              <a:t>cctsevents</a:t>
            </a:r>
            <a:endParaRPr lang="en-US" sz="4400" dirty="0">
              <a:solidFill>
                <a:schemeClr val="tx1">
                  <a:lumMod val="65000"/>
                  <a:lumOff val="35000"/>
                </a:schemeClr>
              </a:solidFill>
              <a:latin typeface="Aptos Display" panose="020B0004020202020204" pitchFamily="34" charset="0"/>
            </a:endParaRPr>
          </a:p>
          <a:p>
            <a:pPr>
              <a:lnSpc>
                <a:spcPct val="200000"/>
              </a:lnSpc>
            </a:pPr>
            <a:r>
              <a:rPr 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 Display" panose="020B0004020202020204" pitchFamily="34" charset="0"/>
              </a:rPr>
              <a:t>Catch past events: </a:t>
            </a:r>
            <a:r>
              <a:rPr lang="en-US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Aptos Display" panose="020B0004020202020204" pitchFamily="34" charset="0"/>
              </a:rPr>
              <a:t>go.uab.edu/</a:t>
            </a:r>
            <a:r>
              <a:rPr lang="en-US" sz="4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 Display" panose="020B0004020202020204" pitchFamily="34" charset="0"/>
              </a:rPr>
              <a:t>cctsvideochannel</a:t>
            </a:r>
            <a:endParaRPr lang="en-US" sz="4400" dirty="0">
              <a:solidFill>
                <a:schemeClr val="tx1">
                  <a:lumMod val="65000"/>
                  <a:lumOff val="35000"/>
                </a:schemeClr>
              </a:solidFill>
              <a:latin typeface="Aptos Display" panose="020B00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3168E73-9C64-7B8A-8315-565AEF46577E}"/>
              </a:ext>
            </a:extLst>
          </p:cNvPr>
          <p:cNvSpPr txBox="1"/>
          <p:nvPr userDrawn="1"/>
        </p:nvSpPr>
        <p:spPr>
          <a:xfrm rot="16200000">
            <a:off x="-2452418" y="4600351"/>
            <a:ext cx="814485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dirty="0">
                <a:solidFill>
                  <a:schemeClr val="tx1">
                    <a:lumMod val="75000"/>
                    <a:lumOff val="25000"/>
                  </a:schemeClr>
                </a:solidFill>
                <a:latin typeface="Aptos Display" panose="020B0004020202020204" pitchFamily="34" charset="0"/>
              </a:rPr>
              <a:t>STAY CONNECTED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E6DB180-F2C5-4FE5-DDB9-E5B1313FC6B4}"/>
              </a:ext>
            </a:extLst>
          </p:cNvPr>
          <p:cNvCxnSpPr>
            <a:cxnSpLocks/>
          </p:cNvCxnSpPr>
          <p:nvPr userDrawn="1"/>
        </p:nvCxnSpPr>
        <p:spPr>
          <a:xfrm>
            <a:off x="2604447" y="1189641"/>
            <a:ext cx="0" cy="8144859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AutoShape 3">
            <a:extLst>
              <a:ext uri="{FF2B5EF4-FFF2-40B4-BE49-F238E27FC236}">
                <a16:creationId xmlns:a16="http://schemas.microsoft.com/office/drawing/2014/main" id="{0B6E403D-4006-03BF-0D47-31D9CB64387C}"/>
              </a:ext>
            </a:extLst>
          </p:cNvPr>
          <p:cNvSpPr/>
          <p:nvPr userDrawn="1"/>
        </p:nvSpPr>
        <p:spPr>
          <a:xfrm flipV="1">
            <a:off x="2667001" y="419100"/>
            <a:ext cx="15621000" cy="0"/>
          </a:xfrm>
          <a:prstGeom prst="line">
            <a:avLst/>
          </a:prstGeom>
          <a:ln w="19050" cap="flat">
            <a:solidFill>
              <a:srgbClr val="BABBB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11" name="Group 2">
            <a:extLst>
              <a:ext uri="{FF2B5EF4-FFF2-40B4-BE49-F238E27FC236}">
                <a16:creationId xmlns:a16="http://schemas.microsoft.com/office/drawing/2014/main" id="{768A3211-E2CE-140D-9E13-CCFBA0AB8318}"/>
              </a:ext>
            </a:extLst>
          </p:cNvPr>
          <p:cNvGrpSpPr/>
          <p:nvPr userDrawn="1"/>
        </p:nvGrpSpPr>
        <p:grpSpPr>
          <a:xfrm>
            <a:off x="234746" y="132507"/>
            <a:ext cx="2127454" cy="711846"/>
            <a:chOff x="0" y="0"/>
            <a:chExt cx="4828578" cy="1615643"/>
          </a:xfrm>
        </p:grpSpPr>
        <p:sp>
          <p:nvSpPr>
            <p:cNvPr id="12" name="Freeform 3" descr="Icon  Description automatically generated with medium confidence">
              <a:extLst>
                <a:ext uri="{FF2B5EF4-FFF2-40B4-BE49-F238E27FC236}">
                  <a16:creationId xmlns:a16="http://schemas.microsoft.com/office/drawing/2014/main" id="{DBE7DEF3-CEE2-23DB-7092-F1B45098CE04}"/>
                </a:ext>
              </a:extLst>
            </p:cNvPr>
            <p:cNvSpPr/>
            <p:nvPr/>
          </p:nvSpPr>
          <p:spPr>
            <a:xfrm>
              <a:off x="0" y="0"/>
              <a:ext cx="4828540" cy="1615694"/>
            </a:xfrm>
            <a:custGeom>
              <a:avLst/>
              <a:gdLst/>
              <a:ahLst/>
              <a:cxnLst/>
              <a:rect l="l" t="t" r="r" b="b"/>
              <a:pathLst>
                <a:path w="4828540" h="1615694">
                  <a:moveTo>
                    <a:pt x="0" y="0"/>
                  </a:moveTo>
                  <a:lnTo>
                    <a:pt x="4828540" y="0"/>
                  </a:lnTo>
                  <a:lnTo>
                    <a:pt x="4828540" y="1615694"/>
                  </a:lnTo>
                  <a:lnTo>
                    <a:pt x="0" y="16156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283" b="-28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84257AAF-3A13-B1C5-BA42-53125B44E01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30400" y="9334500"/>
            <a:ext cx="3349110" cy="847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6620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3">
            <a:extLst>
              <a:ext uri="{FF2B5EF4-FFF2-40B4-BE49-F238E27FC236}">
                <a16:creationId xmlns:a16="http://schemas.microsoft.com/office/drawing/2014/main" id="{376A9D6F-2027-5013-8CC1-ECFC73C5F276}"/>
              </a:ext>
            </a:extLst>
          </p:cNvPr>
          <p:cNvSpPr/>
          <p:nvPr userDrawn="1"/>
        </p:nvSpPr>
        <p:spPr>
          <a:xfrm flipV="1">
            <a:off x="-152401" y="9867900"/>
            <a:ext cx="14630401" cy="56321"/>
          </a:xfrm>
          <a:prstGeom prst="line">
            <a:avLst/>
          </a:prstGeom>
          <a:ln w="19050" cap="flat">
            <a:solidFill>
              <a:srgbClr val="BABBB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" name="AutoShape 3">
            <a:extLst>
              <a:ext uri="{FF2B5EF4-FFF2-40B4-BE49-F238E27FC236}">
                <a16:creationId xmlns:a16="http://schemas.microsoft.com/office/drawing/2014/main" id="{E3ECBC44-6309-40F8-1803-B2B6CE35379B}"/>
              </a:ext>
            </a:extLst>
          </p:cNvPr>
          <p:cNvSpPr/>
          <p:nvPr userDrawn="1"/>
        </p:nvSpPr>
        <p:spPr>
          <a:xfrm flipV="1">
            <a:off x="2667001" y="419100"/>
            <a:ext cx="15621000" cy="0"/>
          </a:xfrm>
          <a:prstGeom prst="line">
            <a:avLst/>
          </a:prstGeom>
          <a:ln w="19050" cap="flat">
            <a:solidFill>
              <a:srgbClr val="BABBB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6" name="Group 2">
            <a:extLst>
              <a:ext uri="{FF2B5EF4-FFF2-40B4-BE49-F238E27FC236}">
                <a16:creationId xmlns:a16="http://schemas.microsoft.com/office/drawing/2014/main" id="{E212B5D3-8B1A-BBA9-DE42-554A53855FB1}"/>
              </a:ext>
            </a:extLst>
          </p:cNvPr>
          <p:cNvGrpSpPr/>
          <p:nvPr userDrawn="1"/>
        </p:nvGrpSpPr>
        <p:grpSpPr>
          <a:xfrm>
            <a:off x="234746" y="132507"/>
            <a:ext cx="2127454" cy="711846"/>
            <a:chOff x="0" y="0"/>
            <a:chExt cx="4828578" cy="1615643"/>
          </a:xfrm>
        </p:grpSpPr>
        <p:sp>
          <p:nvSpPr>
            <p:cNvPr id="7" name="Freeform 3" descr="Icon  Description automatically generated with medium confidence">
              <a:extLst>
                <a:ext uri="{FF2B5EF4-FFF2-40B4-BE49-F238E27FC236}">
                  <a16:creationId xmlns:a16="http://schemas.microsoft.com/office/drawing/2014/main" id="{356B03EC-0564-6DF4-487B-0C8DC95E1731}"/>
                </a:ext>
              </a:extLst>
            </p:cNvPr>
            <p:cNvSpPr/>
            <p:nvPr/>
          </p:nvSpPr>
          <p:spPr>
            <a:xfrm>
              <a:off x="0" y="0"/>
              <a:ext cx="4828540" cy="1615694"/>
            </a:xfrm>
            <a:custGeom>
              <a:avLst/>
              <a:gdLst/>
              <a:ahLst/>
              <a:cxnLst/>
              <a:rect l="l" t="t" r="r" b="b"/>
              <a:pathLst>
                <a:path w="4828540" h="1615694">
                  <a:moveTo>
                    <a:pt x="0" y="0"/>
                  </a:moveTo>
                  <a:lnTo>
                    <a:pt x="4828540" y="0"/>
                  </a:lnTo>
                  <a:lnTo>
                    <a:pt x="4828540" y="1615694"/>
                  </a:lnTo>
                  <a:lnTo>
                    <a:pt x="0" y="16156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283" b="-28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1ACF1435-16ED-DB02-8CB6-99A7573AF57A}"/>
              </a:ext>
            </a:extLst>
          </p:cNvPr>
          <p:cNvSpPr txBox="1"/>
          <p:nvPr userDrawn="1"/>
        </p:nvSpPr>
        <p:spPr>
          <a:xfrm>
            <a:off x="609600" y="1355732"/>
            <a:ext cx="761221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dirty="0">
                <a:solidFill>
                  <a:schemeClr val="tx1">
                    <a:lumMod val="75000"/>
                    <a:lumOff val="25000"/>
                  </a:schemeClr>
                </a:solidFill>
                <a:latin typeface="Aptos Display" panose="020B0004020202020204" pitchFamily="34" charset="0"/>
              </a:rPr>
              <a:t>Contact the CCTS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4508E8A-4F44-35FF-9541-9FF76C410905}"/>
              </a:ext>
            </a:extLst>
          </p:cNvPr>
          <p:cNvGrpSpPr/>
          <p:nvPr userDrawn="1"/>
        </p:nvGrpSpPr>
        <p:grpSpPr>
          <a:xfrm>
            <a:off x="9144000" y="2655819"/>
            <a:ext cx="6549539" cy="6039432"/>
            <a:chOff x="8995261" y="2505255"/>
            <a:chExt cx="6549539" cy="6039432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5376806-916F-CF3B-1CBF-4A0354DB5AA2}"/>
                </a:ext>
              </a:extLst>
            </p:cNvPr>
            <p:cNvSpPr txBox="1"/>
            <p:nvPr userDrawn="1"/>
          </p:nvSpPr>
          <p:spPr>
            <a:xfrm>
              <a:off x="10862108" y="2679171"/>
              <a:ext cx="4682692" cy="58655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US" sz="4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 Display" panose="020B0004020202020204" pitchFamily="34" charset="0"/>
                </a:rPr>
                <a:t>www.uab.edu/ccts</a:t>
              </a:r>
              <a:endParaRPr 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Aptos Display" panose="020B0004020202020204" pitchFamily="34" charset="0"/>
              </a:endParaRPr>
            </a:p>
            <a:p>
              <a:pPr>
                <a:lnSpc>
                  <a:spcPct val="100000"/>
                </a:lnSpc>
              </a:pPr>
              <a:endParaRPr lang="en-US" sz="6000" b="1" dirty="0">
                <a:solidFill>
                  <a:schemeClr val="tx1"/>
                </a:solidFill>
                <a:latin typeface="Aptos Display" panose="020B0004020202020204" pitchFamily="34" charset="0"/>
              </a:endParaRPr>
            </a:p>
            <a:p>
              <a:pPr>
                <a:lnSpc>
                  <a:spcPct val="100000"/>
                </a:lnSpc>
              </a:pPr>
              <a:r>
                <a:rPr lang="en-US" sz="4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 Display" panose="020B0004020202020204" pitchFamily="34" charset="0"/>
                </a:rPr>
                <a:t>(205) 934-7442</a:t>
              </a:r>
            </a:p>
            <a:p>
              <a:pPr>
                <a:lnSpc>
                  <a:spcPct val="100000"/>
                </a:lnSpc>
              </a:pPr>
              <a:endParaRPr lang="en-US" sz="6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ptos Display" panose="020B0004020202020204" pitchFamily="34" charset="0"/>
              </a:endParaRPr>
            </a:p>
            <a:p>
              <a:pPr>
                <a:lnSpc>
                  <a:spcPct val="100000"/>
                </a:lnSpc>
              </a:pPr>
              <a:r>
                <a:rPr lang="en-US" sz="4400" b="1" dirty="0">
                  <a:solidFill>
                    <a:srgbClr val="07948E"/>
                  </a:solidFill>
                  <a:latin typeface="Aptos Display" panose="020B0004020202020204" pitchFamily="34" charset="0"/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ccts@uab.edu</a:t>
              </a:r>
              <a:r>
                <a:rPr lang="en-US" sz="4400" b="1" dirty="0">
                  <a:solidFill>
                    <a:srgbClr val="07948E"/>
                  </a:solidFill>
                  <a:latin typeface="Aptos Display" panose="020B0004020202020204" pitchFamily="34" charset="0"/>
                </a:rPr>
                <a:t> </a:t>
              </a:r>
            </a:p>
            <a:p>
              <a:pPr>
                <a:lnSpc>
                  <a:spcPct val="200000"/>
                </a:lnSpc>
              </a:pPr>
              <a:r>
                <a:rPr lang="en-US" sz="4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 Display" panose="020B0004020202020204" pitchFamily="34" charset="0"/>
                </a:rPr>
                <a:t>ALTEC 310</a:t>
              </a:r>
            </a:p>
            <a:p>
              <a:pPr>
                <a:lnSpc>
                  <a:spcPts val="4000"/>
                </a:lnSpc>
              </a:pPr>
              <a:r>
                <a:rPr lang="en-US" sz="4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 Display" panose="020B0004020202020204" pitchFamily="34" charset="0"/>
                </a:rPr>
                <a:t>701 19</a:t>
              </a:r>
              <a:r>
                <a:rPr lang="en-US" sz="4400" b="1" baseline="30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 Display" panose="020B0004020202020204" pitchFamily="34" charset="0"/>
                </a:rPr>
                <a:t>th</a:t>
              </a:r>
              <a:r>
                <a:rPr lang="en-US" sz="4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 Display" panose="020B0004020202020204" pitchFamily="34" charset="0"/>
                </a:rPr>
                <a:t> Street S.</a:t>
              </a:r>
              <a:endParaRPr 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Aptos Display" panose="020B0004020202020204" pitchFamily="34" charset="0"/>
              </a:endParaRPr>
            </a:p>
          </p:txBody>
        </p:sp>
        <p:pic>
          <p:nvPicPr>
            <p:cNvPr id="1026" name="Picture 2" descr="Computer - Free computer icons">
              <a:extLst>
                <a:ext uri="{FF2B5EF4-FFF2-40B4-BE49-F238E27FC236}">
                  <a16:creationId xmlns:a16="http://schemas.microsoft.com/office/drawing/2014/main" id="{85D44A02-0EC5-8734-AC12-867AA0FCB8EF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87324" y="2505255"/>
              <a:ext cx="1186209" cy="11862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Mobile Icon Vector Art, Icons, and Graphics for Free Download">
              <a:extLst>
                <a:ext uri="{FF2B5EF4-FFF2-40B4-BE49-F238E27FC236}">
                  <a16:creationId xmlns:a16="http://schemas.microsoft.com/office/drawing/2014/main" id="{14FA757C-4961-680E-AEE4-35362BE4152D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07421" y="4061181"/>
              <a:ext cx="746015" cy="12406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Paper plane - Free icons">
              <a:extLst>
                <a:ext uri="{FF2B5EF4-FFF2-40B4-BE49-F238E27FC236}">
                  <a16:creationId xmlns:a16="http://schemas.microsoft.com/office/drawing/2014/main" id="{8811C049-7EEC-9EC2-251F-45B41F214E62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95261" y="5671583"/>
              <a:ext cx="1370335" cy="13703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4" name="Picture 10" descr="Route map shows dotted line connecting two location pin icons in black  69832043 Vector Art at Vecteezy">
              <a:extLst>
                <a:ext uri="{FF2B5EF4-FFF2-40B4-BE49-F238E27FC236}">
                  <a16:creationId xmlns:a16="http://schemas.microsoft.com/office/drawing/2014/main" id="{A9BCF5E0-9C95-7292-814C-EA9BAA2ED3B4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24393" y="7411635"/>
              <a:ext cx="1112071" cy="9525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36" name="Picture 12" descr="UAB celebrates opening of Altec/Styslinger Genomic Medicine and Data  Sciences Building | UAB News">
            <a:extLst>
              <a:ext uri="{FF2B5EF4-FFF2-40B4-BE49-F238E27FC236}">
                <a16:creationId xmlns:a16="http://schemas.microsoft.com/office/drawing/2014/main" id="{F922E2EE-AB98-5985-59FC-C5548305428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0870" y="3384408"/>
            <a:ext cx="6109672" cy="4582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CAF916F-798A-03D9-9D39-B8F904B490A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30400" y="9334500"/>
            <a:ext cx="3349110" cy="847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948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>
            <a:extLst>
              <a:ext uri="{FF2B5EF4-FFF2-40B4-BE49-F238E27FC236}">
                <a16:creationId xmlns:a16="http://schemas.microsoft.com/office/drawing/2014/main" id="{CB40178E-5AA8-E235-C30E-98183F6CE4BD}"/>
              </a:ext>
            </a:extLst>
          </p:cNvPr>
          <p:cNvGrpSpPr/>
          <p:nvPr userDrawn="1"/>
        </p:nvGrpSpPr>
        <p:grpSpPr>
          <a:xfrm>
            <a:off x="2145656" y="1934945"/>
            <a:ext cx="7475220" cy="2030175"/>
            <a:chOff x="0" y="0"/>
            <a:chExt cx="9966960" cy="2706900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B1F1820A-6718-ECB5-404E-884B071A7FA3}"/>
                </a:ext>
              </a:extLst>
            </p:cNvPr>
            <p:cNvSpPr/>
            <p:nvPr/>
          </p:nvSpPr>
          <p:spPr>
            <a:xfrm>
              <a:off x="0" y="0"/>
              <a:ext cx="9966960" cy="2706901"/>
            </a:xfrm>
            <a:custGeom>
              <a:avLst/>
              <a:gdLst/>
              <a:ahLst/>
              <a:cxnLst/>
              <a:rect l="l" t="t" r="r" b="b"/>
              <a:pathLst>
                <a:path w="9966960" h="2706901">
                  <a:moveTo>
                    <a:pt x="0" y="0"/>
                  </a:moveTo>
                  <a:lnTo>
                    <a:pt x="9966960" y="0"/>
                  </a:lnTo>
                  <a:lnTo>
                    <a:pt x="9966960" y="2706901"/>
                  </a:lnTo>
                  <a:lnTo>
                    <a:pt x="0" y="270690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2775" b="-2071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190F4C80-3A5F-19B2-C0EA-30CD730B1619}"/>
                </a:ext>
              </a:extLst>
            </p:cNvPr>
            <p:cNvSpPr txBox="1"/>
            <p:nvPr/>
          </p:nvSpPr>
          <p:spPr>
            <a:xfrm>
              <a:off x="0" y="66675"/>
              <a:ext cx="9966960" cy="26402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0583"/>
                </a:lnSpc>
              </a:pPr>
              <a:r>
                <a:rPr lang="en-US" sz="9799" b="1">
                  <a:solidFill>
                    <a:srgbClr val="07948E"/>
                  </a:solidFill>
                  <a:latin typeface="Arial Bold"/>
                  <a:ea typeface="Arial Bold"/>
                  <a:cs typeface="Arial Bold"/>
                  <a:sym typeface="Arial Bold"/>
                </a:rPr>
                <a:t>Questions?</a:t>
              </a:r>
            </a:p>
          </p:txBody>
        </p:sp>
      </p:grpSp>
      <p:sp>
        <p:nvSpPr>
          <p:cNvPr id="12" name="AutoShape 3">
            <a:extLst>
              <a:ext uri="{FF2B5EF4-FFF2-40B4-BE49-F238E27FC236}">
                <a16:creationId xmlns:a16="http://schemas.microsoft.com/office/drawing/2014/main" id="{E433D6B4-3FC6-53FF-8872-A9B77C42B052}"/>
              </a:ext>
            </a:extLst>
          </p:cNvPr>
          <p:cNvSpPr/>
          <p:nvPr userDrawn="1"/>
        </p:nvSpPr>
        <p:spPr>
          <a:xfrm flipV="1">
            <a:off x="-152401" y="9867900"/>
            <a:ext cx="14630401" cy="56321"/>
          </a:xfrm>
          <a:prstGeom prst="line">
            <a:avLst/>
          </a:prstGeom>
          <a:ln w="19050" cap="flat">
            <a:solidFill>
              <a:srgbClr val="BABBB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3" name="AutoShape 3">
            <a:extLst>
              <a:ext uri="{FF2B5EF4-FFF2-40B4-BE49-F238E27FC236}">
                <a16:creationId xmlns:a16="http://schemas.microsoft.com/office/drawing/2014/main" id="{F3DCC585-E183-4B3F-C406-5D534240823F}"/>
              </a:ext>
            </a:extLst>
          </p:cNvPr>
          <p:cNvSpPr/>
          <p:nvPr userDrawn="1"/>
        </p:nvSpPr>
        <p:spPr>
          <a:xfrm flipV="1">
            <a:off x="2667001" y="419100"/>
            <a:ext cx="15621000" cy="0"/>
          </a:xfrm>
          <a:prstGeom prst="line">
            <a:avLst/>
          </a:prstGeom>
          <a:ln w="19050" cap="flat">
            <a:solidFill>
              <a:srgbClr val="BABBB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14" name="Group 2">
            <a:extLst>
              <a:ext uri="{FF2B5EF4-FFF2-40B4-BE49-F238E27FC236}">
                <a16:creationId xmlns:a16="http://schemas.microsoft.com/office/drawing/2014/main" id="{111297B1-AF35-043E-9A27-1E5AC2E274C2}"/>
              </a:ext>
            </a:extLst>
          </p:cNvPr>
          <p:cNvGrpSpPr/>
          <p:nvPr userDrawn="1"/>
        </p:nvGrpSpPr>
        <p:grpSpPr>
          <a:xfrm>
            <a:off x="234746" y="132507"/>
            <a:ext cx="2127454" cy="711846"/>
            <a:chOff x="0" y="0"/>
            <a:chExt cx="4828578" cy="1615643"/>
          </a:xfrm>
        </p:grpSpPr>
        <p:sp>
          <p:nvSpPr>
            <p:cNvPr id="15" name="Freeform 3" descr="Icon  Description automatically generated with medium confidence">
              <a:extLst>
                <a:ext uri="{FF2B5EF4-FFF2-40B4-BE49-F238E27FC236}">
                  <a16:creationId xmlns:a16="http://schemas.microsoft.com/office/drawing/2014/main" id="{C298DDAF-27C1-E4C6-4710-E2B270959CEE}"/>
                </a:ext>
              </a:extLst>
            </p:cNvPr>
            <p:cNvSpPr/>
            <p:nvPr/>
          </p:nvSpPr>
          <p:spPr>
            <a:xfrm>
              <a:off x="0" y="0"/>
              <a:ext cx="4828540" cy="1615694"/>
            </a:xfrm>
            <a:custGeom>
              <a:avLst/>
              <a:gdLst/>
              <a:ahLst/>
              <a:cxnLst/>
              <a:rect l="l" t="t" r="r" b="b"/>
              <a:pathLst>
                <a:path w="4828540" h="1615694">
                  <a:moveTo>
                    <a:pt x="0" y="0"/>
                  </a:moveTo>
                  <a:lnTo>
                    <a:pt x="4828540" y="0"/>
                  </a:lnTo>
                  <a:lnTo>
                    <a:pt x="4828540" y="1615694"/>
                  </a:lnTo>
                  <a:lnTo>
                    <a:pt x="0" y="16156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283" b="-28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29FE56A3-CBBB-4702-DD11-D1C4A62A96D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30400" y="9334500"/>
            <a:ext cx="3349110" cy="84753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5B08A2F-DA46-7E93-C28C-42CC584EA72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488441"/>
            <a:ext cx="10490441" cy="8589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714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02B87CE-1664-E351-028C-7F4F67F6A948}"/>
              </a:ext>
            </a:extLst>
          </p:cNvPr>
          <p:cNvSpPr/>
          <p:nvPr userDrawn="1"/>
        </p:nvSpPr>
        <p:spPr>
          <a:xfrm>
            <a:off x="-228600" y="-266700"/>
            <a:ext cx="18745200" cy="10896600"/>
          </a:xfrm>
          <a:prstGeom prst="rect">
            <a:avLst/>
          </a:prstGeom>
          <a:solidFill>
            <a:srgbClr val="07948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2">
            <a:extLst>
              <a:ext uri="{FF2B5EF4-FFF2-40B4-BE49-F238E27FC236}">
                <a16:creationId xmlns:a16="http://schemas.microsoft.com/office/drawing/2014/main" id="{22411FC6-5BBF-6CDB-1ADE-50987F5A4ECE}"/>
              </a:ext>
            </a:extLst>
          </p:cNvPr>
          <p:cNvGrpSpPr/>
          <p:nvPr userDrawn="1"/>
        </p:nvGrpSpPr>
        <p:grpSpPr>
          <a:xfrm>
            <a:off x="710051" y="3994480"/>
            <a:ext cx="15773400" cy="1267263"/>
            <a:chOff x="0" y="0"/>
            <a:chExt cx="21031200" cy="1689684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1B3FC61C-65C7-A16A-86C2-378FE3AB0CB4}"/>
                </a:ext>
              </a:extLst>
            </p:cNvPr>
            <p:cNvSpPr/>
            <p:nvPr/>
          </p:nvSpPr>
          <p:spPr>
            <a:xfrm>
              <a:off x="0" y="0"/>
              <a:ext cx="21031200" cy="1689684"/>
            </a:xfrm>
            <a:custGeom>
              <a:avLst/>
              <a:gdLst/>
              <a:ahLst/>
              <a:cxnLst/>
              <a:rect l="l" t="t" r="r" b="b"/>
              <a:pathLst>
                <a:path w="21031200" h="1689684">
                  <a:moveTo>
                    <a:pt x="0" y="0"/>
                  </a:moveTo>
                  <a:lnTo>
                    <a:pt x="21031200" y="0"/>
                  </a:lnTo>
                  <a:lnTo>
                    <a:pt x="21031200" y="1689684"/>
                  </a:lnTo>
                  <a:lnTo>
                    <a:pt x="0" y="168968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92526" b="-192526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B44A2659-0B26-003C-36B8-417B83950E48}"/>
                </a:ext>
              </a:extLst>
            </p:cNvPr>
            <p:cNvSpPr txBox="1"/>
            <p:nvPr/>
          </p:nvSpPr>
          <p:spPr>
            <a:xfrm>
              <a:off x="0" y="57150"/>
              <a:ext cx="21031200" cy="1632534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l">
                <a:lnSpc>
                  <a:spcPts val="7776"/>
                </a:lnSpc>
              </a:pPr>
              <a:r>
                <a:rPr lang="en-US" sz="72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Thank you for joining!</a:t>
              </a:r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63D66049-9481-F683-8293-9D51C522021F}"/>
              </a:ext>
            </a:extLst>
          </p:cNvPr>
          <p:cNvGrpSpPr/>
          <p:nvPr userDrawn="1"/>
        </p:nvGrpSpPr>
        <p:grpSpPr>
          <a:xfrm>
            <a:off x="710051" y="5534530"/>
            <a:ext cx="6845370" cy="2496979"/>
            <a:chOff x="0" y="0"/>
            <a:chExt cx="9127160" cy="3329305"/>
          </a:xfrm>
        </p:grpSpPr>
        <p:sp>
          <p:nvSpPr>
            <p:cNvPr id="6" name="Freeform 6" descr="A white text on a black background  AI-generated content may be incorrect.">
              <a:extLst>
                <a:ext uri="{FF2B5EF4-FFF2-40B4-BE49-F238E27FC236}">
                  <a16:creationId xmlns:a16="http://schemas.microsoft.com/office/drawing/2014/main" id="{7829F086-C089-3158-2EA0-1C19D51BC990}"/>
                </a:ext>
              </a:extLst>
            </p:cNvPr>
            <p:cNvSpPr/>
            <p:nvPr/>
          </p:nvSpPr>
          <p:spPr>
            <a:xfrm>
              <a:off x="0" y="0"/>
              <a:ext cx="9127109" cy="3329305"/>
            </a:xfrm>
            <a:custGeom>
              <a:avLst/>
              <a:gdLst/>
              <a:ahLst/>
              <a:cxnLst/>
              <a:rect l="l" t="t" r="r" b="b"/>
              <a:pathLst>
                <a:path w="9127109" h="3329305">
                  <a:moveTo>
                    <a:pt x="0" y="0"/>
                  </a:moveTo>
                  <a:lnTo>
                    <a:pt x="9127109" y="0"/>
                  </a:lnTo>
                  <a:lnTo>
                    <a:pt x="9127109" y="3329305"/>
                  </a:lnTo>
                  <a:lnTo>
                    <a:pt x="0" y="33293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20" b="-2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893038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4" r:id="rId4"/>
    <p:sldLayoutId id="2147483667" r:id="rId5"/>
    <p:sldLayoutId id="2147483663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10"/>
          <p:cNvSpPr txBox="1"/>
          <p:nvPr/>
        </p:nvSpPr>
        <p:spPr>
          <a:xfrm>
            <a:off x="7778782" y="4176579"/>
            <a:ext cx="9686258" cy="12072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26"/>
              </a:lnSpc>
            </a:pPr>
            <a:r>
              <a:rPr lang="en-US" sz="345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Meeting Title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778115" y="5494363"/>
            <a:ext cx="9686258" cy="29371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12"/>
              </a:lnSpc>
            </a:pPr>
            <a:r>
              <a:rPr lang="en-US" sz="3900" b="1" dirty="0">
                <a:solidFill>
                  <a:srgbClr val="07948E"/>
                </a:solidFill>
                <a:latin typeface="Arial Bold"/>
                <a:ea typeface="Arial Bold"/>
                <a:cs typeface="Arial Bold"/>
                <a:sym typeface="Arial Bold"/>
              </a:rPr>
              <a:t>Presenter(s) Name(s)</a:t>
            </a:r>
          </a:p>
          <a:p>
            <a:pPr algn="l">
              <a:lnSpc>
                <a:spcPts val="2592"/>
              </a:lnSpc>
            </a:pP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Credentials</a:t>
            </a:r>
          </a:p>
          <a:p>
            <a:pPr algn="l">
              <a:lnSpc>
                <a:spcPts val="2592"/>
              </a:lnSpc>
            </a:pP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Credentials</a:t>
            </a:r>
          </a:p>
          <a:p>
            <a:pPr algn="l">
              <a:lnSpc>
                <a:spcPts val="2592"/>
              </a:lnSpc>
            </a:pP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Credentials</a:t>
            </a:r>
          </a:p>
          <a:p>
            <a:pPr algn="l">
              <a:lnSpc>
                <a:spcPts val="2592"/>
              </a:lnSpc>
            </a:pP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Credentials</a:t>
            </a:r>
          </a:p>
          <a:p>
            <a:pPr algn="l">
              <a:lnSpc>
                <a:spcPts val="2592"/>
              </a:lnSpc>
            </a:pPr>
            <a:endParaRPr lang="en-US" sz="2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81047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735351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5220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716072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15936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80249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923</TotalTime>
  <Words>14</Words>
  <Application>Microsoft Macintosh PowerPoint</Application>
  <PresentationFormat>Custom</PresentationFormat>
  <Paragraphs>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Aptos Display</vt:lpstr>
      <vt:lpstr>Calibri</vt:lpstr>
      <vt:lpstr>Arial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CCTS PPT Template 2025.pptx</dc:title>
  <cp:lastModifiedBy>Moon, Brian C (Campus)</cp:lastModifiedBy>
  <cp:revision>7</cp:revision>
  <dcterms:created xsi:type="dcterms:W3CDTF">2006-08-16T00:00:00Z</dcterms:created>
  <dcterms:modified xsi:type="dcterms:W3CDTF">2026-10-16T15:54:57Z</dcterms:modified>
  <dc:identifier>DAHOJwMfmSg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ae7542bc-63e5-412b-b0a0-d9586028a7d0_Enabled">
    <vt:lpwstr>true</vt:lpwstr>
  </property>
  <property fmtid="{D5CDD505-2E9C-101B-9397-08002B2CF9AE}" pid="3" name="MSIP_Label_ae7542bc-63e5-412b-b0a0-d9586028a7d0_SetDate">
    <vt:lpwstr>2026-07-08T16:27:30Z</vt:lpwstr>
  </property>
  <property fmtid="{D5CDD505-2E9C-101B-9397-08002B2CF9AE}" pid="4" name="MSIP_Label_ae7542bc-63e5-412b-b0a0-d9586028a7d0_Method">
    <vt:lpwstr>Standard</vt:lpwstr>
  </property>
  <property fmtid="{D5CDD505-2E9C-101B-9397-08002B2CF9AE}" pid="5" name="MSIP_Label_ae7542bc-63e5-412b-b0a0-d9586028a7d0_Name">
    <vt:lpwstr>Sensitive</vt:lpwstr>
  </property>
  <property fmtid="{D5CDD505-2E9C-101B-9397-08002B2CF9AE}" pid="6" name="MSIP_Label_ae7542bc-63e5-412b-b0a0-d9586028a7d0_SiteId">
    <vt:lpwstr>d8999fe4-76af-40b3-b435-1d8977abc08c</vt:lpwstr>
  </property>
  <property fmtid="{D5CDD505-2E9C-101B-9397-08002B2CF9AE}" pid="7" name="MSIP_Label_ae7542bc-63e5-412b-b0a0-d9586028a7d0_ActionId">
    <vt:lpwstr>a226853f-7707-46b7-9807-46d060d2f0f2</vt:lpwstr>
  </property>
  <property fmtid="{D5CDD505-2E9C-101B-9397-08002B2CF9AE}" pid="8" name="MSIP_Label_ae7542bc-63e5-412b-b0a0-d9586028a7d0_ContentBits">
    <vt:lpwstr>0</vt:lpwstr>
  </property>
  <property fmtid="{D5CDD505-2E9C-101B-9397-08002B2CF9AE}" pid="9" name="MSIP_Label_ae7542bc-63e5-412b-b0a0-d9586028a7d0_Tag">
    <vt:lpwstr>50, 3, 0, 1</vt:lpwstr>
  </property>
</Properties>
</file>