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51206400" cy="43891200"/>
  <p:notesSz cx="9107488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FFCC"/>
    <a:srgbClr val="FFFF99"/>
    <a:srgbClr val="006666"/>
    <a:srgbClr val="FFFFFF"/>
    <a:srgbClr val="4D4D4D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86743" autoAdjust="0"/>
  </p:normalViewPr>
  <p:slideViewPr>
    <p:cSldViewPr>
      <p:cViewPr varScale="1">
        <p:scale>
          <a:sx n="18" d="100"/>
          <a:sy n="18" d="100"/>
        </p:scale>
        <p:origin x="2214" y="78"/>
      </p:cViewPr>
      <p:guideLst>
        <p:guide orient="horz" pos="13824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46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59375" y="0"/>
            <a:ext cx="3946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54350" y="514350"/>
            <a:ext cx="2998788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3257550"/>
            <a:ext cx="728503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46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59375" y="6513513"/>
            <a:ext cx="3946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8699DB-40B3-4B3E-B51B-6F91D407A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29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D6ABCD-0F63-49F1-95AF-AC3EB5CB867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1221" y="13635039"/>
            <a:ext cx="43523958" cy="9407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591" y="24871364"/>
            <a:ext cx="35845221" cy="11217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AB79-C5B0-4644-BA04-0F77353F5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6D8EC-D203-452F-AF3D-598997011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5011" y="1755775"/>
            <a:ext cx="11519958" cy="37452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1433" y="1755775"/>
            <a:ext cx="34385779" cy="37452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3301C-3384-4EDA-B2E7-8979F4F4A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C5E26-8461-4644-BDA5-7853E52F3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28203525"/>
            <a:ext cx="43525811" cy="8718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8602325"/>
            <a:ext cx="43525811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DA779-3BA4-4E1F-A12C-AAC3D7A23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1433" y="10240963"/>
            <a:ext cx="22952868" cy="28967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92100" y="10240963"/>
            <a:ext cx="22952869" cy="28967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113B-06A7-4649-98E7-FC02927FD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579" y="1757363"/>
            <a:ext cx="46087242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579" y="9825038"/>
            <a:ext cx="22625050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9579" y="13919201"/>
            <a:ext cx="22625050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512" y="9825038"/>
            <a:ext cx="22634310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512" y="13919201"/>
            <a:ext cx="22634310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C0AA-3D59-4424-9B94-B2503468A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1E0C9-6F63-4F66-B7FA-90F8C158E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FB63E-C1AA-48FA-9166-EC4261BF8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579" y="1747839"/>
            <a:ext cx="16846550" cy="7437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1021" y="1747839"/>
            <a:ext cx="28625800" cy="37460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9579" y="9185275"/>
            <a:ext cx="16846550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DCBD-6516-4941-AB78-B3170360B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441" y="30724475"/>
            <a:ext cx="30724210" cy="3625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441" y="3921125"/>
            <a:ext cx="30724210" cy="26335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441" y="34350325"/>
            <a:ext cx="30724210" cy="5151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1257B-6A0B-4C9A-B0B2-3697B7B59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62225" y="1755775"/>
            <a:ext cx="4608353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6733" tIns="253369" rIns="506733" bIns="2533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62225" y="10240963"/>
            <a:ext cx="46083538" cy="289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6733" tIns="253369" rIns="506733" bIns="253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62225" y="39970075"/>
            <a:ext cx="119459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6733" tIns="253369" rIns="506733" bIns="253369" numCol="1" anchor="t" anchorCtr="0" compatLnSpc="1">
            <a:prstTxWarp prst="textNoShape">
              <a:avLst/>
            </a:prstTxWarp>
          </a:bodyPr>
          <a:lstStyle>
            <a:lvl1pPr>
              <a:defRPr sz="77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7425" y="39970075"/>
            <a:ext cx="162131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6733" tIns="253369" rIns="506733" bIns="253369" numCol="1" anchor="t" anchorCtr="0" compatLnSpc="1">
            <a:prstTxWarp prst="textNoShape">
              <a:avLst/>
            </a:prstTxWarp>
          </a:bodyPr>
          <a:lstStyle>
            <a:lvl1pPr algn="ctr">
              <a:defRPr sz="77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9825" y="39970075"/>
            <a:ext cx="119459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6733" tIns="253369" rIns="506733" bIns="253369" numCol="1" anchor="t" anchorCtr="0" compatLnSpc="1">
            <a:prstTxWarp prst="textNoShape">
              <a:avLst/>
            </a:prstTxWarp>
          </a:bodyPr>
          <a:lstStyle>
            <a:lvl1pPr algn="r">
              <a:defRPr sz="7700"/>
            </a:lvl1pPr>
          </a:lstStyle>
          <a:p>
            <a:pPr>
              <a:defRPr/>
            </a:pPr>
            <a:fld id="{3D3B1984-DA45-4136-9726-C30BD1915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67300" rtl="0" eaLnBrk="0" fontAlgn="base" hangingPunct="0">
        <a:spcBef>
          <a:spcPct val="0"/>
        </a:spcBef>
        <a:spcAft>
          <a:spcPct val="0"/>
        </a:spcAft>
        <a:defRPr sz="2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067300" rtl="0" eaLnBrk="0" fontAlgn="base" hangingPunct="0">
        <a:spcBef>
          <a:spcPct val="0"/>
        </a:spcBef>
        <a:spcAft>
          <a:spcPct val="0"/>
        </a:spcAft>
        <a:defRPr sz="24400">
          <a:solidFill>
            <a:schemeClr val="tx2"/>
          </a:solidFill>
          <a:latin typeface="Arial" charset="0"/>
        </a:defRPr>
      </a:lvl2pPr>
      <a:lvl3pPr algn="ctr" defTabSz="5067300" rtl="0" eaLnBrk="0" fontAlgn="base" hangingPunct="0">
        <a:spcBef>
          <a:spcPct val="0"/>
        </a:spcBef>
        <a:spcAft>
          <a:spcPct val="0"/>
        </a:spcAft>
        <a:defRPr sz="24400">
          <a:solidFill>
            <a:schemeClr val="tx2"/>
          </a:solidFill>
          <a:latin typeface="Arial" charset="0"/>
        </a:defRPr>
      </a:lvl3pPr>
      <a:lvl4pPr algn="ctr" defTabSz="5067300" rtl="0" eaLnBrk="0" fontAlgn="base" hangingPunct="0">
        <a:spcBef>
          <a:spcPct val="0"/>
        </a:spcBef>
        <a:spcAft>
          <a:spcPct val="0"/>
        </a:spcAft>
        <a:defRPr sz="24400">
          <a:solidFill>
            <a:schemeClr val="tx2"/>
          </a:solidFill>
          <a:latin typeface="Arial" charset="0"/>
        </a:defRPr>
      </a:lvl4pPr>
      <a:lvl5pPr algn="ctr" defTabSz="5067300" rtl="0" eaLnBrk="0" fontAlgn="base" hangingPunct="0">
        <a:spcBef>
          <a:spcPct val="0"/>
        </a:spcBef>
        <a:spcAft>
          <a:spcPct val="0"/>
        </a:spcAft>
        <a:defRPr sz="24400">
          <a:solidFill>
            <a:schemeClr val="tx2"/>
          </a:solidFill>
          <a:latin typeface="Arial" charset="0"/>
        </a:defRPr>
      </a:lvl5pPr>
      <a:lvl6pPr marL="457200" algn="ctr" defTabSz="5067300" rtl="0" fontAlgn="base">
        <a:spcBef>
          <a:spcPct val="0"/>
        </a:spcBef>
        <a:spcAft>
          <a:spcPct val="0"/>
        </a:spcAft>
        <a:defRPr sz="24400">
          <a:solidFill>
            <a:schemeClr val="tx2"/>
          </a:solidFill>
          <a:latin typeface="Arial" charset="0"/>
        </a:defRPr>
      </a:lvl6pPr>
      <a:lvl7pPr marL="914400" algn="ctr" defTabSz="5067300" rtl="0" fontAlgn="base">
        <a:spcBef>
          <a:spcPct val="0"/>
        </a:spcBef>
        <a:spcAft>
          <a:spcPct val="0"/>
        </a:spcAft>
        <a:defRPr sz="24400">
          <a:solidFill>
            <a:schemeClr val="tx2"/>
          </a:solidFill>
          <a:latin typeface="Arial" charset="0"/>
        </a:defRPr>
      </a:lvl7pPr>
      <a:lvl8pPr marL="1371600" algn="ctr" defTabSz="5067300" rtl="0" fontAlgn="base">
        <a:spcBef>
          <a:spcPct val="0"/>
        </a:spcBef>
        <a:spcAft>
          <a:spcPct val="0"/>
        </a:spcAft>
        <a:defRPr sz="24400">
          <a:solidFill>
            <a:schemeClr val="tx2"/>
          </a:solidFill>
          <a:latin typeface="Arial" charset="0"/>
        </a:defRPr>
      </a:lvl8pPr>
      <a:lvl9pPr marL="1828800" algn="ctr" defTabSz="5067300" rtl="0" fontAlgn="base">
        <a:spcBef>
          <a:spcPct val="0"/>
        </a:spcBef>
        <a:spcAft>
          <a:spcPct val="0"/>
        </a:spcAft>
        <a:defRPr sz="24400">
          <a:solidFill>
            <a:schemeClr val="tx2"/>
          </a:solidFill>
          <a:latin typeface="Arial" charset="0"/>
        </a:defRPr>
      </a:lvl9pPr>
    </p:titleStyle>
    <p:bodyStyle>
      <a:lvl1pPr marL="1900238" indent="-1900238" algn="l" defTabSz="5067300" rtl="0" eaLnBrk="0" fontAlgn="base" hangingPunct="0">
        <a:spcBef>
          <a:spcPct val="20000"/>
        </a:spcBef>
        <a:spcAft>
          <a:spcPct val="0"/>
        </a:spcAft>
        <a:buChar char="•"/>
        <a:defRPr sz="17800">
          <a:solidFill>
            <a:schemeClr val="tx1"/>
          </a:solidFill>
          <a:latin typeface="+mn-lt"/>
          <a:ea typeface="+mn-ea"/>
          <a:cs typeface="+mn-cs"/>
        </a:defRPr>
      </a:lvl1pPr>
      <a:lvl2pPr marL="4117975" indent="-1582738" algn="l" defTabSz="5067300" rtl="0" eaLnBrk="0" fontAlgn="base" hangingPunct="0">
        <a:spcBef>
          <a:spcPct val="20000"/>
        </a:spcBef>
        <a:spcAft>
          <a:spcPct val="0"/>
        </a:spcAft>
        <a:buChar char="–"/>
        <a:defRPr sz="15500">
          <a:solidFill>
            <a:schemeClr val="tx1"/>
          </a:solidFill>
          <a:latin typeface="+mn-lt"/>
        </a:defRPr>
      </a:lvl2pPr>
      <a:lvl3pPr marL="6334125" indent="-1266825" algn="l" defTabSz="5067300" rtl="0" eaLnBrk="0" fontAlgn="base" hangingPunct="0">
        <a:spcBef>
          <a:spcPct val="20000"/>
        </a:spcBef>
        <a:spcAft>
          <a:spcPct val="0"/>
        </a:spcAft>
        <a:buChar char="•"/>
        <a:defRPr sz="13300">
          <a:solidFill>
            <a:schemeClr val="tx1"/>
          </a:solidFill>
          <a:latin typeface="+mn-lt"/>
        </a:defRPr>
      </a:lvl3pPr>
      <a:lvl4pPr marL="8869363" indent="-1266825" algn="l" defTabSz="5067300" rtl="0" eaLnBrk="0" fontAlgn="base" hangingPunct="0">
        <a:spcBef>
          <a:spcPct val="20000"/>
        </a:spcBef>
        <a:spcAft>
          <a:spcPct val="0"/>
        </a:spcAft>
        <a:buChar char="–"/>
        <a:defRPr sz="11100">
          <a:solidFill>
            <a:schemeClr val="tx1"/>
          </a:solidFill>
          <a:latin typeface="+mn-lt"/>
        </a:defRPr>
      </a:lvl4pPr>
      <a:lvl5pPr marL="11398250" indent="-1262063" algn="l" defTabSz="5067300" rtl="0" eaLnBrk="0" fontAlgn="base" hangingPunct="0">
        <a:spcBef>
          <a:spcPct val="20000"/>
        </a:spcBef>
        <a:spcAft>
          <a:spcPct val="0"/>
        </a:spcAft>
        <a:buChar char="»"/>
        <a:defRPr sz="11100">
          <a:solidFill>
            <a:schemeClr val="tx1"/>
          </a:solidFill>
          <a:latin typeface="+mn-lt"/>
        </a:defRPr>
      </a:lvl5pPr>
      <a:lvl6pPr marL="11855450" indent="-1262063" algn="l" defTabSz="5067300" rtl="0" fontAlgn="base">
        <a:spcBef>
          <a:spcPct val="20000"/>
        </a:spcBef>
        <a:spcAft>
          <a:spcPct val="0"/>
        </a:spcAft>
        <a:buChar char="»"/>
        <a:defRPr sz="11100">
          <a:solidFill>
            <a:schemeClr val="tx1"/>
          </a:solidFill>
          <a:latin typeface="+mn-lt"/>
        </a:defRPr>
      </a:lvl6pPr>
      <a:lvl7pPr marL="12312650" indent="-1262063" algn="l" defTabSz="5067300" rtl="0" fontAlgn="base">
        <a:spcBef>
          <a:spcPct val="20000"/>
        </a:spcBef>
        <a:spcAft>
          <a:spcPct val="0"/>
        </a:spcAft>
        <a:buChar char="»"/>
        <a:defRPr sz="11100">
          <a:solidFill>
            <a:schemeClr val="tx1"/>
          </a:solidFill>
          <a:latin typeface="+mn-lt"/>
        </a:defRPr>
      </a:lvl7pPr>
      <a:lvl8pPr marL="12769850" indent="-1262063" algn="l" defTabSz="5067300" rtl="0" fontAlgn="base">
        <a:spcBef>
          <a:spcPct val="20000"/>
        </a:spcBef>
        <a:spcAft>
          <a:spcPct val="0"/>
        </a:spcAft>
        <a:buChar char="»"/>
        <a:defRPr sz="11100">
          <a:solidFill>
            <a:schemeClr val="tx1"/>
          </a:solidFill>
          <a:latin typeface="+mn-lt"/>
        </a:defRPr>
      </a:lvl8pPr>
      <a:lvl9pPr marL="13227050" indent="-1262063" algn="l" defTabSz="5067300" rtl="0" fontAlgn="base">
        <a:spcBef>
          <a:spcPct val="20000"/>
        </a:spcBef>
        <a:spcAft>
          <a:spcPct val="0"/>
        </a:spcAft>
        <a:buChar char="»"/>
        <a:defRPr sz="1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hyperlink" Target="mailto:pabaker@uab.edu" TargetMode="External"/><Relationship Id="rId21" Type="http://schemas.openxmlformats.org/officeDocument/2006/relationships/image" Target="../media/image16.jpg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e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mailto:charita@uab.edu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jpeg"/><Relationship Id="rId4" Type="http://schemas.openxmlformats.org/officeDocument/2006/relationships/hyperlink" Target="mailto:vthomas@uab.edu" TargetMode="External"/><Relationship Id="rId9" Type="http://schemas.openxmlformats.org/officeDocument/2006/relationships/image" Target="../media/image4.jpeg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D4D4D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5443168" y="119062"/>
            <a:ext cx="40162532" cy="6434138"/>
          </a:xfrm>
          <a:gradFill>
            <a:gsLst>
              <a:gs pos="2000">
                <a:srgbClr val="006666">
                  <a:lumMod val="0"/>
                  <a:alpha val="0"/>
                </a:srgbClr>
              </a:gs>
              <a:gs pos="10000">
                <a:srgbClr val="FFFF99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9050">
            <a:solidFill>
              <a:srgbClr val="006666"/>
            </a:solidFill>
          </a:ln>
        </p:spPr>
        <p:txBody>
          <a:bodyPr/>
          <a:lstStyle/>
          <a:p>
            <a:pPr>
              <a:defRPr/>
            </a:pPr>
            <a:br>
              <a:rPr lang="en-US" sz="8000" b="1" dirty="0">
                <a:solidFill>
                  <a:srgbClr val="006666"/>
                </a:solidFill>
                <a:latin typeface="Arial Black" pitchFamily="34" charset="0"/>
              </a:rPr>
            </a:br>
            <a:r>
              <a:rPr lang="en-US" sz="8000" b="1" dirty="0">
                <a:solidFill>
                  <a:srgbClr val="006666"/>
                </a:solidFill>
                <a:latin typeface="Arial Black" pitchFamily="34" charset="0"/>
              </a:rPr>
              <a:t>Advanced Materials Characterization Core</a:t>
            </a:r>
            <a:br>
              <a:rPr lang="en-US" sz="8000" b="1" dirty="0">
                <a:solidFill>
                  <a:srgbClr val="006666"/>
                </a:solidFill>
                <a:latin typeface="Arial Black" pitchFamily="34" charset="0"/>
              </a:rPr>
            </a:br>
            <a:r>
              <a:rPr lang="en-US" sz="5400" b="1" dirty="0">
                <a:solidFill>
                  <a:srgbClr val="006666"/>
                </a:solidFill>
                <a:latin typeface="Arial Black" pitchFamily="34" charset="0"/>
              </a:rPr>
              <a:t>Director: Dr. Paul A. Baker, Department of Physics, CAS. </a:t>
            </a:r>
            <a:br>
              <a:rPr lang="en-US" sz="5400" b="1" dirty="0">
                <a:solidFill>
                  <a:srgbClr val="006666"/>
                </a:solidFill>
                <a:latin typeface="Arial Black" pitchFamily="34" charset="0"/>
              </a:rPr>
            </a:br>
            <a:r>
              <a:rPr lang="en-US" sz="4800" b="1" dirty="0">
                <a:solidFill>
                  <a:srgbClr val="006666"/>
                </a:solidFill>
                <a:latin typeface="Arial Black" pitchFamily="34" charset="0"/>
              </a:rPr>
              <a:t>Contact emails: </a:t>
            </a:r>
            <a:r>
              <a:rPr lang="en-US" sz="4800" b="1" dirty="0">
                <a:solidFill>
                  <a:srgbClr val="006666"/>
                </a:solidFill>
                <a:latin typeface="Arial Black" pitchFamily="34" charset="0"/>
                <a:hlinkClick r:id="rId3"/>
              </a:rPr>
              <a:t>pabaker@uab.edu</a:t>
            </a:r>
            <a:r>
              <a:rPr lang="en-US" sz="4800" b="1" dirty="0">
                <a:solidFill>
                  <a:srgbClr val="006666"/>
                </a:solidFill>
                <a:latin typeface="Arial Black" pitchFamily="34" charset="0"/>
              </a:rPr>
              <a:t>, </a:t>
            </a:r>
            <a:r>
              <a:rPr lang="en-US" sz="4800" b="1" dirty="0">
                <a:solidFill>
                  <a:srgbClr val="006666"/>
                </a:solidFill>
                <a:latin typeface="Arial Black" pitchFamily="34" charset="0"/>
                <a:hlinkClick r:id="rId4"/>
              </a:rPr>
              <a:t>vthomas@uab.edu</a:t>
            </a:r>
            <a:r>
              <a:rPr lang="en-US" sz="4800" b="1" dirty="0">
                <a:solidFill>
                  <a:srgbClr val="006666"/>
                </a:solidFill>
                <a:latin typeface="Arial Black" pitchFamily="34" charset="0"/>
              </a:rPr>
              <a:t>, </a:t>
            </a:r>
            <a:r>
              <a:rPr lang="en-US" sz="4800" b="1" dirty="0">
                <a:solidFill>
                  <a:srgbClr val="006666"/>
                </a:solidFill>
                <a:latin typeface="Arial Black" pitchFamily="34" charset="0"/>
                <a:hlinkClick r:id="rId5"/>
              </a:rPr>
              <a:t>charita@uab.edu</a:t>
            </a:r>
            <a:br>
              <a:rPr lang="en-US" sz="4800" b="1" dirty="0">
                <a:solidFill>
                  <a:srgbClr val="006666"/>
                </a:solidFill>
                <a:latin typeface="Arial Black" pitchFamily="34" charset="0"/>
              </a:rPr>
            </a:br>
            <a:endParaRPr lang="en-US" sz="4800" b="1" dirty="0">
              <a:solidFill>
                <a:srgbClr val="006666"/>
              </a:solidFill>
              <a:latin typeface="Arial Black" pitchFamily="34" charset="0"/>
            </a:endParaRPr>
          </a:p>
        </p:txBody>
      </p:sp>
      <p:sp>
        <p:nvSpPr>
          <p:cNvPr id="3075" name="Content Placeholder 5"/>
          <p:cNvSpPr>
            <a:spLocks noGrp="1"/>
          </p:cNvSpPr>
          <p:nvPr>
            <p:ph sz="half" idx="1"/>
          </p:nvPr>
        </p:nvSpPr>
        <p:spPr>
          <a:xfrm>
            <a:off x="6350" y="8545513"/>
            <a:ext cx="25336500" cy="35280600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endParaRPr lang="en-US" sz="2400" dirty="0"/>
          </a:p>
          <a:p>
            <a:pPr>
              <a:buFont typeface="Wingdings" pitchFamily="2" charset="2"/>
              <a:buChar char="q"/>
              <a:defRPr/>
            </a:pPr>
            <a:r>
              <a:rPr lang="en-US" sz="4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Scanning Electron Microscope (SEM):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4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None/>
              <a:defRPr/>
            </a:pPr>
            <a:r>
              <a:rPr lang="en-US" sz="5400" dirty="0">
                <a:solidFill>
                  <a:srgbClr val="FF0000"/>
                </a:solidFill>
              </a:rPr>
              <a:t>	</a:t>
            </a:r>
            <a:endParaRPr lang="en-US" sz="4600" dirty="0"/>
          </a:p>
          <a:p>
            <a:pPr marL="0" indent="0">
              <a:buFontTx/>
              <a:buNone/>
              <a:defRPr/>
            </a:pPr>
            <a:endParaRPr lang="en-US" sz="5400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5400" b="1" dirty="0">
              <a:solidFill>
                <a:srgbClr val="00B0F0"/>
              </a:solidFill>
            </a:endParaRPr>
          </a:p>
          <a:p>
            <a:pPr marL="0" indent="0">
              <a:buNone/>
              <a:defRPr/>
            </a:pPr>
            <a:endParaRPr lang="en-US" sz="5400" b="1" dirty="0">
              <a:solidFill>
                <a:srgbClr val="00B0F0"/>
              </a:solidFill>
            </a:endParaRPr>
          </a:p>
          <a:p>
            <a:pPr marL="0" indent="0">
              <a:buFontTx/>
              <a:buNone/>
              <a:defRPr/>
            </a:pPr>
            <a:endParaRPr lang="en-US" sz="5400" b="1" dirty="0">
              <a:solidFill>
                <a:srgbClr val="00B0F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5400" b="1" dirty="0">
                <a:solidFill>
                  <a:srgbClr val="00B0F0"/>
                </a:solidFill>
              </a:rPr>
              <a:t>		                                        </a:t>
            </a:r>
          </a:p>
          <a:p>
            <a:pPr marL="0" indent="0">
              <a:buFontTx/>
              <a:buNone/>
              <a:defRPr/>
            </a:pPr>
            <a:endParaRPr lang="en-US" sz="5400" b="1" dirty="0">
              <a:solidFill>
                <a:srgbClr val="00B0F0"/>
              </a:solidFill>
            </a:endParaRPr>
          </a:p>
          <a:p>
            <a:pPr marL="0" indent="0">
              <a:buNone/>
              <a:defRPr/>
            </a:pPr>
            <a:endParaRPr lang="en-US" sz="48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4800" b="1" dirty="0">
                <a:solidFill>
                  <a:srgbClr val="00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Multi-Purpose X-ray Diffraction (XRD):</a:t>
            </a:r>
          </a:p>
          <a:p>
            <a:pPr marL="0" indent="0">
              <a:buFontTx/>
              <a:buNone/>
              <a:defRPr/>
            </a:pPr>
            <a:endParaRPr lang="en-US" sz="48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dirty="0">
                <a:ea typeface="Verdana" pitchFamily="34" charset="0"/>
                <a:cs typeface="Verdana" pitchFamily="34" charset="0"/>
              </a:rPr>
              <a:t>  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ea typeface="Verdana" pitchFamily="34" charset="0"/>
                <a:cs typeface="Verdana" pitchFamily="34" charset="0"/>
              </a:rPr>
              <a:t>      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ea typeface="Verdana" pitchFamily="34" charset="0"/>
                <a:cs typeface="Verdana" pitchFamily="34" charset="0"/>
              </a:rPr>
              <a:t>  </a:t>
            </a:r>
          </a:p>
          <a:p>
            <a:pPr>
              <a:buFontTx/>
              <a:buNone/>
              <a:defRPr/>
            </a:pPr>
            <a:endParaRPr lang="en-US" sz="4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None/>
              <a:defRPr/>
            </a:pPr>
            <a:endParaRPr lang="en-US" sz="4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None/>
              <a:defRPr/>
            </a:pPr>
            <a:endParaRPr lang="en-US" sz="4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None/>
              <a:defRPr/>
            </a:pPr>
            <a:endParaRPr lang="en-US" sz="4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None/>
              <a:defRPr/>
            </a:pPr>
            <a:r>
              <a:rPr lang="en-US" sz="2400" dirty="0"/>
              <a:t>			                                                                       </a:t>
            </a:r>
          </a:p>
          <a:p>
            <a:pPr>
              <a:buFontTx/>
              <a:buNone/>
              <a:defRPr/>
            </a:pPr>
            <a:r>
              <a:rPr lang="en-US" sz="2400" dirty="0"/>
              <a:t>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FontTx/>
              <a:buNone/>
              <a:defRPr/>
            </a:pP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/>
              <a:t>				</a:t>
            </a:r>
          </a:p>
          <a:p>
            <a:pPr marL="0" indent="0">
              <a:buNone/>
              <a:defRPr/>
            </a:pPr>
            <a:endParaRPr lang="en-US" sz="4800" b="1" dirty="0">
              <a:solidFill>
                <a:srgbClr val="0066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  <a:defRPr/>
            </a:pPr>
            <a:r>
              <a:rPr lang="en-US" sz="4800" b="1" dirty="0">
                <a:solidFill>
                  <a:srgbClr val="0066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r>
              <a:rPr lang="en-US" sz="2400" dirty="0"/>
              <a:t>  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4800" b="1" dirty="0">
                <a:solidFill>
                  <a:srgbClr val="7030A0"/>
                </a:solidFill>
              </a:rPr>
              <a:t>Raman Spectroscopy</a:t>
            </a:r>
            <a:r>
              <a:rPr lang="en-US" sz="2400" dirty="0"/>
              <a:t>	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X-ray Photoelectron Spectroscopy (XPS):</a:t>
            </a:r>
          </a:p>
          <a:p>
            <a:pPr marL="0" indent="0">
              <a:buNone/>
              <a:defRPr/>
            </a:pPr>
            <a:r>
              <a:rPr lang="en-US" sz="2400" dirty="0"/>
              <a:t>		</a:t>
            </a:r>
            <a:endParaRPr lang="en-US" sz="4800" b="1" dirty="0">
              <a:solidFill>
                <a:srgbClr val="0066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5" name="Picture 23" descr="uab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16802">
            <a:off x="46374050" y="1530350"/>
            <a:ext cx="3854450" cy="2862263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Content Placeholder 5"/>
          <p:cNvSpPr>
            <a:spLocks noGrp="1"/>
          </p:cNvSpPr>
          <p:nvPr>
            <p:ph sz="half" idx="1"/>
          </p:nvPr>
        </p:nvSpPr>
        <p:spPr>
          <a:xfrm>
            <a:off x="25804813" y="8545513"/>
            <a:ext cx="25336500" cy="352806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en-US" sz="4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Atomic Force Microscopy (AFM):</a:t>
            </a:r>
          </a:p>
          <a:p>
            <a:pPr>
              <a:buFont typeface="Wingdings" pitchFamily="2" charset="2"/>
              <a:buChar char="v"/>
              <a:defRPr/>
            </a:pPr>
            <a:endParaRPr lang="en-US" sz="5400" dirty="0"/>
          </a:p>
          <a:p>
            <a:pPr>
              <a:buFont typeface="Wingdings" pitchFamily="2" charset="2"/>
              <a:buChar char="v"/>
              <a:defRPr/>
            </a:pPr>
            <a:endParaRPr lang="en-US" sz="5400" dirty="0"/>
          </a:p>
          <a:p>
            <a:pPr>
              <a:buFont typeface="Wingdings" pitchFamily="2" charset="2"/>
              <a:buChar char="v"/>
              <a:defRPr/>
            </a:pPr>
            <a:endParaRPr lang="en-US" sz="48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endParaRPr lang="en-US" sz="48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 marL="0" indent="0">
              <a:buFontTx/>
              <a:buNone/>
              <a:defRPr/>
            </a:pPr>
            <a:r>
              <a:rPr lang="en-US" sz="2400" dirty="0"/>
              <a:t>		                                     </a:t>
            </a:r>
          </a:p>
          <a:p>
            <a:pPr marL="0" indent="0">
              <a:buFontTx/>
              <a:buNone/>
              <a:defRPr/>
            </a:pPr>
            <a:r>
              <a:rPr lang="en-US" sz="2400" dirty="0"/>
              <a:t>		                                       AFM instrument and images of  collagen </a:t>
            </a:r>
            <a:r>
              <a:rPr lang="en-US" sz="2400" dirty="0" err="1"/>
              <a:t>nanomatrix</a:t>
            </a:r>
            <a:r>
              <a:rPr lang="en-US" sz="2400" dirty="0"/>
              <a:t> and polymer </a:t>
            </a:r>
            <a:r>
              <a:rPr lang="en-US" sz="2400" dirty="0" err="1"/>
              <a:t>spherullites</a:t>
            </a:r>
            <a:endParaRPr lang="en-US" sz="5400" dirty="0"/>
          </a:p>
          <a:p>
            <a:pPr marL="0" indent="0">
              <a:buNone/>
              <a:defRPr/>
            </a:pPr>
            <a:endParaRPr lang="en-US" sz="5400" dirty="0"/>
          </a:p>
          <a:p>
            <a:pPr>
              <a:buFont typeface="Wingdings" pitchFamily="2" charset="2"/>
              <a:buChar char="v"/>
              <a:defRPr/>
            </a:pPr>
            <a:r>
              <a:rPr lang="en-US" sz="4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Infrared  Spectroscopy (Micro-FTIR):</a:t>
            </a:r>
          </a:p>
          <a:p>
            <a:pPr lvl="2">
              <a:buFont typeface="Wingdings" pitchFamily="2" charset="2"/>
              <a:buChar char="v"/>
              <a:defRPr/>
            </a:pPr>
            <a:endParaRPr lang="en-US" sz="4600" dirty="0"/>
          </a:p>
          <a:p>
            <a:pPr lvl="2">
              <a:buFont typeface="Wingdings" pitchFamily="2" charset="2"/>
              <a:buChar char="v"/>
              <a:defRPr/>
            </a:pPr>
            <a:endParaRPr lang="en-US" sz="4600" dirty="0"/>
          </a:p>
          <a:p>
            <a:pPr>
              <a:buFont typeface="Wingdings" pitchFamily="2" charset="2"/>
              <a:buChar char="v"/>
              <a:defRPr/>
            </a:pPr>
            <a:endParaRPr lang="en-US" sz="5400" dirty="0"/>
          </a:p>
          <a:p>
            <a:pPr>
              <a:buFont typeface="Wingdings" pitchFamily="2" charset="2"/>
              <a:buChar char="v"/>
              <a:defRPr/>
            </a:pPr>
            <a:endParaRPr lang="en-US" sz="5400" dirty="0"/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 marL="0" indent="0">
              <a:buFontTx/>
              <a:buNone/>
              <a:defRPr/>
            </a:pPr>
            <a:r>
              <a:rPr lang="en-US" sz="2400" dirty="0"/>
              <a:t>	</a:t>
            </a:r>
          </a:p>
          <a:p>
            <a:pPr marL="0" indent="0">
              <a:buFontTx/>
              <a:buNone/>
              <a:defRPr/>
            </a:pPr>
            <a:r>
              <a:rPr lang="en-US" sz="2400" dirty="0"/>
              <a:t>	                                                          	                                                                                              </a:t>
            </a:r>
          </a:p>
          <a:p>
            <a:pPr marL="0" indent="0">
              <a:buFontTx/>
              <a:buNone/>
              <a:defRPr/>
            </a:pPr>
            <a:r>
              <a:rPr lang="en-US" sz="2400" dirty="0"/>
              <a:t>			                                   Typical FT-IR spectra of polymer and protein</a:t>
            </a:r>
            <a:endParaRPr lang="en-US" sz="5400" dirty="0"/>
          </a:p>
          <a:p>
            <a:pPr marL="0" indent="0">
              <a:buFontTx/>
              <a:buNone/>
              <a:defRPr/>
            </a:pPr>
            <a:endParaRPr lang="en-US" sz="5400" dirty="0"/>
          </a:p>
          <a:p>
            <a:pPr marL="0" indent="0">
              <a:buFontTx/>
              <a:buNone/>
              <a:defRPr/>
            </a:pPr>
            <a:endParaRPr lang="en-US" sz="5400" dirty="0"/>
          </a:p>
          <a:p>
            <a:pPr>
              <a:buFont typeface="Wingdings" pitchFamily="2" charset="2"/>
              <a:buChar char="v"/>
              <a:defRPr/>
            </a:pPr>
            <a:r>
              <a:rPr lang="en-US" sz="4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Nano-indenter :</a:t>
            </a:r>
          </a:p>
          <a:p>
            <a:pPr marL="5067300" lvl="2" indent="0">
              <a:buFontTx/>
              <a:buNone/>
              <a:defRPr/>
            </a:pPr>
            <a:endParaRPr lang="en-US" sz="4600" dirty="0"/>
          </a:p>
          <a:p>
            <a:pPr marL="0" indent="0">
              <a:buFontTx/>
              <a:buNone/>
              <a:defRPr/>
            </a:pPr>
            <a:endParaRPr lang="en-US" sz="5400" dirty="0"/>
          </a:p>
          <a:p>
            <a:pPr>
              <a:buFont typeface="Wingdings" pitchFamily="2" charset="2"/>
              <a:buChar char="v"/>
              <a:defRPr/>
            </a:pPr>
            <a:endParaRPr lang="en-US" sz="5400" dirty="0"/>
          </a:p>
          <a:p>
            <a:pPr marL="0" indent="0">
              <a:buFontTx/>
              <a:buNone/>
              <a:defRPr/>
            </a:pPr>
            <a:r>
              <a:rPr lang="en-US" sz="5400" dirty="0"/>
              <a:t>		                                   	   </a:t>
            </a:r>
          </a:p>
          <a:p>
            <a:pPr marL="0" indent="0">
              <a:buFontTx/>
              <a:buNone/>
              <a:defRPr/>
            </a:pPr>
            <a:r>
              <a:rPr lang="en-US" sz="5400" dirty="0"/>
              <a:t>				    </a:t>
            </a:r>
            <a:r>
              <a:rPr lang="en-US" sz="2400" dirty="0"/>
              <a:t>Image after indentation</a:t>
            </a:r>
          </a:p>
          <a:p>
            <a:pPr marL="0" indent="0">
              <a:buFontTx/>
              <a:buNone/>
              <a:defRPr/>
            </a:pPr>
            <a:endParaRPr lang="en-US" sz="5400" dirty="0"/>
          </a:p>
          <a:p>
            <a:pPr marL="0" indent="0">
              <a:buFontTx/>
              <a:buNone/>
              <a:defRPr/>
            </a:pPr>
            <a:endParaRPr lang="en-US" sz="5400" dirty="0"/>
          </a:p>
          <a:p>
            <a:pPr marL="0" indent="0">
              <a:buFontTx/>
              <a:buNone/>
              <a:defRPr/>
            </a:pPr>
            <a:endParaRPr lang="en-US" sz="5400" dirty="0"/>
          </a:p>
          <a:p>
            <a:pPr marL="0" indent="0">
              <a:buFontTx/>
              <a:buNone/>
              <a:defRPr/>
            </a:pPr>
            <a:endParaRPr lang="en-US" sz="5400" dirty="0"/>
          </a:p>
          <a:p>
            <a:pPr>
              <a:buFont typeface="Wingdings" pitchFamily="2" charset="2"/>
              <a:buChar char="v"/>
              <a:defRPr/>
            </a:pPr>
            <a:r>
              <a:rPr lang="en-US" sz="4800" b="1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Orthopedic and Dental Joints Wear Simulator:</a:t>
            </a:r>
            <a:endParaRPr lang="en-US" sz="5400" dirty="0"/>
          </a:p>
        </p:txBody>
      </p:sp>
      <p:pic>
        <p:nvPicPr>
          <p:cNvPr id="2057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86429" y="9615662"/>
            <a:ext cx="5471993" cy="435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7" name="Picture 17" descr="C:\Users\vthomas\Desktop\FTIR-1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570408" y="17531158"/>
            <a:ext cx="7610055" cy="48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9" name="TextBox 35"/>
          <p:cNvSpPr txBox="1">
            <a:spLocks noChangeArrowheads="1"/>
          </p:cNvSpPr>
          <p:nvPr/>
        </p:nvSpPr>
        <p:spPr bwMode="auto">
          <a:xfrm>
            <a:off x="12861740" y="7121526"/>
            <a:ext cx="25325387" cy="923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5400" b="1" dirty="0">
                <a:solidFill>
                  <a:schemeClr val="bg1"/>
                </a:solidFill>
              </a:rPr>
              <a:t>Materials Characterization Services:</a:t>
            </a:r>
          </a:p>
        </p:txBody>
      </p:sp>
      <p:pic>
        <p:nvPicPr>
          <p:cNvPr id="3095" name="Picture 19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349" y="9314203"/>
            <a:ext cx="3432838" cy="2459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648688" y="11734800"/>
            <a:ext cx="343376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2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338875" y="17709531"/>
            <a:ext cx="6154738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3" name="TextBox 4"/>
          <p:cNvSpPr txBox="1">
            <a:spLocks noChangeArrowheads="1"/>
          </p:cNvSpPr>
          <p:nvPr/>
        </p:nvSpPr>
        <p:spPr bwMode="auto">
          <a:xfrm>
            <a:off x="27736800" y="10098088"/>
            <a:ext cx="11677650" cy="39703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eaLnBrk="0" hangingPunct="0">
              <a:buFontTx/>
              <a:buChar char="•"/>
            </a:pPr>
            <a:r>
              <a:rPr lang="en-US" altLang="en-US" sz="3600" dirty="0"/>
              <a:t>Image </a:t>
            </a:r>
            <a:r>
              <a:rPr lang="en-US" altLang="en-US" sz="3600" dirty="0" err="1"/>
              <a:t>nanocale</a:t>
            </a:r>
            <a:r>
              <a:rPr lang="en-US" altLang="en-US" sz="3600" dirty="0"/>
              <a:t>  surface features and morphologies of metals, biomaterials, thin films,  particles, polymers, proteins and other </a:t>
            </a:r>
            <a:r>
              <a:rPr lang="en-US" altLang="en-US" sz="3600" dirty="0" err="1"/>
              <a:t>biometrices</a:t>
            </a:r>
            <a:r>
              <a:rPr lang="en-US" altLang="en-US" sz="3600" dirty="0"/>
              <a:t>, grain boundaries, composites etc.</a:t>
            </a:r>
          </a:p>
          <a:p>
            <a:pPr marL="571500" indent="-571500" eaLnBrk="0" hangingPunct="0">
              <a:buFontTx/>
              <a:buChar char="•"/>
            </a:pPr>
            <a:r>
              <a:rPr lang="en-US" altLang="en-US" sz="3600" dirty="0"/>
              <a:t>Two AFM  instruments with tapping and contact modes are available for  topographic and phase imaging and roughness measurements</a:t>
            </a:r>
          </a:p>
        </p:txBody>
      </p:sp>
      <p:sp>
        <p:nvSpPr>
          <p:cNvPr id="2084" name="TextBox 4"/>
          <p:cNvSpPr txBox="1">
            <a:spLocks noChangeArrowheads="1"/>
          </p:cNvSpPr>
          <p:nvPr/>
        </p:nvSpPr>
        <p:spPr bwMode="auto">
          <a:xfrm>
            <a:off x="9425828" y="38103777"/>
            <a:ext cx="15314613" cy="4524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eaLnBrk="0" hangingPunct="0">
              <a:buFontTx/>
              <a:buChar char="•"/>
            </a:pPr>
            <a:r>
              <a:rPr lang="en-US" altLang="en-US" sz="3600" dirty="0"/>
              <a:t>PHI-5000 </a:t>
            </a:r>
            <a:r>
              <a:rPr lang="en-US" altLang="en-US" sz="3600" dirty="0" err="1"/>
              <a:t>Versaprobe</a:t>
            </a:r>
            <a:r>
              <a:rPr lang="en-US" altLang="en-US" sz="3600" dirty="0"/>
              <a:t> is equipped with dual Al/Mg anode, focused (10 - 100 µm) and scanned X-ray beam for sample imaging and analysis, hemispherical energy analyzer with multi-channel detection, depth profiling capability </a:t>
            </a:r>
          </a:p>
          <a:p>
            <a:pPr marL="571500" indent="-571500" eaLnBrk="0" hangingPunct="0">
              <a:buFontTx/>
              <a:buChar char="•"/>
            </a:pPr>
            <a:r>
              <a:rPr lang="en-US" altLang="en-US" sz="3600" dirty="0"/>
              <a:t>Useful for chemical elemental analysis and quantification, Bonding characteristics  </a:t>
            </a:r>
          </a:p>
          <a:p>
            <a:pPr marL="571500" indent="-571500" eaLnBrk="0" hangingPunct="0">
              <a:buFontTx/>
              <a:buChar char="•"/>
            </a:pPr>
            <a:r>
              <a:rPr lang="en-US" altLang="en-US" sz="3600" dirty="0"/>
              <a:t>Operative Modes- Qualitative survey scan, quantitative high resolution scan and depth profiling by simultaneous surface etching scanning.</a:t>
            </a:r>
          </a:p>
        </p:txBody>
      </p:sp>
      <p:sp>
        <p:nvSpPr>
          <p:cNvPr id="2085" name="TextBox 4"/>
          <p:cNvSpPr txBox="1">
            <a:spLocks noChangeArrowheads="1"/>
          </p:cNvSpPr>
          <p:nvPr/>
        </p:nvSpPr>
        <p:spPr bwMode="auto">
          <a:xfrm>
            <a:off x="34266589" y="17342827"/>
            <a:ext cx="9919380" cy="50783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eaLnBrk="0" hangingPunct="0">
              <a:buFontTx/>
              <a:buChar char="•"/>
            </a:pPr>
            <a:r>
              <a:rPr lang="en-US" altLang="en-US" sz="3600" dirty="0"/>
              <a:t>The instrumentation includes the Bruker Optics Hyperion 3000 infrared microscope and Vertex 70 FTIR spectrometer with numerous options for infrared imaging and composition mapping with down to 2-micrometer resolution , in addition to  organic functional group analyses.</a:t>
            </a:r>
          </a:p>
          <a:p>
            <a:pPr marL="571500" indent="-571500" eaLnBrk="0" hangingPunct="0">
              <a:buFontTx/>
              <a:buChar char="•"/>
            </a:pPr>
            <a:r>
              <a:rPr lang="en-US" altLang="en-US" sz="3600" dirty="0"/>
              <a:t>Both transmission and reflection modes available.</a:t>
            </a:r>
          </a:p>
        </p:txBody>
      </p:sp>
      <p:sp>
        <p:nvSpPr>
          <p:cNvPr id="2086" name="TextBox 4"/>
          <p:cNvSpPr txBox="1">
            <a:spLocks noChangeArrowheads="1"/>
          </p:cNvSpPr>
          <p:nvPr/>
        </p:nvSpPr>
        <p:spPr bwMode="auto">
          <a:xfrm>
            <a:off x="2419193" y="31052416"/>
            <a:ext cx="13409613" cy="286232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eaLnBrk="0" hangingPunct="0">
              <a:buFontTx/>
              <a:buChar char="•"/>
            </a:pPr>
            <a:r>
              <a:rPr lang="en-US" altLang="en-US" sz="3600" dirty="0"/>
              <a:t>Micro-Raman/Photoluminescence Spectrometer for non-destructive characterization of materials.</a:t>
            </a:r>
          </a:p>
          <a:p>
            <a:pPr marL="571500" indent="-571500" eaLnBrk="0" hangingPunct="0">
              <a:buFontTx/>
              <a:buChar char="•"/>
            </a:pPr>
            <a:r>
              <a:rPr lang="en-US" altLang="en-US" sz="3600" dirty="0"/>
              <a:t>Very effective in characterizing carbon materials (CNTs and Diamonds) </a:t>
            </a:r>
          </a:p>
          <a:p>
            <a:pPr marL="571500" indent="-571500" eaLnBrk="0" hangingPunct="0">
              <a:buFontTx/>
              <a:buChar char="•"/>
            </a:pPr>
            <a:r>
              <a:rPr lang="en-US" altLang="en-US" sz="3600" dirty="0"/>
              <a:t>Complimentary to FT-IR.</a:t>
            </a:r>
          </a:p>
        </p:txBody>
      </p:sp>
      <p:pic>
        <p:nvPicPr>
          <p:cNvPr id="2088" name="Picture 3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648688" y="25782596"/>
            <a:ext cx="38449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91" name="TextBox 4"/>
          <p:cNvSpPr txBox="1">
            <a:spLocks noChangeArrowheads="1"/>
          </p:cNvSpPr>
          <p:nvPr/>
        </p:nvSpPr>
        <p:spPr bwMode="auto">
          <a:xfrm>
            <a:off x="37161063" y="25896315"/>
            <a:ext cx="8874125" cy="2862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eaLnBrk="0" hangingPunct="0">
              <a:buFontTx/>
              <a:buChar char="•"/>
            </a:pPr>
            <a:r>
              <a:rPr lang="en-US" altLang="en-US" sz="3600" dirty="0"/>
              <a:t>Measurement of nanomechanical properties  such as   hardness   and Young’s modulus of   nanostructured materials and thin films by  a nano-tip indentation </a:t>
            </a:r>
          </a:p>
        </p:txBody>
      </p:sp>
      <p:pic>
        <p:nvPicPr>
          <p:cNvPr id="4" name="Picture 42"/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6792"/>
          <a:stretch/>
        </p:blipFill>
        <p:spPr bwMode="auto">
          <a:xfrm>
            <a:off x="16998792" y="30091242"/>
            <a:ext cx="6944724" cy="478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3" name="Picture 4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054755" y="25953170"/>
            <a:ext cx="8856366" cy="482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4" name="Picture 4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980277" y="29144268"/>
            <a:ext cx="6377186" cy="417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5" name="Picture 5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125768" y="36880843"/>
            <a:ext cx="5789613" cy="482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6" name="Picture 51"/>
          <p:cNvPicPr>
            <a:picLocks noChangeAspect="1" noChangeArrowheads="1"/>
          </p:cNvPicPr>
          <p:nvPr/>
        </p:nvPicPr>
        <p:blipFill>
          <a:blip r:embed="rId17" cstate="print"/>
          <a:srcRect l="23195" r="13155"/>
          <a:stretch>
            <a:fillRect/>
          </a:stretch>
        </p:blipFill>
        <p:spPr bwMode="auto">
          <a:xfrm>
            <a:off x="26919238" y="36333700"/>
            <a:ext cx="3794872" cy="56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7" name="TextBox 4"/>
          <p:cNvSpPr txBox="1">
            <a:spLocks noChangeArrowheads="1"/>
          </p:cNvSpPr>
          <p:nvPr/>
        </p:nvSpPr>
        <p:spPr bwMode="auto">
          <a:xfrm>
            <a:off x="37567289" y="36406176"/>
            <a:ext cx="12806464" cy="563231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571500" indent="-571500" eaLnBrk="0" hangingPunct="0">
              <a:spcBef>
                <a:spcPct val="20000"/>
              </a:spcBef>
              <a:buChar char="•"/>
              <a:defRPr sz="17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5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3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1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3600" dirty="0">
                <a:ea typeface="Calibri" pitchFamily="34" charset="0"/>
                <a:cs typeface="Calibri" pitchFamily="34" charset="0"/>
              </a:rPr>
              <a:t>AMTI Force 5 - An industry standard simulator which can replicate the loading and multi-axis motions associated with joints (Hip, Knee &amp;TMJ)</a:t>
            </a:r>
            <a:endParaRPr lang="en-US" altLang="en-US" sz="3600" dirty="0"/>
          </a:p>
          <a:p>
            <a:pPr>
              <a:spcBef>
                <a:spcPct val="0"/>
              </a:spcBef>
              <a:defRPr/>
            </a:pPr>
            <a:r>
              <a:rPr lang="en-US" altLang="en-US" sz="3600" dirty="0">
                <a:ea typeface="Calibri" pitchFamily="34" charset="0"/>
                <a:cs typeface="Calibri" pitchFamily="34" charset="0"/>
              </a:rPr>
              <a:t>Performs wear simulation of articulation components such as metal-on- metal, diamond-on-metal, metal-on-polymer, and diamond-on-diamond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3600" dirty="0"/>
              <a:t>Operated in both force and displacement control modes and allows the continuous or periodic measurement of the forces and moments of the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3600" dirty="0"/>
              <a:t>     x, y, and z axes under physiological serum conditions</a:t>
            </a:r>
            <a:r>
              <a:rPr lang="en-US" altLang="en-US" sz="3600" dirty="0">
                <a:ea typeface="Calibri" pitchFamily="34" charset="0"/>
                <a:cs typeface="Calibri" pitchFamily="34" charset="0"/>
              </a:rPr>
              <a:t> </a:t>
            </a:r>
            <a:endParaRPr lang="en-US" altLang="en-US" sz="3600" dirty="0"/>
          </a:p>
        </p:txBody>
      </p:sp>
      <p:pic>
        <p:nvPicPr>
          <p:cNvPr id="2098" name="Picture 5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608588" y="42291000"/>
            <a:ext cx="357187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9" name="Picture 54" descr="C:\Users\vthomas\AppData\Local\Microsoft\Windows\Temporary Internet Files\Content.IE5\SRH38DU0\photo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34748" y="38013536"/>
            <a:ext cx="70294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93" y="20170073"/>
            <a:ext cx="9112564" cy="6834424"/>
          </a:xfrm>
          <a:prstGeom prst="rect">
            <a:avLst/>
          </a:prstGeom>
        </p:spPr>
      </p:pic>
      <p:pic>
        <p:nvPicPr>
          <p:cNvPr id="7" name="Picture 6" descr="A picture containing text, floor, indoor, ceiling&#10;&#10;Description automatically generated">
            <a:extLst>
              <a:ext uri="{FF2B5EF4-FFF2-40B4-BE49-F238E27FC236}">
                <a16:creationId xmlns:a16="http://schemas.microsoft.com/office/drawing/2014/main" id="{53D6E6C2-30D0-4DC1-8A04-4111D21C768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269" y="10543722"/>
            <a:ext cx="10134600" cy="7600950"/>
          </a:xfrm>
          <a:prstGeom prst="rect">
            <a:avLst/>
          </a:prstGeom>
        </p:spPr>
      </p:pic>
      <p:sp>
        <p:nvSpPr>
          <p:cNvPr id="55" name="TextBox 4">
            <a:extLst>
              <a:ext uri="{FF2B5EF4-FFF2-40B4-BE49-F238E27FC236}">
                <a16:creationId xmlns:a16="http://schemas.microsoft.com/office/drawing/2014/main" id="{CAD658FD-0A2D-4559-8E5F-2E568E3E1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819" y="11477954"/>
            <a:ext cx="11677650" cy="397031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eaLnBrk="0" hangingPunct="0">
              <a:buFontTx/>
              <a:buChar char="•"/>
            </a:pPr>
            <a:r>
              <a:rPr lang="en-US" altLang="en-US" sz="3600" dirty="0"/>
              <a:t>Image surface features of metals, biomaterials, thin films,  particles, polymers, grain boundaries, composites etc.</a:t>
            </a:r>
          </a:p>
          <a:p>
            <a:pPr marL="571500" indent="-571500" eaLnBrk="0" hangingPunct="0">
              <a:buFontTx/>
              <a:buChar char="•"/>
            </a:pPr>
            <a:r>
              <a:rPr lang="en-US" altLang="en-US" sz="3600" dirty="0"/>
              <a:t>Energy dispersive X-ray spectroscopy (EDX) to identify elemental composition of materials</a:t>
            </a:r>
          </a:p>
          <a:p>
            <a:pPr marL="571500" indent="-571500" eaLnBrk="0" hangingPunct="0">
              <a:buFontTx/>
              <a:buChar char="•"/>
            </a:pPr>
            <a:r>
              <a:rPr lang="en-US" altLang="en-US" sz="3600" dirty="0"/>
              <a:t>Can perform analysis on biological samples using environmental mode (ESEM)</a:t>
            </a:r>
          </a:p>
        </p:txBody>
      </p:sp>
      <p:sp>
        <p:nvSpPr>
          <p:cNvPr id="56" name="TextBox 4">
            <a:extLst>
              <a:ext uri="{FF2B5EF4-FFF2-40B4-BE49-F238E27FC236}">
                <a16:creationId xmlns:a16="http://schemas.microsoft.com/office/drawing/2014/main" id="{A3645CBB-D61D-4903-BB52-ACE1B83A7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7088" y="20494130"/>
            <a:ext cx="9715781" cy="618630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eaLnBrk="0" hangingPunct="0">
              <a:buFontTx/>
              <a:buChar char="•"/>
            </a:pPr>
            <a:r>
              <a:rPr lang="en-US" altLang="en-US" sz="3600" dirty="0"/>
              <a:t>Multi-purpose X-ray Diffractometer is non-destructive  method to characterize  materials’ composition, crystal structure, phase change,  grain-size and stress analyses of  thin films, polymers and ceramics</a:t>
            </a:r>
          </a:p>
          <a:p>
            <a:pPr marL="571500" indent="-571500" eaLnBrk="0" hangingPunct="0">
              <a:buFontTx/>
              <a:buChar char="•"/>
            </a:pPr>
            <a:r>
              <a:rPr lang="en-US" altLang="en-US" sz="3600" dirty="0"/>
              <a:t>Can also perform particle size analysis using small angle X-ray scattering (SAXS)</a:t>
            </a:r>
          </a:p>
          <a:p>
            <a:pPr marL="571500" indent="-571500" eaLnBrk="0" hangingPunct="0">
              <a:buFontTx/>
              <a:buChar char="•"/>
            </a:pPr>
            <a:r>
              <a:rPr lang="en-US" altLang="en-US" sz="3600" dirty="0"/>
              <a:t>Epitaxial film analysis can be performed using Ultra Fast Reciprocal Space Mapping (URSM)</a:t>
            </a:r>
          </a:p>
        </p:txBody>
      </p:sp>
      <p:pic>
        <p:nvPicPr>
          <p:cNvPr id="10" name="Picture 9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7B9FA95-22AF-49C7-8883-287360B93E8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0591">
            <a:off x="535204" y="2833417"/>
            <a:ext cx="4432028" cy="24800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0751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0751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3273</TotalTime>
  <Words>540</Words>
  <Application>Microsoft Office PowerPoint</Application>
  <PresentationFormat>Custom</PresentationFormat>
  <Paragraphs>99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Verdana</vt:lpstr>
      <vt:lpstr>Wingdings</vt:lpstr>
      <vt:lpstr>Default Design</vt:lpstr>
      <vt:lpstr> Advanced Materials Characterization Core Director: Dr. Paul A. Baker, Department of Physics, CAS.  Contact emails: pabaker@uab.edu, vthomas@uab.edu, charita@uab.edu </vt:lpstr>
    </vt:vector>
  </TitlesOfParts>
  <Company>Tuskegee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Mohamed Abdalla</dc:creator>
  <cp:lastModifiedBy>Baker, Paul A</cp:lastModifiedBy>
  <cp:revision>327</cp:revision>
  <dcterms:created xsi:type="dcterms:W3CDTF">2003-04-13T18:11:01Z</dcterms:created>
  <dcterms:modified xsi:type="dcterms:W3CDTF">2022-02-07T17:56:02Z</dcterms:modified>
</cp:coreProperties>
</file>