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sldIdLst>
    <p:sldId id="260" r:id="rId2"/>
  </p:sldIdLst>
  <p:sldSz cx="12192000" cy="6858000"/>
  <p:notesSz cx="7010400" cy="9296400"/>
  <p:embeddedFontLst>
    <p:embeddedFont>
      <p:font typeface="Calibri" panose="020F0502020204030204" pitchFamily="34" charset="0"/>
      <p:regular r:id="rId4"/>
      <p:bold r:id="rId5"/>
      <p:italic r:id="rId6"/>
      <p:boldItalic r:id="rId7"/>
    </p:embeddedFont>
    <p:embeddedFont>
      <p:font typeface="Calibri Light" panose="020F0302020204030204" pitchFamily="34" charset="0"/>
      <p:regular r:id="rId8"/>
      <p:italic r:id="rId9"/>
    </p:embeddedFont>
    <p:embeddedFont>
      <p:font typeface="Proxima Nova" panose="020B0604020202020204" charset="0"/>
      <p:regular r:id="rId10"/>
      <p:bold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A53"/>
    <a:srgbClr val="82C1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2422D-37FE-4583-9B57-672DF66C612F}" v="22" dt="2022-02-16T04:24:51.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59224" autoAdjust="0"/>
  </p:normalViewPr>
  <p:slideViewPr>
    <p:cSldViewPr snapToGrid="0">
      <p:cViewPr varScale="1">
        <p:scale>
          <a:sx n="64" d="100"/>
          <a:sy n="64" d="100"/>
        </p:scale>
        <p:origin x="2028" y="60"/>
      </p:cViewPr>
      <p:guideLst>
        <p:guide orient="horz" pos="1392"/>
        <p:guide pos="3840"/>
      </p:guideLst>
    </p:cSldViewPr>
  </p:slideViewPr>
  <p:notesTextViewPr>
    <p:cViewPr>
      <p:scale>
        <a:sx n="1" d="1"/>
        <a:sy n="1" d="1"/>
      </p:scale>
      <p:origin x="0" y="0"/>
    </p:cViewPr>
  </p:notesTextViewPr>
  <p:notesViewPr>
    <p:cSldViewPr snapToGrid="0">
      <p:cViewPr varScale="1">
        <p:scale>
          <a:sx n="83" d="100"/>
          <a:sy n="83" d="100"/>
        </p:scale>
        <p:origin x="381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ableStyles" Target="tableStyle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467360" y="313754"/>
            <a:ext cx="6192520" cy="8645652"/>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7275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697229"/>
            <a:ext cx="5608320" cy="8132737"/>
          </a:xfrm>
        </p:spPr>
        <p:txBody>
          <a:bodyPr/>
          <a:lstStyle/>
          <a:p>
            <a:r>
              <a:rPr lang="en-US" dirty="0">
                <a:latin typeface="Arial" panose="020B0604020202020204" pitchFamily="34" charset="0"/>
                <a:cs typeface="Arial" panose="020B0604020202020204" pitchFamily="34" charset="0"/>
              </a:rPr>
              <a:t>Welcome and thank you for taking the time to hear about the Animal Resources Program, otherwise known as ARP.  ARP strives to partner with you to facilitate your animal studies.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ARP is a component of the Research Facilities and Infrastructure division of the Office of Research.  It is a substantial operation that must be staffed every day 365 days a year without fail regardless of circumstance.  There are ARP animal facilities in 13 different UAB buildings, one of which is approximately 30 miles East of campus.  All together the animal facilities amount to around 180,000 square feet of net assignable space for animal housing, common and specialty procedure rooms, and support spaces.  To put that into perspective, ARP animal facility space amounts to nearly the space available in the Shelby building.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ARP is registered with the USDA and has an assurance on file with the NIH OLAW.  It has been continuously accredited by AAALAC International since 1971, which means we are held to the gold standard of animal care.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average daily census is around 150,000 animals comprised of more than 20 different species.  However, the vast majority, approximately 78%, are rodents.  Fish account for 20% and all other species are in the remaining 2%.  Through out the year ARP receives, stores and distributes more than a million pounds of food and bedding to supply the operation, and enable change outs of over 1.5 million rodent cages, and checks on and observations of animal enclosures over 9 million times.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over 100 very dedicated staff that keep ARP running.  The ARP staff use a set of core values, which are Communication, Respect, Integrity, Professionalism, and Trust, to help us provide the best service possible for your animals.  However, we want to deliver more than that, we strive to be your partners in your animal research.  We can do that not only through providing husbandry tasks for your animals, but also by taking care of and addressing any of your concerns, by helping with your IACUC protocols, by helping with both basic and advanced techniques with your animals, and much </a:t>
            </a:r>
            <a:r>
              <a:rPr lang="en-US" dirty="0" err="1">
                <a:latin typeface="Arial" panose="020B0604020202020204" pitchFamily="34" charset="0"/>
                <a:cs typeface="Arial" panose="020B0604020202020204" pitchFamily="34" charset="0"/>
              </a:rPr>
              <a:t>much</a:t>
            </a:r>
            <a:r>
              <a:rPr lang="en-US" dirty="0">
                <a:latin typeface="Arial" panose="020B0604020202020204" pitchFamily="34" charset="0"/>
                <a:cs typeface="Arial" panose="020B0604020202020204" pitchFamily="34" charset="0"/>
              </a:rPr>
              <a:t> more.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hope you enjoyed this glimpse into ARP.  If you have questions or need more information, please scan the appropriate QR code in the lower right of the screen corresponding to the topic or topics that most interest or concern you.  We look forward to our continued and productive partnership.</a:t>
            </a:r>
          </a:p>
        </p:txBody>
      </p:sp>
      <p:sp>
        <p:nvSpPr>
          <p:cNvPr id="4" name="Slide Number Placeholder 3"/>
          <p:cNvSpPr>
            <a:spLocks noGrp="1"/>
          </p:cNvSpPr>
          <p:nvPr>
            <p:ph type="sldNum" sz="quarter" idx="5"/>
          </p:nvPr>
        </p:nvSpPr>
        <p:spPr>
          <a:xfrm>
            <a:off x="3970938" y="8829967"/>
            <a:ext cx="3037840" cy="466433"/>
          </a:xfrm>
          <a:prstGeom prst="rect">
            <a:avLst/>
          </a:prstGeom>
        </p:spPr>
        <p:txBody>
          <a:bodyPr lIns="93177" tIns="46589" rIns="93177" bIns="46589"/>
          <a:lstStyle/>
          <a:p>
            <a:fld id="{7B41A84B-263C-4D90-B707-82CA03252AFB}" type="slidenum">
              <a:rPr lang="en-US" smtClean="0"/>
              <a:t>1</a:t>
            </a:fld>
            <a:endParaRPr lang="en-US"/>
          </a:p>
        </p:txBody>
      </p:sp>
    </p:spTree>
    <p:extLst>
      <p:ext uri="{BB962C8B-B14F-4D97-AF65-F5344CB8AC3E}">
        <p14:creationId xmlns:p14="http://schemas.microsoft.com/office/powerpoint/2010/main" val="1583085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007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263091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300366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367239"/>
      </p:ext>
    </p:extLst>
  </p:cSld>
  <p:clrMapOvr>
    <a:masterClrMapping/>
  </p:clrMapOvr>
  <p:extLst>
    <p:ext uri="{DCECCB84-F9BA-43D5-87BE-67443E8EF086}">
      <p15:sldGuideLst xmlns:p15="http://schemas.microsoft.com/office/powerpoint/2012/main">
        <p15:guide id="1" orient="horz" pos="864" userDrawn="1">
          <p15:clr>
            <a:srgbClr val="FBAE40"/>
          </p15:clr>
        </p15:guide>
        <p15:guide id="2" orient="horz" pos="3864" userDrawn="1">
          <p15:clr>
            <a:srgbClr val="FBAE40"/>
          </p15:clr>
        </p15:guide>
        <p15:guide id="3" pos="384" userDrawn="1">
          <p15:clr>
            <a:srgbClr val="FBAE40"/>
          </p15:clr>
        </p15:guide>
        <p15:guide id="4" pos="72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3194213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152352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2269554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338095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367017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178047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B18F6B-79D4-44C7-A2D1-6F42F30C21C7}" type="datetimeFigureOut">
              <a:rPr lang="en-US" smtClean="0"/>
              <a:t>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3FFFA1-6B45-4157-992C-C5D12B816C8F}" type="slidenum">
              <a:rPr lang="en-US" smtClean="0"/>
              <a:t>‹#›</a:t>
            </a:fld>
            <a:endParaRPr lang="en-US" dirty="0"/>
          </a:p>
        </p:txBody>
      </p:sp>
    </p:spTree>
    <p:extLst>
      <p:ext uri="{BB962C8B-B14F-4D97-AF65-F5344CB8AC3E}">
        <p14:creationId xmlns:p14="http://schemas.microsoft.com/office/powerpoint/2010/main" val="3024256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18F6B-79D4-44C7-A2D1-6F42F30C21C7}" type="datetimeFigureOut">
              <a:rPr lang="en-US" smtClean="0"/>
              <a:t>2/15/2022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FFFA1-6B45-4157-992C-C5D12B816C8F}" type="slidenum">
              <a:rPr lang="en-US" smtClean="0"/>
              <a:t>‹#›</a:t>
            </a:fld>
            <a:endParaRPr lang="en-US" dirty="0"/>
          </a:p>
        </p:txBody>
      </p:sp>
    </p:spTree>
    <p:extLst>
      <p:ext uri="{BB962C8B-B14F-4D97-AF65-F5344CB8AC3E}">
        <p14:creationId xmlns:p14="http://schemas.microsoft.com/office/powerpoint/2010/main" val="2366385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audio" Target="../media/media1.m4a"/><Relationship Id="rId16" Type="http://schemas.openxmlformats.org/officeDocument/2006/relationships/image" Target="../media/image10.png"/><Relationship Id="rId1" Type="http://schemas.microsoft.com/office/2007/relationships/media" Target="../media/media1.m4a"/><Relationship Id="rId6" Type="http://schemas.openxmlformats.org/officeDocument/2006/relationships/hyperlink" Target="mailto:arpvetstaff@uab.edu" TargetMode="External"/><Relationship Id="rId11" Type="http://schemas.openxmlformats.org/officeDocument/2006/relationships/image" Target="../media/image5.png"/><Relationship Id="rId5" Type="http://schemas.openxmlformats.org/officeDocument/2006/relationships/hyperlink" Target="http://www.uab.edu/arp"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jpe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093742" y="1964719"/>
            <a:ext cx="2834640" cy="2108269"/>
          </a:xfrm>
          <a:prstGeom prst="rect">
            <a:avLst/>
          </a:prstGeom>
          <a:noFill/>
        </p:spPr>
        <p:txBody>
          <a:bodyPr wrap="square" lIns="137160" rIns="137160" rtlCol="0">
            <a:spAutoFit/>
          </a:bodyPr>
          <a:lstStyle/>
          <a:p>
            <a:r>
              <a:rPr lang="en-US" sz="1600" b="1" dirty="0">
                <a:latin typeface="Proxima Nova" panose="02000506030000020004" pitchFamily="50" charset="0"/>
              </a:rPr>
              <a:t>Operation</a:t>
            </a:r>
          </a:p>
          <a:p>
            <a:pPr>
              <a:spcAft>
                <a:spcPts val="600"/>
              </a:spcAft>
            </a:pPr>
            <a:r>
              <a:rPr lang="en-US" sz="1100" b="1" dirty="0">
                <a:latin typeface="Proxima Nova" panose="02000506030000020004" pitchFamily="50" charset="0"/>
              </a:rPr>
              <a:t>Regardless of weather, holidays, etc., ARP staff are here 365 days a year.</a:t>
            </a:r>
            <a:endParaRPr lang="en-US" sz="1100" dirty="0">
              <a:latin typeface="Proxima Nova" panose="02000506030000020004" pitchFamily="50" charset="0"/>
            </a:endParaRPr>
          </a:p>
          <a:p>
            <a:pPr marL="174625" indent="-174625">
              <a:buFont typeface="+mj-lt"/>
              <a:buAutoNum type="arabicPeriod"/>
            </a:pPr>
            <a:r>
              <a:rPr lang="en-US" sz="1100" dirty="0">
                <a:latin typeface="Proxima Nova" panose="02000506030000020004" pitchFamily="50" charset="0"/>
              </a:rPr>
              <a:t>Over the year ARP staff conduct well over 9 million daily animal care checks and observations.</a:t>
            </a:r>
          </a:p>
          <a:p>
            <a:pPr marL="174625" indent="-174625">
              <a:buFont typeface="+mj-lt"/>
              <a:buAutoNum type="arabicPeriod"/>
            </a:pPr>
            <a:r>
              <a:rPr lang="en-US" sz="1100" dirty="0">
                <a:latin typeface="Proxima Nova" panose="02000506030000020004" pitchFamily="50" charset="0"/>
              </a:rPr>
              <a:t>They change over 1.5 million cages a year. </a:t>
            </a:r>
          </a:p>
          <a:p>
            <a:pPr marL="174625" indent="-174625">
              <a:buFont typeface="+mj-lt"/>
              <a:buAutoNum type="arabicPeriod"/>
            </a:pPr>
            <a:r>
              <a:rPr lang="en-US" sz="1100" dirty="0">
                <a:latin typeface="Proxima Nova" panose="02000506030000020004" pitchFamily="50" charset="0"/>
              </a:rPr>
              <a:t>They receive, store, and distribute over a million pounds of food and bedding a year.</a:t>
            </a:r>
          </a:p>
        </p:txBody>
      </p:sp>
      <p:sp>
        <p:nvSpPr>
          <p:cNvPr id="4" name="Rectangle 3"/>
          <p:cNvSpPr/>
          <p:nvPr/>
        </p:nvSpPr>
        <p:spPr>
          <a:xfrm>
            <a:off x="0" y="0"/>
            <a:ext cx="12192000" cy="360929"/>
          </a:xfrm>
          <a:prstGeom prst="rect">
            <a:avLst/>
          </a:prstGeom>
          <a:solidFill>
            <a:srgbClr val="1E6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0920300" y="6434779"/>
            <a:ext cx="741870" cy="261610"/>
          </a:xfrm>
          <a:prstGeom prst="rect">
            <a:avLst/>
          </a:prstGeom>
        </p:spPr>
        <p:txBody>
          <a:bodyPr wrap="none">
            <a:spAutoFit/>
          </a:bodyPr>
          <a:lstStyle/>
          <a:p>
            <a:pPr algn="r"/>
            <a:r>
              <a:rPr lang="en-US" sz="1100" spc="60" dirty="0">
                <a:solidFill>
                  <a:srgbClr val="1E6A53"/>
                </a:solidFill>
                <a:latin typeface="Proxima Nova" panose="02000506030000020004" pitchFamily="50" charset="0"/>
                <a:ea typeface="Open Sans" panose="020B0606030504020204" pitchFamily="34" charset="0"/>
                <a:cs typeface="Open Sans" panose="020B0606030504020204" pitchFamily="34" charset="0"/>
              </a:rPr>
              <a:t>uab.edu</a:t>
            </a:r>
          </a:p>
        </p:txBody>
      </p:sp>
      <p:sp>
        <p:nvSpPr>
          <p:cNvPr id="7" name="TextBox 6"/>
          <p:cNvSpPr txBox="1"/>
          <p:nvPr/>
        </p:nvSpPr>
        <p:spPr>
          <a:xfrm>
            <a:off x="0" y="531360"/>
            <a:ext cx="12192000" cy="628121"/>
          </a:xfrm>
          <a:prstGeom prst="rect">
            <a:avLst/>
          </a:prstGeom>
          <a:noFill/>
        </p:spPr>
        <p:txBody>
          <a:bodyPr wrap="square" lIns="0" rtlCol="0">
            <a:spAutoFit/>
          </a:bodyPr>
          <a:lstStyle/>
          <a:p>
            <a:pPr algn="ctr">
              <a:lnSpc>
                <a:spcPts val="4500"/>
              </a:lnSpc>
            </a:pPr>
            <a:r>
              <a:rPr lang="en-US" sz="3600" b="1" spc="300" dirty="0">
                <a:solidFill>
                  <a:srgbClr val="1E6A53"/>
                </a:solidFill>
                <a:latin typeface="Proxima Nova" panose="02000506030000020004" pitchFamily="50" charset="0"/>
              </a:rPr>
              <a:t>ANIMAL RESOURCES PROGRAM (ARP)</a:t>
            </a:r>
          </a:p>
        </p:txBody>
      </p:sp>
      <p:sp>
        <p:nvSpPr>
          <p:cNvPr id="8" name="TextBox 7"/>
          <p:cNvSpPr txBox="1"/>
          <p:nvPr/>
        </p:nvSpPr>
        <p:spPr>
          <a:xfrm>
            <a:off x="3114164" y="1098903"/>
            <a:ext cx="5963672" cy="400110"/>
          </a:xfrm>
          <a:prstGeom prst="rect">
            <a:avLst/>
          </a:prstGeom>
          <a:noFill/>
        </p:spPr>
        <p:txBody>
          <a:bodyPr wrap="square" lIns="0" rtlCol="0">
            <a:spAutoFit/>
          </a:bodyPr>
          <a:lstStyle/>
          <a:p>
            <a:pPr algn="ctr"/>
            <a:r>
              <a:rPr lang="en-US" sz="2000" spc="300" dirty="0">
                <a:solidFill>
                  <a:srgbClr val="82C140"/>
                </a:solidFill>
                <a:latin typeface="Proxima Nova" panose="02000506030000020004" pitchFamily="50" charset="0"/>
              </a:rPr>
              <a:t>Office of Research</a:t>
            </a:r>
          </a:p>
        </p:txBody>
      </p:sp>
      <p:cxnSp>
        <p:nvCxnSpPr>
          <p:cNvPr id="20" name="Straight Connector 19"/>
          <p:cNvCxnSpPr/>
          <p:nvPr/>
        </p:nvCxnSpPr>
        <p:spPr>
          <a:xfrm>
            <a:off x="3359169" y="1995034"/>
            <a:ext cx="0" cy="4257676"/>
          </a:xfrm>
          <a:prstGeom prst="line">
            <a:avLst/>
          </a:prstGeom>
          <a:ln w="19050"/>
        </p:spPr>
        <p:style>
          <a:lnRef idx="2">
            <a:schemeClr val="accent6"/>
          </a:lnRef>
          <a:fillRef idx="0">
            <a:schemeClr val="accent6"/>
          </a:fillRef>
          <a:effectRef idx="1">
            <a:schemeClr val="accent6"/>
          </a:effectRef>
          <a:fontRef idx="minor">
            <a:schemeClr val="tx1"/>
          </a:fontRef>
        </p:style>
      </p:cxnSp>
      <p:grpSp>
        <p:nvGrpSpPr>
          <p:cNvPr id="27" name="Group 26"/>
          <p:cNvGrpSpPr/>
          <p:nvPr/>
        </p:nvGrpSpPr>
        <p:grpSpPr>
          <a:xfrm>
            <a:off x="6105582" y="1995034"/>
            <a:ext cx="2689371" cy="1959186"/>
            <a:chOff x="6105582" y="1876425"/>
            <a:chExt cx="2689371" cy="4257676"/>
          </a:xfrm>
        </p:grpSpPr>
        <p:cxnSp>
          <p:nvCxnSpPr>
            <p:cNvPr id="21" name="Straight Connector 20"/>
            <p:cNvCxnSpPr/>
            <p:nvPr/>
          </p:nvCxnSpPr>
          <p:spPr>
            <a:xfrm>
              <a:off x="6105582" y="1876425"/>
              <a:ext cx="0" cy="4257676"/>
            </a:xfrm>
            <a:prstGeom prst="line">
              <a:avLst/>
            </a:prstGeom>
            <a:ln w="19050"/>
          </p:spPr>
          <p:style>
            <a:lnRef idx="2">
              <a:schemeClr val="accent6"/>
            </a:lnRef>
            <a:fillRef idx="0">
              <a:schemeClr val="accent6"/>
            </a:fillRef>
            <a:effectRef idx="1">
              <a:schemeClr val="accent6"/>
            </a:effectRef>
            <a:fontRef idx="minor">
              <a:schemeClr val="tx1"/>
            </a:fontRef>
          </p:style>
        </p:cxnSp>
        <p:cxnSp>
          <p:nvCxnSpPr>
            <p:cNvPr id="22" name="Straight Connector 21"/>
            <p:cNvCxnSpPr/>
            <p:nvPr/>
          </p:nvCxnSpPr>
          <p:spPr>
            <a:xfrm>
              <a:off x="8794953" y="1876425"/>
              <a:ext cx="0" cy="4257676"/>
            </a:xfrm>
            <a:prstGeom prst="line">
              <a:avLst/>
            </a:prstGeom>
            <a:ln w="19050"/>
          </p:spPr>
          <p:style>
            <a:lnRef idx="2">
              <a:schemeClr val="accent6"/>
            </a:lnRef>
            <a:fillRef idx="0">
              <a:schemeClr val="accent6"/>
            </a:fillRef>
            <a:effectRef idx="1">
              <a:schemeClr val="accent6"/>
            </a:effectRef>
            <a:fontRef idx="minor">
              <a:schemeClr val="tx1"/>
            </a:fontRef>
          </p:style>
        </p:cxnSp>
      </p:grpSp>
      <p:sp>
        <p:nvSpPr>
          <p:cNvPr id="24" name="TextBox 23"/>
          <p:cNvSpPr txBox="1"/>
          <p:nvPr/>
        </p:nvSpPr>
        <p:spPr>
          <a:xfrm>
            <a:off x="495247" y="1967218"/>
            <a:ext cx="2926080" cy="4478149"/>
          </a:xfrm>
          <a:prstGeom prst="rect">
            <a:avLst/>
          </a:prstGeom>
          <a:noFill/>
        </p:spPr>
        <p:txBody>
          <a:bodyPr wrap="square" lIns="0" rIns="137160" rtlCol="0">
            <a:spAutoFit/>
          </a:bodyPr>
          <a:lstStyle/>
          <a:p>
            <a:r>
              <a:rPr lang="en-US" sz="1600" b="1" dirty="0">
                <a:latin typeface="Proxima Nova" panose="02000506030000020004" pitchFamily="50" charset="0"/>
              </a:rPr>
              <a:t>Overview</a:t>
            </a:r>
          </a:p>
          <a:p>
            <a:pPr>
              <a:spcAft>
                <a:spcPts val="600"/>
              </a:spcAft>
            </a:pPr>
            <a:r>
              <a:rPr lang="en-US" sz="1100" b="1" dirty="0">
                <a:latin typeface="Proxima Nova" panose="02000506030000020004" pitchFamily="50" charset="0"/>
              </a:rPr>
              <a:t>ARP provides animal care and husbandry for all UAB research animals. </a:t>
            </a:r>
          </a:p>
          <a:p>
            <a:pPr marL="174625" indent="-174625">
              <a:buFont typeface="+mj-lt"/>
              <a:buAutoNum type="arabicPeriod"/>
            </a:pPr>
            <a:r>
              <a:rPr lang="en-US" sz="1100" dirty="0">
                <a:latin typeface="Proxima Nova" panose="02000506030000020004" pitchFamily="50" charset="0"/>
              </a:rPr>
              <a:t>Average daily census is approximately 150,000 animals. </a:t>
            </a:r>
          </a:p>
          <a:p>
            <a:pPr marL="174625" indent="-174625">
              <a:buFont typeface="+mj-lt"/>
              <a:buAutoNum type="arabicPeriod"/>
            </a:pPr>
            <a:r>
              <a:rPr lang="en-US" sz="1100" dirty="0">
                <a:latin typeface="Proxima Nova" panose="02000506030000020004" pitchFamily="50" charset="0"/>
              </a:rPr>
              <a:t>ARP maintains animal facilities in 13 different buildings, including one ~30 miles East of campus.</a:t>
            </a:r>
          </a:p>
          <a:p>
            <a:pPr marL="174625" indent="-174625">
              <a:buFont typeface="+mj-lt"/>
              <a:buAutoNum type="arabicPeriod"/>
            </a:pPr>
            <a:r>
              <a:rPr lang="en-US" sz="1100" dirty="0">
                <a:latin typeface="Proxima Nova" panose="02000506030000020004" pitchFamily="50" charset="0"/>
              </a:rPr>
              <a:t>Greater than 20 different species of animals.</a:t>
            </a:r>
          </a:p>
          <a:p>
            <a:pPr marL="174625" indent="-174625">
              <a:buFont typeface="+mj-lt"/>
              <a:buAutoNum type="arabicPeriod"/>
            </a:pPr>
            <a:r>
              <a:rPr lang="en-US" sz="1100" dirty="0">
                <a:latin typeface="Proxima Nova" panose="02000506030000020004" pitchFamily="50" charset="0"/>
              </a:rPr>
              <a:t>Approximately 180,000 square feet of net assignable space for animal housing, procedure, and support.</a:t>
            </a:r>
          </a:p>
          <a:p>
            <a:pPr marL="174625" indent="-174625">
              <a:buFont typeface="+mj-lt"/>
              <a:buAutoNum type="arabicPeriod"/>
            </a:pPr>
            <a:r>
              <a:rPr lang="en-US" sz="1100" dirty="0">
                <a:latin typeface="Proxima Nova" panose="02000506030000020004" pitchFamily="50" charset="0"/>
              </a:rPr>
              <a:t>Continuous AAALACi accreditation since 1971.</a:t>
            </a:r>
          </a:p>
          <a:p>
            <a:pPr marL="461963" lvl="1" indent="-174625">
              <a:buFont typeface="Arial" panose="020B0604020202020204" pitchFamily="34" charset="0"/>
              <a:buChar char="•"/>
            </a:pPr>
            <a:r>
              <a:rPr lang="en-US" sz="1100" dirty="0">
                <a:latin typeface="Proxima Nova" panose="02000506030000020004" pitchFamily="50" charset="0"/>
              </a:rPr>
              <a:t>Last inspection dates 3/22/2021-3/26/2021</a:t>
            </a:r>
          </a:p>
          <a:p>
            <a:pPr marL="174625" indent="-174625">
              <a:buFont typeface="+mj-lt"/>
              <a:buAutoNum type="arabicPeriod"/>
            </a:pPr>
            <a:r>
              <a:rPr lang="en-US" sz="1100" dirty="0">
                <a:latin typeface="Proxima Nova" panose="02000506030000020004" pitchFamily="50" charset="0"/>
              </a:rPr>
              <a:t>Assured by the NIH Office of Laboratory Animal Welfare (OLAW)</a:t>
            </a:r>
          </a:p>
          <a:p>
            <a:pPr marL="461963" lvl="1" indent="-174625">
              <a:buFont typeface="Arial" panose="020B0604020202020204" pitchFamily="34" charset="0"/>
              <a:buChar char="•"/>
            </a:pPr>
            <a:r>
              <a:rPr lang="en-US" sz="1100" dirty="0">
                <a:latin typeface="Proxima Nova" panose="02000506030000020004" pitchFamily="50" charset="0"/>
              </a:rPr>
              <a:t>Assurance D16-00162</a:t>
            </a:r>
          </a:p>
          <a:p>
            <a:pPr marL="461963" lvl="1" indent="-174625">
              <a:buFont typeface="Arial" panose="020B0604020202020204" pitchFamily="34" charset="0"/>
              <a:buChar char="•"/>
            </a:pPr>
            <a:r>
              <a:rPr lang="en-US" sz="1100" dirty="0">
                <a:latin typeface="Proxima Nova" panose="02000506030000020004" pitchFamily="50" charset="0"/>
              </a:rPr>
              <a:t>Renewal effective 6/8/2021</a:t>
            </a:r>
          </a:p>
          <a:p>
            <a:pPr marL="174625" indent="-174625">
              <a:buFont typeface="+mj-lt"/>
              <a:buAutoNum type="arabicPeriod"/>
            </a:pPr>
            <a:r>
              <a:rPr lang="en-US" sz="1100" dirty="0">
                <a:latin typeface="Proxima Nova" panose="02000506030000020004" pitchFamily="50" charset="0"/>
              </a:rPr>
              <a:t>Registered as a Research Facility with the USDA</a:t>
            </a:r>
          </a:p>
          <a:p>
            <a:pPr marL="461963" lvl="1" indent="-169863">
              <a:buFont typeface="Arial" panose="020B0604020202020204" pitchFamily="34" charset="0"/>
              <a:buChar char="•"/>
            </a:pPr>
            <a:r>
              <a:rPr lang="en-US" sz="1100" dirty="0">
                <a:latin typeface="Proxima Nova" panose="02000506030000020004" pitchFamily="50" charset="0"/>
              </a:rPr>
              <a:t>Registration 64-R-0004</a:t>
            </a:r>
          </a:p>
          <a:p>
            <a:pPr marL="461963" lvl="1" indent="-169863">
              <a:buFont typeface="Arial" panose="020B0604020202020204" pitchFamily="34" charset="0"/>
              <a:buChar char="•"/>
            </a:pPr>
            <a:r>
              <a:rPr lang="en-US" sz="1100" dirty="0">
                <a:latin typeface="Proxima Nova" panose="02000506030000020004" pitchFamily="50" charset="0"/>
              </a:rPr>
              <a:t>Last inspection 8/4/2021</a:t>
            </a:r>
          </a:p>
        </p:txBody>
      </p:sp>
      <p:sp>
        <p:nvSpPr>
          <p:cNvPr id="25" name="Rectangle 24"/>
          <p:cNvSpPr/>
          <p:nvPr/>
        </p:nvSpPr>
        <p:spPr>
          <a:xfrm>
            <a:off x="3298206" y="1969919"/>
            <a:ext cx="2926080" cy="2185214"/>
          </a:xfrm>
          <a:prstGeom prst="rect">
            <a:avLst/>
          </a:prstGeom>
        </p:spPr>
        <p:txBody>
          <a:bodyPr wrap="square" lIns="137160" rIns="137160">
            <a:spAutoFit/>
          </a:bodyPr>
          <a:lstStyle/>
          <a:p>
            <a:r>
              <a:rPr lang="en-US" sz="1600" b="1" dirty="0">
                <a:latin typeface="Proxima Nova" panose="02000506030000020004" pitchFamily="50" charset="0"/>
              </a:rPr>
              <a:t>Staff Values</a:t>
            </a:r>
          </a:p>
          <a:p>
            <a:pPr>
              <a:spcAft>
                <a:spcPts val="600"/>
              </a:spcAft>
            </a:pPr>
            <a:r>
              <a:rPr lang="en-US" sz="1100" b="1" dirty="0">
                <a:latin typeface="Proxima Nova" panose="02000506030000020004" pitchFamily="50" charset="0"/>
              </a:rPr>
              <a:t>ARP staff strive to hold true to the values below.  They are our story, our </a:t>
            </a:r>
            <a:r>
              <a:rPr lang="en-US" sz="1100" b="1" dirty="0" err="1">
                <a:latin typeface="Proxima Nova" panose="02000506030000020004" pitchFamily="50" charset="0"/>
              </a:rPr>
              <a:t>sCRIPT.</a:t>
            </a:r>
            <a:r>
              <a:rPr lang="en-US" sz="1100" b="1" dirty="0">
                <a:latin typeface="Proxima Nova" panose="02000506030000020004" pitchFamily="50" charset="0"/>
              </a:rPr>
              <a:t> </a:t>
            </a:r>
          </a:p>
          <a:p>
            <a:pPr marL="171450" indent="-171450">
              <a:buFont typeface="Arial" panose="020B0604020202020204" pitchFamily="34" charset="0"/>
              <a:buChar char="•"/>
            </a:pPr>
            <a:r>
              <a:rPr lang="en-US" sz="1100" dirty="0">
                <a:latin typeface="Proxima Nova" panose="02000506030000020004" pitchFamily="50" charset="0"/>
              </a:rPr>
              <a:t>Communication</a:t>
            </a:r>
          </a:p>
          <a:p>
            <a:pPr marL="171450" indent="-171450">
              <a:buFont typeface="Arial" panose="020B0604020202020204" pitchFamily="34" charset="0"/>
              <a:buChar char="•"/>
            </a:pPr>
            <a:r>
              <a:rPr lang="en-US" sz="1100" dirty="0">
                <a:latin typeface="Proxima Nova" panose="02000506030000020004" pitchFamily="50" charset="0"/>
              </a:rPr>
              <a:t>Respect</a:t>
            </a:r>
          </a:p>
          <a:p>
            <a:pPr marL="171450" indent="-171450">
              <a:buFont typeface="Arial" panose="020B0604020202020204" pitchFamily="34" charset="0"/>
              <a:buChar char="•"/>
            </a:pPr>
            <a:r>
              <a:rPr lang="en-US" sz="1100" dirty="0">
                <a:latin typeface="Proxima Nova" panose="02000506030000020004" pitchFamily="50" charset="0"/>
              </a:rPr>
              <a:t>Integrity</a:t>
            </a:r>
          </a:p>
          <a:p>
            <a:pPr marL="171450" indent="-171450">
              <a:buFont typeface="Arial" panose="020B0604020202020204" pitchFamily="34" charset="0"/>
              <a:buChar char="•"/>
            </a:pPr>
            <a:r>
              <a:rPr lang="en-US" sz="1100" dirty="0">
                <a:latin typeface="Proxima Nova" panose="02000506030000020004" pitchFamily="50" charset="0"/>
              </a:rPr>
              <a:t>Professionalism</a:t>
            </a:r>
          </a:p>
          <a:p>
            <a:pPr marL="171450" indent="-171450">
              <a:buFont typeface="Arial" panose="020B0604020202020204" pitchFamily="34" charset="0"/>
              <a:buChar char="•"/>
            </a:pPr>
            <a:r>
              <a:rPr lang="en-US" sz="1100" dirty="0">
                <a:latin typeface="Proxima Nova" panose="02000506030000020004" pitchFamily="50" charset="0"/>
              </a:rPr>
              <a:t>Trust</a:t>
            </a:r>
          </a:p>
          <a:p>
            <a:pPr>
              <a:spcBef>
                <a:spcPts val="600"/>
              </a:spcBef>
            </a:pPr>
            <a:r>
              <a:rPr lang="en-US" sz="1100" dirty="0">
                <a:latin typeface="Proxima Nova" panose="02000506030000020004" pitchFamily="50" charset="0"/>
              </a:rPr>
              <a:t>ARP is a partner with you to help you conduct the best possible animal research.  These values guide us in our partnership.</a:t>
            </a:r>
          </a:p>
        </p:txBody>
      </p:sp>
      <p:sp>
        <p:nvSpPr>
          <p:cNvPr id="26" name="Rectangle 25"/>
          <p:cNvSpPr/>
          <p:nvPr/>
        </p:nvSpPr>
        <p:spPr>
          <a:xfrm>
            <a:off x="6079454" y="4252459"/>
            <a:ext cx="2724208" cy="2000251"/>
          </a:xfrm>
          <a:prstGeom prst="rect">
            <a:avLst/>
          </a:prstGeom>
          <a:solidFill>
            <a:srgbClr val="1E6A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051051" y="4226173"/>
            <a:ext cx="2834640" cy="2015936"/>
          </a:xfrm>
          <a:prstGeom prst="rect">
            <a:avLst/>
          </a:prstGeom>
        </p:spPr>
        <p:txBody>
          <a:bodyPr wrap="square">
            <a:spAutoFit/>
          </a:bodyPr>
          <a:lstStyle/>
          <a:p>
            <a:pPr algn="ctr">
              <a:spcAft>
                <a:spcPts val="600"/>
              </a:spcAft>
            </a:pPr>
            <a:r>
              <a:rPr lang="en-US" b="1" dirty="0">
                <a:solidFill>
                  <a:schemeClr val="bg1"/>
                </a:solidFill>
                <a:latin typeface="Proxima Nova" panose="02000506030000020004" pitchFamily="50" charset="0"/>
              </a:rPr>
              <a:t>Questions about animal studies?  Contact us!</a:t>
            </a:r>
          </a:p>
          <a:p>
            <a:r>
              <a:rPr lang="en-US" sz="1400" dirty="0">
                <a:solidFill>
                  <a:schemeClr val="bg1"/>
                </a:solidFill>
                <a:latin typeface="Proxima Nova" panose="02000506030000020004" pitchFamily="50" charset="0"/>
              </a:rPr>
              <a:t>We are here to help, from animal study design, IACUC protocol writing, animal model techniques, etc.  Scan the corresponding QR code to the right for relevant contact information.</a:t>
            </a:r>
          </a:p>
        </p:txBody>
      </p:sp>
      <p:sp>
        <p:nvSpPr>
          <p:cNvPr id="31" name="TextBox 30"/>
          <p:cNvSpPr txBox="1"/>
          <p:nvPr/>
        </p:nvSpPr>
        <p:spPr>
          <a:xfrm>
            <a:off x="8778350" y="2691912"/>
            <a:ext cx="3181338" cy="3836948"/>
          </a:xfrm>
          <a:prstGeom prst="rect">
            <a:avLst/>
          </a:prstGeom>
          <a:noFill/>
        </p:spPr>
        <p:txBody>
          <a:bodyPr wrap="square" lIns="137160" rIns="137160" rtlCol="0">
            <a:spAutoFit/>
          </a:bodyPr>
          <a:lstStyle/>
          <a:p>
            <a:r>
              <a:rPr lang="en-US" sz="1600" b="1" dirty="0">
                <a:latin typeface="Proxima Nova" panose="02000506030000020004" pitchFamily="50" charset="0"/>
              </a:rPr>
              <a:t>ARP Team </a:t>
            </a:r>
          </a:p>
          <a:p>
            <a:pPr>
              <a:spcAft>
                <a:spcPts val="600"/>
              </a:spcAft>
            </a:pPr>
            <a:r>
              <a:rPr lang="en-US" sz="1100" dirty="0">
                <a:latin typeface="Proxima Nova" panose="02000506030000020004" pitchFamily="50" charset="0"/>
              </a:rPr>
              <a:t>There are over 100 dedicated ARP staff here everyday to partner with you.  We welcome the opportunity to take care of your animals and love the chance to help with your experiments in any way we can.</a:t>
            </a:r>
          </a:p>
          <a:p>
            <a:r>
              <a:rPr lang="en-US" sz="1600" b="1" dirty="0">
                <a:latin typeface="Proxima Nova" panose="02000506030000020004" pitchFamily="50" charset="0"/>
              </a:rPr>
              <a:t>Contact Information </a:t>
            </a:r>
          </a:p>
          <a:p>
            <a:r>
              <a:rPr lang="en-US" sz="1100" dirty="0">
                <a:latin typeface="Proxima Nova" panose="02000506030000020004" pitchFamily="50" charset="0"/>
              </a:rPr>
              <a:t>ARP Website – </a:t>
            </a:r>
            <a:r>
              <a:rPr lang="en-US" sz="1100" dirty="0">
                <a:latin typeface="Proxima Nova" panose="02000506030000020004" pitchFamily="50" charset="0"/>
                <a:hlinkClick r:id="rId5"/>
              </a:rPr>
              <a:t>www.uab.edu/arp</a:t>
            </a:r>
            <a:r>
              <a:rPr lang="en-US" sz="1100" dirty="0">
                <a:latin typeface="Proxima Nova" panose="02000506030000020004" pitchFamily="50" charset="0"/>
              </a:rPr>
              <a:t>.</a:t>
            </a:r>
          </a:p>
          <a:p>
            <a:pPr marL="171450" indent="-171450">
              <a:buFont typeface="Arial" panose="020B0604020202020204" pitchFamily="34" charset="0"/>
              <a:buChar char="•"/>
            </a:pPr>
            <a:r>
              <a:rPr lang="en-US" sz="1100" dirty="0">
                <a:latin typeface="Proxima Nova" panose="02000506030000020004" pitchFamily="50" charset="0"/>
              </a:rPr>
              <a:t>General information, forms, instructions</a:t>
            </a:r>
          </a:p>
          <a:p>
            <a:pPr marL="514350" indent="-165100">
              <a:spcBef>
                <a:spcPts val="200"/>
              </a:spcBef>
            </a:pPr>
            <a:r>
              <a:rPr lang="en-US" sz="1100" dirty="0">
                <a:latin typeface="Proxima Nova" panose="02000506030000020004" pitchFamily="50" charset="0"/>
              </a:rPr>
              <a:t>ARP Operations Manager – </a:t>
            </a:r>
            <a:r>
              <a:rPr lang="en-US" sz="1100" b="1" dirty="0">
                <a:latin typeface="Proxima Nova" panose="02000506030000020004" pitchFamily="50" charset="0"/>
              </a:rPr>
              <a:t>Jon McGill</a:t>
            </a:r>
          </a:p>
          <a:p>
            <a:pPr marL="514350" indent="-165100">
              <a:buFont typeface="Arial" panose="020B0604020202020204" pitchFamily="34" charset="0"/>
              <a:buChar char="•"/>
            </a:pPr>
            <a:r>
              <a:rPr lang="en-US" sz="1100" dirty="0">
                <a:latin typeface="Proxima Nova" panose="02000506030000020004" pitchFamily="50" charset="0"/>
              </a:rPr>
              <a:t>Staff and operational questions</a:t>
            </a:r>
          </a:p>
          <a:p>
            <a:pPr>
              <a:spcBef>
                <a:spcPts val="200"/>
              </a:spcBef>
            </a:pPr>
            <a:r>
              <a:rPr lang="en-US" sz="1100" dirty="0">
                <a:latin typeface="Proxima Nova" panose="02000506030000020004" pitchFamily="50" charset="0"/>
              </a:rPr>
              <a:t>ARP Facilities Manager – </a:t>
            </a:r>
            <a:r>
              <a:rPr lang="en-US" sz="1100" b="1" dirty="0">
                <a:latin typeface="Proxima Nova" panose="02000506030000020004" pitchFamily="50" charset="0"/>
              </a:rPr>
              <a:t>Dale Payton</a:t>
            </a:r>
          </a:p>
          <a:p>
            <a:pPr marL="171450" indent="-171450">
              <a:buFont typeface="Arial" panose="020B0604020202020204" pitchFamily="34" charset="0"/>
              <a:buChar char="•"/>
            </a:pPr>
            <a:r>
              <a:rPr lang="en-US" sz="1100" dirty="0">
                <a:latin typeface="Proxima Nova" panose="02000506030000020004" pitchFamily="50" charset="0"/>
              </a:rPr>
              <a:t>Facilities information, building issues</a:t>
            </a:r>
          </a:p>
          <a:p>
            <a:pPr marL="339725">
              <a:spcBef>
                <a:spcPts val="200"/>
              </a:spcBef>
            </a:pPr>
            <a:r>
              <a:rPr lang="en-US" sz="1100" dirty="0">
                <a:latin typeface="Proxima Nova" panose="02000506030000020004" pitchFamily="50" charset="0"/>
              </a:rPr>
              <a:t>ARP Financial Manager – </a:t>
            </a:r>
            <a:r>
              <a:rPr lang="en-US" sz="1100" b="1" dirty="0">
                <a:latin typeface="Proxima Nova" panose="02000506030000020004" pitchFamily="50" charset="0"/>
              </a:rPr>
              <a:t>Tim Crutchfield </a:t>
            </a:r>
          </a:p>
          <a:p>
            <a:pPr marL="514350" indent="-171450">
              <a:buFont typeface="Arial" panose="020B0604020202020204" pitchFamily="34" charset="0"/>
              <a:buChar char="•"/>
            </a:pPr>
            <a:r>
              <a:rPr lang="en-US" sz="1100" dirty="0">
                <a:latin typeface="Proxima Nova" panose="02000506030000020004" pitchFamily="50" charset="0"/>
              </a:rPr>
              <a:t>Billing information, Bioware questions</a:t>
            </a:r>
          </a:p>
          <a:p>
            <a:pPr>
              <a:spcBef>
                <a:spcPts val="200"/>
              </a:spcBef>
            </a:pPr>
            <a:r>
              <a:rPr lang="en-US" sz="1100" dirty="0">
                <a:latin typeface="Proxima Nova" panose="02000506030000020004" pitchFamily="50" charset="0"/>
              </a:rPr>
              <a:t>ARP Veterinary Staff – </a:t>
            </a:r>
            <a:r>
              <a:rPr lang="en-US" sz="1100" dirty="0">
                <a:latin typeface="Proxima Nova" panose="02000506030000020004" pitchFamily="50" charset="0"/>
                <a:hlinkClick r:id="rId6"/>
              </a:rPr>
              <a:t>arpvetstaff@uab.edu</a:t>
            </a:r>
            <a:endParaRPr lang="en-US" sz="1100" dirty="0">
              <a:latin typeface="Proxima Nova" panose="02000506030000020004" pitchFamily="50" charset="0"/>
            </a:endParaRPr>
          </a:p>
          <a:p>
            <a:pPr marL="171450" indent="-171450">
              <a:buFont typeface="Arial" panose="020B0604020202020204" pitchFamily="34" charset="0"/>
              <a:buChar char="•"/>
            </a:pPr>
            <a:r>
              <a:rPr lang="en-US" sz="1100" dirty="0">
                <a:latin typeface="Proxima Nova" panose="02000506030000020004" pitchFamily="50" charset="0"/>
              </a:rPr>
              <a:t>Veterinary questions, procedure training, protocol help, study design.</a:t>
            </a:r>
          </a:p>
          <a:p>
            <a:pPr marL="339725">
              <a:spcBef>
                <a:spcPts val="200"/>
              </a:spcBef>
            </a:pPr>
            <a:r>
              <a:rPr lang="en-US" sz="1100" dirty="0">
                <a:latin typeface="Proxima Nova" panose="02000506030000020004" pitchFamily="50" charset="0"/>
              </a:rPr>
              <a:t>ARP Executive Director – </a:t>
            </a:r>
            <a:r>
              <a:rPr lang="en-US" sz="1100" b="1" dirty="0">
                <a:latin typeface="Proxima Nova" panose="02000506030000020004" pitchFamily="50" charset="0"/>
              </a:rPr>
              <a:t>Erik Dohm</a:t>
            </a:r>
          </a:p>
          <a:p>
            <a:pPr marL="514350" indent="-171450">
              <a:buFont typeface="Arial" panose="020B0604020202020204" pitchFamily="34" charset="0"/>
              <a:buChar char="•"/>
            </a:pPr>
            <a:r>
              <a:rPr lang="en-US" sz="1100" dirty="0">
                <a:latin typeface="Proxima Nova" panose="02000506030000020004" pitchFamily="50" charset="0"/>
              </a:rPr>
              <a:t>All other questions or concerns.</a:t>
            </a:r>
          </a:p>
        </p:txBody>
      </p:sp>
      <p:sp>
        <p:nvSpPr>
          <p:cNvPr id="32" name="Rectangle 31"/>
          <p:cNvSpPr/>
          <p:nvPr/>
        </p:nvSpPr>
        <p:spPr>
          <a:xfrm>
            <a:off x="5130023" y="1572279"/>
            <a:ext cx="1927437" cy="45719"/>
          </a:xfrm>
          <a:prstGeom prst="rect">
            <a:avLst/>
          </a:prstGeom>
          <a:solidFill>
            <a:srgbClr val="1E6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8">
            <a:extLst>
              <a:ext uri="{FF2B5EF4-FFF2-40B4-BE49-F238E27FC236}">
                <a16:creationId xmlns:a16="http://schemas.microsoft.com/office/drawing/2014/main" id="{F7849BD5-9C11-5D44-854F-7027C6FBA9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596" y="100084"/>
            <a:ext cx="2100841" cy="184950"/>
          </a:xfrm>
          <a:prstGeom prst="rect">
            <a:avLst/>
          </a:prstGeom>
        </p:spPr>
      </p:pic>
      <p:pic>
        <p:nvPicPr>
          <p:cNvPr id="2" name="Picture 1">
            <a:extLst>
              <a:ext uri="{FF2B5EF4-FFF2-40B4-BE49-F238E27FC236}">
                <a16:creationId xmlns:a16="http://schemas.microsoft.com/office/drawing/2014/main" id="{E18F8495-A612-4165-A662-67EE415EEBFA}"/>
              </a:ext>
            </a:extLst>
          </p:cNvPr>
          <p:cNvPicPr>
            <a:picLocks noChangeAspect="1"/>
          </p:cNvPicPr>
          <p:nvPr/>
        </p:nvPicPr>
        <p:blipFill>
          <a:blip r:embed="rId8"/>
          <a:stretch>
            <a:fillRect/>
          </a:stretch>
        </p:blipFill>
        <p:spPr>
          <a:xfrm>
            <a:off x="8970271" y="1624071"/>
            <a:ext cx="2752610" cy="1067203"/>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0" name="Picture 9" descr="A picture containing mammal, rodent, dog&#10;&#10;Description automatically generated">
            <a:extLst>
              <a:ext uri="{FF2B5EF4-FFF2-40B4-BE49-F238E27FC236}">
                <a16:creationId xmlns:a16="http://schemas.microsoft.com/office/drawing/2014/main" id="{62A84A90-F9CA-409A-B21F-B3A6246A4C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579" t="22292" r="23788" b="13664"/>
          <a:stretch/>
        </p:blipFill>
        <p:spPr>
          <a:xfrm rot="5400000">
            <a:off x="3704240" y="4046467"/>
            <a:ext cx="2040547" cy="2412233"/>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5E1D40BB-6586-4384-837F-1B45F66AD20D}"/>
              </a:ext>
            </a:extLst>
          </p:cNvPr>
          <p:cNvPicPr>
            <a:picLocks noChangeAspect="1"/>
          </p:cNvPicPr>
          <p:nvPr/>
        </p:nvPicPr>
        <p:blipFill rotWithShape="1">
          <a:blip r:embed="rId10"/>
          <a:srcRect t="23001"/>
          <a:stretch/>
        </p:blipFill>
        <p:spPr>
          <a:xfrm>
            <a:off x="11588276" y="4103796"/>
            <a:ext cx="371413" cy="365760"/>
          </a:xfrm>
          <a:prstGeom prst="rect">
            <a:avLst/>
          </a:prstGeom>
        </p:spPr>
      </p:pic>
      <p:pic>
        <p:nvPicPr>
          <p:cNvPr id="12" name="Picture 11">
            <a:extLst>
              <a:ext uri="{FF2B5EF4-FFF2-40B4-BE49-F238E27FC236}">
                <a16:creationId xmlns:a16="http://schemas.microsoft.com/office/drawing/2014/main" id="{E737799A-9528-4A8C-B2D1-2D022FF2D3F6}"/>
              </a:ext>
            </a:extLst>
          </p:cNvPr>
          <p:cNvPicPr>
            <a:picLocks noChangeAspect="1"/>
          </p:cNvPicPr>
          <p:nvPr/>
        </p:nvPicPr>
        <p:blipFill rotWithShape="1">
          <a:blip r:embed="rId11"/>
          <a:srcRect b="21707"/>
          <a:stretch/>
        </p:blipFill>
        <p:spPr>
          <a:xfrm>
            <a:off x="8854682" y="4478265"/>
            <a:ext cx="365760" cy="371960"/>
          </a:xfrm>
          <a:prstGeom prst="rect">
            <a:avLst/>
          </a:prstGeom>
        </p:spPr>
      </p:pic>
      <p:pic>
        <p:nvPicPr>
          <p:cNvPr id="14" name="Picture 13">
            <a:extLst>
              <a:ext uri="{FF2B5EF4-FFF2-40B4-BE49-F238E27FC236}">
                <a16:creationId xmlns:a16="http://schemas.microsoft.com/office/drawing/2014/main" id="{ACEEEC2D-14A1-4AD2-A3B9-BC6D3D8719B3}"/>
              </a:ext>
            </a:extLst>
          </p:cNvPr>
          <p:cNvPicPr>
            <a:picLocks noChangeAspect="1"/>
          </p:cNvPicPr>
          <p:nvPr/>
        </p:nvPicPr>
        <p:blipFill rotWithShape="1">
          <a:blip r:embed="rId12"/>
          <a:srcRect t="21181"/>
          <a:stretch/>
        </p:blipFill>
        <p:spPr>
          <a:xfrm>
            <a:off x="11584587" y="4850225"/>
            <a:ext cx="370842" cy="365760"/>
          </a:xfrm>
          <a:prstGeom prst="rect">
            <a:avLst/>
          </a:prstGeom>
        </p:spPr>
      </p:pic>
      <p:pic>
        <p:nvPicPr>
          <p:cNvPr id="15" name="Picture 14">
            <a:extLst>
              <a:ext uri="{FF2B5EF4-FFF2-40B4-BE49-F238E27FC236}">
                <a16:creationId xmlns:a16="http://schemas.microsoft.com/office/drawing/2014/main" id="{CF367984-5D1A-4FC4-8868-E6226BF204A0}"/>
              </a:ext>
            </a:extLst>
          </p:cNvPr>
          <p:cNvPicPr>
            <a:picLocks noChangeAspect="1"/>
          </p:cNvPicPr>
          <p:nvPr/>
        </p:nvPicPr>
        <p:blipFill rotWithShape="1">
          <a:blip r:embed="rId13"/>
          <a:srcRect t="-1" r="4905" b="31629"/>
          <a:stretch/>
        </p:blipFill>
        <p:spPr>
          <a:xfrm>
            <a:off x="11587299" y="5596654"/>
            <a:ext cx="368130" cy="365760"/>
          </a:xfrm>
          <a:prstGeom prst="rect">
            <a:avLst/>
          </a:prstGeom>
        </p:spPr>
      </p:pic>
      <p:pic>
        <p:nvPicPr>
          <p:cNvPr id="16" name="Picture 15">
            <a:extLst>
              <a:ext uri="{FF2B5EF4-FFF2-40B4-BE49-F238E27FC236}">
                <a16:creationId xmlns:a16="http://schemas.microsoft.com/office/drawing/2014/main" id="{F9DE36C0-E1EA-4B00-82EE-F3FBC60EB59A}"/>
              </a:ext>
            </a:extLst>
          </p:cNvPr>
          <p:cNvPicPr>
            <a:picLocks noChangeAspect="1"/>
          </p:cNvPicPr>
          <p:nvPr/>
        </p:nvPicPr>
        <p:blipFill rotWithShape="1">
          <a:blip r:embed="rId14"/>
          <a:srcRect t="22166"/>
          <a:stretch/>
        </p:blipFill>
        <p:spPr>
          <a:xfrm>
            <a:off x="8849626" y="6143760"/>
            <a:ext cx="369648" cy="365760"/>
          </a:xfrm>
          <a:prstGeom prst="rect">
            <a:avLst/>
          </a:prstGeom>
        </p:spPr>
      </p:pic>
      <p:pic>
        <p:nvPicPr>
          <p:cNvPr id="17" name="Picture 16">
            <a:extLst>
              <a:ext uri="{FF2B5EF4-FFF2-40B4-BE49-F238E27FC236}">
                <a16:creationId xmlns:a16="http://schemas.microsoft.com/office/drawing/2014/main" id="{E8A913A8-37C6-4B3C-83BF-F7320496DEA3}"/>
              </a:ext>
            </a:extLst>
          </p:cNvPr>
          <p:cNvPicPr>
            <a:picLocks noChangeAspect="1"/>
          </p:cNvPicPr>
          <p:nvPr/>
        </p:nvPicPr>
        <p:blipFill rotWithShape="1">
          <a:blip r:embed="rId15"/>
          <a:srcRect t="15304" b="631"/>
          <a:stretch/>
        </p:blipFill>
        <p:spPr>
          <a:xfrm>
            <a:off x="8849626" y="5189171"/>
            <a:ext cx="376874" cy="365760"/>
          </a:xfrm>
          <a:prstGeom prst="rect">
            <a:avLst/>
          </a:prstGeom>
        </p:spPr>
      </p:pic>
      <p:pic>
        <p:nvPicPr>
          <p:cNvPr id="5" name="Audio 4">
            <a:hlinkClick r:id="" action="ppaction://media"/>
            <a:extLst>
              <a:ext uri="{FF2B5EF4-FFF2-40B4-BE49-F238E27FC236}">
                <a16:creationId xmlns:a16="http://schemas.microsoft.com/office/drawing/2014/main" id="{8FAC7864-48C5-4C9F-970C-0113B8C3187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2150109"/>
      </p:ext>
    </p:extLst>
  </p:cSld>
  <p:clrMapOvr>
    <a:masterClrMapping/>
  </p:clrMapOvr>
  <mc:AlternateContent xmlns:mc="http://schemas.openxmlformats.org/markup-compatibility/2006">
    <mc:Choice xmlns:p14="http://schemas.microsoft.com/office/powerpoint/2010/main" Requires="p14">
      <p:transition spd="slow" p14:dur="2000" advTm="236306"/>
    </mc:Choice>
    <mc:Fallback>
      <p:transition spd="slow" advTm="23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TotalTime>
  <Words>844</Words>
  <Application>Microsoft Office PowerPoint</Application>
  <PresentationFormat>Widescreen</PresentationFormat>
  <Paragraphs>59</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Calibri</vt:lpstr>
      <vt:lpstr>Arial</vt:lpstr>
      <vt:lpstr>Calibri Light</vt:lpstr>
      <vt:lpstr>Proxima Nova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Ruxandra Morosan</dc:creator>
  <cp:lastModifiedBy>Erik Dohm</cp:lastModifiedBy>
  <cp:revision>32</cp:revision>
  <dcterms:created xsi:type="dcterms:W3CDTF">2019-06-06T14:53:19Z</dcterms:created>
  <dcterms:modified xsi:type="dcterms:W3CDTF">2022-02-16T04:33:59Z</dcterms:modified>
</cp:coreProperties>
</file>