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7D6526-1711-C22E-FF7B-0DF027AE3F9E}" v="5" dt="2021-12-09T22:08:33.631"/>
    <p1510:client id="{DFBE9F33-BD75-02E0-F13B-8F8E74DF9BC5}" v="93" dt="2021-12-09T21:56:17.430"/>
    <p1510:client id="{E7E329DF-83E9-C067-C395-579A03D4AA13}" v="137" dt="2021-12-10T15:19:02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-Johnston, Kelley E" userId="S::johnk@uab.edu::56f11f80-2e10-4c83-ba8a-c02c125e1fff" providerId="AD" clId="Web-{7C7D6526-1711-C22E-FF7B-0DF027AE3F9E}"/>
    <pc:docChg chg="modSld">
      <pc:chgData name="Smith-Johnston, Kelley E" userId="S::johnk@uab.edu::56f11f80-2e10-4c83-ba8a-c02c125e1fff" providerId="AD" clId="Web-{7C7D6526-1711-C22E-FF7B-0DF027AE3F9E}" dt="2021-12-09T22:08:33.631" v="4" actId="20577"/>
      <pc:docMkLst>
        <pc:docMk/>
      </pc:docMkLst>
      <pc:sldChg chg="modSp">
        <pc:chgData name="Smith-Johnston, Kelley E" userId="S::johnk@uab.edu::56f11f80-2e10-4c83-ba8a-c02c125e1fff" providerId="AD" clId="Web-{7C7D6526-1711-C22E-FF7B-0DF027AE3F9E}" dt="2021-12-09T22:08:33.631" v="4" actId="20577"/>
        <pc:sldMkLst>
          <pc:docMk/>
          <pc:sldMk cId="916207886" sldId="260"/>
        </pc:sldMkLst>
        <pc:spChg chg="mod">
          <ac:chgData name="Smith-Johnston, Kelley E" userId="S::johnk@uab.edu::56f11f80-2e10-4c83-ba8a-c02c125e1fff" providerId="AD" clId="Web-{7C7D6526-1711-C22E-FF7B-0DF027AE3F9E}" dt="2021-12-09T22:08:33.631" v="4" actId="20577"/>
          <ac:spMkLst>
            <pc:docMk/>
            <pc:sldMk cId="916207886" sldId="260"/>
            <ac:spMk id="3" creationId="{00000000-0000-0000-0000-000000000000}"/>
          </ac:spMkLst>
        </pc:spChg>
      </pc:sldChg>
    </pc:docChg>
  </pc:docChgLst>
  <pc:docChgLst>
    <pc:chgData name="Smith-Johnston, Kelley E" userId="S::johnk@uab.edu::56f11f80-2e10-4c83-ba8a-c02c125e1fff" providerId="AD" clId="Web-{DFBE9F33-BD75-02E0-F13B-8F8E74DF9BC5}"/>
    <pc:docChg chg="modSld">
      <pc:chgData name="Smith-Johnston, Kelley E" userId="S::johnk@uab.edu::56f11f80-2e10-4c83-ba8a-c02c125e1fff" providerId="AD" clId="Web-{DFBE9F33-BD75-02E0-F13B-8F8E74DF9BC5}" dt="2021-12-09T21:56:17.430" v="92" actId="20577"/>
      <pc:docMkLst>
        <pc:docMk/>
      </pc:docMkLst>
      <pc:sldChg chg="modSp">
        <pc:chgData name="Smith-Johnston, Kelley E" userId="S::johnk@uab.edu::56f11f80-2e10-4c83-ba8a-c02c125e1fff" providerId="AD" clId="Web-{DFBE9F33-BD75-02E0-F13B-8F8E74DF9BC5}" dt="2021-12-09T21:56:17.430" v="92" actId="20577"/>
        <pc:sldMkLst>
          <pc:docMk/>
          <pc:sldMk cId="916207886" sldId="260"/>
        </pc:sldMkLst>
        <pc:spChg chg="mod">
          <ac:chgData name="Smith-Johnston, Kelley E" userId="S::johnk@uab.edu::56f11f80-2e10-4c83-ba8a-c02c125e1fff" providerId="AD" clId="Web-{DFBE9F33-BD75-02E0-F13B-8F8E74DF9BC5}" dt="2021-12-09T21:56:17.430" v="92" actId="20577"/>
          <ac:spMkLst>
            <pc:docMk/>
            <pc:sldMk cId="916207886" sldId="260"/>
            <ac:spMk id="3" creationId="{00000000-0000-0000-0000-000000000000}"/>
          </ac:spMkLst>
        </pc:spChg>
      </pc:sldChg>
    </pc:docChg>
  </pc:docChgLst>
  <pc:docChgLst>
    <pc:chgData name="Smith-Johnston, Kelley E" userId="S::johnk@uab.edu::56f11f80-2e10-4c83-ba8a-c02c125e1fff" providerId="AD" clId="Web-{E7E329DF-83E9-C067-C395-579A03D4AA13}"/>
    <pc:docChg chg="modSld">
      <pc:chgData name="Smith-Johnston, Kelley E" userId="S::johnk@uab.edu::56f11f80-2e10-4c83-ba8a-c02c125e1fff" providerId="AD" clId="Web-{E7E329DF-83E9-C067-C395-579A03D4AA13}" dt="2021-12-10T15:19:00.726" v="133" actId="20577"/>
      <pc:docMkLst>
        <pc:docMk/>
      </pc:docMkLst>
      <pc:sldChg chg="modSp">
        <pc:chgData name="Smith-Johnston, Kelley E" userId="S::johnk@uab.edu::56f11f80-2e10-4c83-ba8a-c02c125e1fff" providerId="AD" clId="Web-{E7E329DF-83E9-C067-C395-579A03D4AA13}" dt="2021-12-10T15:19:00.726" v="133" actId="20577"/>
        <pc:sldMkLst>
          <pc:docMk/>
          <pc:sldMk cId="916207886" sldId="260"/>
        </pc:sldMkLst>
        <pc:spChg chg="mod">
          <ac:chgData name="Smith-Johnston, Kelley E" userId="S::johnk@uab.edu::56f11f80-2e10-4c83-ba8a-c02c125e1fff" providerId="AD" clId="Web-{E7E329DF-83E9-C067-C395-579A03D4AA13}" dt="2021-12-10T15:11:20.964" v="63" actId="20577"/>
          <ac:spMkLst>
            <pc:docMk/>
            <pc:sldMk cId="916207886" sldId="260"/>
            <ac:spMk id="2" creationId="{00000000-0000-0000-0000-000000000000}"/>
          </ac:spMkLst>
        </pc:spChg>
        <pc:spChg chg="mod">
          <ac:chgData name="Smith-Johnston, Kelley E" userId="S::johnk@uab.edu::56f11f80-2e10-4c83-ba8a-c02c125e1fff" providerId="AD" clId="Web-{E7E329DF-83E9-C067-C395-579A03D4AA13}" dt="2021-12-10T15:19:00.726" v="133" actId="20577"/>
          <ac:spMkLst>
            <pc:docMk/>
            <pc:sldMk cId="916207886" sldId="260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jsammy@uab.edu" TargetMode="External"/><Relationship Id="rId2" Type="http://schemas.openxmlformats.org/officeDocument/2006/relationships/hyperlink" Target="mailto:johnk@uab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0.jpeg"/><Relationship Id="rId18" Type="http://schemas.openxmlformats.org/officeDocument/2006/relationships/hyperlink" Target="http://www.google.com/imgres?imgurl=http://digilander.libero.it/BodyMindCare/kapil/images/medi/more/horz/liver.jpg&amp;imgrefurl=http://octopusg.blogspot.com/2006/06/mysterious-liver.html&amp;usg=__jr03gup5uSt2tbrhMLmp0QC9yQA=&amp;h=395&amp;w=600&amp;sz=69&amp;hl=en&amp;start=6&amp;um=1&amp;itbs=1&amp;tbnid=W87ukFfUC6DoKM:&amp;tbnh=89&amp;tbnw=135&amp;prev=/images%3Fq%3Dliver%26um%3D1%26hl%3Den%26tbs%3Disch:1" TargetMode="External"/><Relationship Id="rId3" Type="http://schemas.openxmlformats.org/officeDocument/2006/relationships/image" Target="../media/image4.jpeg"/><Relationship Id="rId21" Type="http://schemas.openxmlformats.org/officeDocument/2006/relationships/image" Target="../media/image15.png"/><Relationship Id="rId7" Type="http://schemas.openxmlformats.org/officeDocument/2006/relationships/hyperlink" Target="http://www.google.com/imgres?imgurl=http://topnews.in/health/files/Heart-Attack.jpg&amp;imgrefurl=http://www.topnews.in/health/diseases/heart-attack&amp;usg=__hCrU7zzFy7_PEZg0C9p7UJR3DfU=&amp;h=432&amp;w=302&amp;sz=87&amp;hl=en&amp;start=74&amp;um=1&amp;itbs=1&amp;tbnid=cS1zVjZSIhQXPM:&amp;tbnh=126&amp;tbnw=88&amp;prev=/images%3Fq%3Dheart%26start%3D72%26um%3D1%26hl%3Den%26sa%3DN%26ndsp%3D18%26tbs%3Disch:1" TargetMode="External"/><Relationship Id="rId12" Type="http://schemas.openxmlformats.org/officeDocument/2006/relationships/image" Target="../media/image9.jpeg"/><Relationship Id="rId17" Type="http://schemas.openxmlformats.org/officeDocument/2006/relationships/image" Target="../media/image12.jpeg"/><Relationship Id="rId2" Type="http://schemas.openxmlformats.org/officeDocument/2006/relationships/image" Target="../media/image3.png"/><Relationship Id="rId16" Type="http://schemas.openxmlformats.org/officeDocument/2006/relationships/hyperlink" Target="http://www.google.com/imgres?imgurl=http://www.ipmc.cnrs.fr/~duprat/neurophysiology/images/brain2.jpg&amp;imgrefurl=http://www.ipmc.cnrs.fr/~duprat/neurophysiology/brain.htm&amp;usg=__LtWTj_R31v_pcdDZ6d5HNpIynus=&amp;h=406&amp;w=500&amp;sz=147&amp;hl=en&amp;start=2&amp;um=1&amp;itbs=1&amp;tbnid=kqzWGRrrXqwB8M:&amp;tbnh=106&amp;tbnw=130&amp;prev=/images%3Fq%3Dbrain%26um%3D1%26hl%3Den%26tbs%3Disch:1" TargetMode="External"/><Relationship Id="rId20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hyperlink" Target="http://www.google.com/imgres?imgurl=http://www.news.wisc.edu/newsphotos/images/fruit_fly_research03_6801.JPG&amp;imgrefurl=http://www.news.wisc.edu/newsphotos/gompel.html&amp;usg=__MaTlUrzVV3Ze-vGeaK70TjvT6QY=&amp;h=1200&amp;w=1800&amp;sz=1438&amp;hl=en&amp;start=79&amp;um=1&amp;itbs=1&amp;tbnid=fKXikxDBP-SwEM:&amp;tbnh=100&amp;tbnw=150&amp;prev=/images%3Fq%3Ddrosophila%26start%3D72%26um%3D1%26hl%3Den%26sa%3DN%26ndsp%3D18%26tbs%3Disch:1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11.jpeg"/><Relationship Id="rId10" Type="http://schemas.openxmlformats.org/officeDocument/2006/relationships/image" Target="../media/image8.jpeg"/><Relationship Id="rId19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hyperlink" Target="http://www.google.com/imgres?imgurl=http://img.dailymail.co.uk/i/pix/2008/02_01/mouseDM0302_468x311.jpg&amp;imgrefurl=http://www.dailymail.co.uk/health/article-512091/The-miracle-mouse-cure-sniffles.html&amp;usg=__9XG6uFD0inSYqcbUPpHVa2Brlts=&amp;h=311&amp;w=468&amp;sz=29&amp;hl=en&amp;start=26&amp;um=1&amp;itbs=1&amp;tbnid=q3yiRtqbdAymrM:&amp;tbnh=85&amp;tbnw=128&amp;prev=/images%3Fq%3Dmouse%26start%3D18%26um%3D1%26hl%3Den%26sa%3DN%26ndsp%3D18%26tbs%3Disch:1" TargetMode="External"/><Relationship Id="rId14" Type="http://schemas.openxmlformats.org/officeDocument/2006/relationships/hyperlink" Target="http://www.google.com/imgres?imgurl=http://www.nvo.com/jin/nss-folder/scrapbookanatomy/muscle1fiber.jpg&amp;imgrefurl=http://www.nvo.com/jin/homepage8/&amp;usg=__900NbNmDSvFIHOSeDcK2LHr9p7k=&amp;h=360&amp;w=480&amp;sz=40&amp;hl=en&amp;start=57&amp;um=1&amp;itbs=1&amp;tbnid=GHa1Y6WrqvajSM:&amp;tbnh=97&amp;tbnw=129&amp;prev=/images%3Fq%3Dskeletal%2Bmuscle%26start%3D54%26um%3D1%26hl%3Den%26sa%3DN%26ndsp%3D18%26tbs%3Disch: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5J-Z2K92s0C0NR2Jd6vAjFhwSNcRj2xNq6xVd0pdaG9UOUtJMTgwNkRXS0NKN1NKWko5TFVWNFI2QyQlQCN0PWc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5085" y="182338"/>
            <a:ext cx="8056662" cy="1646302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90C226"/>
                </a:solidFill>
              </a:rPr>
              <a:t>Bio-Analytical Redox Biology (BARB) Core</a:t>
            </a:r>
          </a:p>
        </p:txBody>
      </p:sp>
      <p:sp>
        <p:nvSpPr>
          <p:cNvPr id="439" name="Rectangle 438"/>
          <p:cNvSpPr/>
          <p:nvPr/>
        </p:nvSpPr>
        <p:spPr>
          <a:xfrm>
            <a:off x="567689" y="1848031"/>
            <a:ext cx="94868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1675 University Blvd, WEBB 416 &amp; 418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Lab phone:(205) 996-2661</a:t>
            </a:r>
          </a:p>
          <a:p>
            <a:pPr algn="ctr">
              <a:spcBef>
                <a:spcPct val="0"/>
              </a:spcBef>
            </a:pPr>
            <a:endParaRPr lang="en-US" altLang="en-US" sz="16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Director: Douglas Moellering, PhD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Research Associates: 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Kelley Smith-Johnston, BS: </a:t>
            </a:r>
            <a:r>
              <a:rPr lang="en-US" altLang="en-US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hlinkClick r:id="rId2"/>
              </a:rPr>
              <a:t>johnk@uab.edu</a:t>
            </a:r>
            <a:endParaRPr lang="en-US" altLang="en-US" sz="16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Melissa J. Sammy, PhD: </a:t>
            </a:r>
            <a:r>
              <a:rPr lang="en-US" altLang="en-US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hlinkClick r:id="rId3"/>
              </a:rPr>
              <a:t>mjsammy@uab.edu</a:t>
            </a:r>
            <a:r>
              <a:rPr lang="en-US" altLang="en-US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 </a:t>
            </a:r>
          </a:p>
          <a:p>
            <a:pPr algn="ctr">
              <a:spcBef>
                <a:spcPct val="0"/>
              </a:spcBef>
            </a:pPr>
            <a:endParaRPr lang="en-US" altLang="en-US" sz="16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465" name="Group 464"/>
          <p:cNvGrpSpPr/>
          <p:nvPr/>
        </p:nvGrpSpPr>
        <p:grpSpPr>
          <a:xfrm>
            <a:off x="3732219" y="3750427"/>
            <a:ext cx="3502393" cy="2823815"/>
            <a:chOff x="3950118" y="3750427"/>
            <a:chExt cx="3502393" cy="2823815"/>
          </a:xfrm>
        </p:grpSpPr>
        <p:grpSp>
          <p:nvGrpSpPr>
            <p:cNvPr id="459" name="Group 458"/>
            <p:cNvGrpSpPr>
              <a:grpSpLocks noChangeAspect="1"/>
            </p:cNvGrpSpPr>
            <p:nvPr/>
          </p:nvGrpSpPr>
          <p:grpSpPr>
            <a:xfrm>
              <a:off x="3950118" y="3750427"/>
              <a:ext cx="3346541" cy="2823815"/>
              <a:chOff x="2594768" y="5770563"/>
              <a:chExt cx="7002463" cy="5908675"/>
            </a:xfrm>
          </p:grpSpPr>
          <p:pic>
            <p:nvPicPr>
              <p:cNvPr id="45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4768" y="5770563"/>
                <a:ext cx="7002463" cy="5908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7" name="Text Box 19"/>
              <p:cNvSpPr txBox="1">
                <a:spLocks noChangeArrowheads="1"/>
              </p:cNvSpPr>
              <p:nvPr/>
            </p:nvSpPr>
            <p:spPr bwMode="auto">
              <a:xfrm>
                <a:off x="5803115" y="9932248"/>
                <a:ext cx="1075571" cy="475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17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5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1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1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1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1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1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1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</a:rPr>
                  <a:t>BARB</a:t>
                </a:r>
              </a:p>
            </p:txBody>
          </p:sp>
          <p:sp>
            <p:nvSpPr>
              <p:cNvPr id="458" name="Rectangle 15"/>
              <p:cNvSpPr>
                <a:spLocks noChangeArrowheads="1"/>
              </p:cNvSpPr>
              <p:nvPr/>
            </p:nvSpPr>
            <p:spPr bwMode="auto">
              <a:xfrm>
                <a:off x="5516590" y="8758951"/>
                <a:ext cx="1113040" cy="114756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17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5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1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1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1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1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1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1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9900"/>
              </a:p>
            </p:txBody>
          </p:sp>
        </p:grpSp>
        <p:sp>
          <p:nvSpPr>
            <p:cNvPr id="460" name="TextBox 534"/>
            <p:cNvSpPr txBox="1">
              <a:spLocks noChangeAspect="1" noChangeArrowheads="1"/>
            </p:cNvSpPr>
            <p:nvPr/>
          </p:nvSpPr>
          <p:spPr bwMode="auto">
            <a:xfrm rot="19880880">
              <a:off x="4693165" y="5000707"/>
              <a:ext cx="91242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 b="1" dirty="0"/>
                <a:t>Volker Hall</a:t>
              </a:r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5311139" y="5322020"/>
              <a:ext cx="55656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100" b="1" dirty="0"/>
                <a:t>WEBB</a:t>
              </a:r>
              <a:endParaRPr lang="en-US" sz="1100" dirty="0"/>
            </a:p>
          </p:txBody>
        </p:sp>
        <p:sp>
          <p:nvSpPr>
            <p:cNvPr id="462" name="TextBox 531"/>
            <p:cNvSpPr txBox="1">
              <a:spLocks noChangeArrowheads="1"/>
            </p:cNvSpPr>
            <p:nvPr/>
          </p:nvSpPr>
          <p:spPr bwMode="auto">
            <a:xfrm rot="3331165">
              <a:off x="4655915" y="5849323"/>
              <a:ext cx="72784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/>
                <a:t>16</a:t>
              </a:r>
              <a:r>
                <a:rPr lang="en-US" altLang="en-US" sz="1200" baseline="30000" dirty="0"/>
                <a:t>th</a:t>
              </a:r>
              <a:r>
                <a:rPr lang="en-US" altLang="en-US" sz="1200" dirty="0"/>
                <a:t> St.</a:t>
              </a:r>
            </a:p>
          </p:txBody>
        </p:sp>
        <p:sp>
          <p:nvSpPr>
            <p:cNvPr id="463" name="TextBox 531"/>
            <p:cNvSpPr txBox="1">
              <a:spLocks noChangeArrowheads="1"/>
            </p:cNvSpPr>
            <p:nvPr/>
          </p:nvSpPr>
          <p:spPr bwMode="auto">
            <a:xfrm rot="3685121">
              <a:off x="6305295" y="4954447"/>
              <a:ext cx="78699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/>
                <a:t>18</a:t>
              </a:r>
              <a:r>
                <a:rPr lang="en-US" altLang="en-US" sz="1200" baseline="30000" dirty="0"/>
                <a:t>th</a:t>
              </a:r>
              <a:r>
                <a:rPr lang="en-US" altLang="en-US" sz="1200" dirty="0"/>
                <a:t> St.</a:t>
              </a:r>
            </a:p>
          </p:txBody>
        </p:sp>
        <p:sp>
          <p:nvSpPr>
            <p:cNvPr id="464" name="TextBox 6"/>
            <p:cNvSpPr txBox="1">
              <a:spLocks noChangeArrowheads="1"/>
            </p:cNvSpPr>
            <p:nvPr/>
          </p:nvSpPr>
          <p:spPr bwMode="auto">
            <a:xfrm rot="19851661">
              <a:off x="6025349" y="4408902"/>
              <a:ext cx="14271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/>
                <a:t>8</a:t>
              </a:r>
              <a:r>
                <a:rPr lang="en-US" altLang="en-US" sz="1200" baseline="30000" dirty="0"/>
                <a:t>th</a:t>
              </a:r>
              <a:r>
                <a:rPr lang="en-US" altLang="en-US" sz="1200" dirty="0"/>
                <a:t> Ave</a:t>
              </a:r>
            </a:p>
          </p:txBody>
        </p:sp>
      </p:grpSp>
      <p:pic>
        <p:nvPicPr>
          <p:cNvPr id="466" name="Picture 4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9186" y="6009450"/>
            <a:ext cx="1074330" cy="71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4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106" y="313228"/>
            <a:ext cx="8596668" cy="69612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Mitochondrial Bioenergetics</a:t>
            </a:r>
          </a:p>
        </p:txBody>
      </p:sp>
      <p:pic>
        <p:nvPicPr>
          <p:cNvPr id="5" name="Picture 13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6141"/>
            <a:ext cx="2332762" cy="211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29" descr="Image result for mito stress t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2" t="14160" r="18302"/>
          <a:stretch/>
        </p:blipFill>
        <p:spPr bwMode="auto">
          <a:xfrm>
            <a:off x="7355325" y="1672954"/>
            <a:ext cx="2450839" cy="187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19" y="1784980"/>
            <a:ext cx="2592000" cy="15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0451" y="6006451"/>
            <a:ext cx="1074330" cy="713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8071" r="12032"/>
          <a:stretch/>
        </p:blipFill>
        <p:spPr>
          <a:xfrm>
            <a:off x="5526525" y="1730012"/>
            <a:ext cx="1828800" cy="176320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9187" y="1184062"/>
            <a:ext cx="3706452" cy="4095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dirty="0"/>
              <a:t>High Resolution Respirometry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39780" y="1190274"/>
            <a:ext cx="3616994" cy="3971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dirty="0"/>
              <a:t>Seahorse Extracellular Flux</a:t>
            </a:r>
          </a:p>
        </p:txBody>
      </p:sp>
      <p:pic>
        <p:nvPicPr>
          <p:cNvPr id="13" name="Picture 1491" descr="Heart-Attack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741" y="5601805"/>
            <a:ext cx="787908" cy="112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81" descr="mouseDM0302_468x311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43" y="4551664"/>
            <a:ext cx="1219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83" descr="fruit_fly_research03_6801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251" y="4551753"/>
            <a:ext cx="14001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87" descr="aimg1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344" y="4534205"/>
            <a:ext cx="1200150" cy="9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89" descr="muscle1fiber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420" y="5708532"/>
            <a:ext cx="1216438" cy="91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93" descr="brain2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598" y="5777159"/>
            <a:ext cx="953453" cy="77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95" descr="liver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313" y="5772727"/>
            <a:ext cx="12858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31312" y="3940303"/>
            <a:ext cx="9225462" cy="992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/>
              <a:t>In permeabilized tissue and/or mitochondria isolated from: </a:t>
            </a:r>
          </a:p>
        </p:txBody>
      </p:sp>
      <p:pic>
        <p:nvPicPr>
          <p:cNvPr id="21" name="Picture 20" descr="kidneys with blood vessels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87" y="5379992"/>
            <a:ext cx="1584960" cy="1267968"/>
          </a:xfrm>
          <a:prstGeom prst="rect">
            <a:avLst/>
          </a:prstGeom>
        </p:spPr>
      </p:pic>
      <p:pic>
        <p:nvPicPr>
          <p:cNvPr id="3" name="Picture 2" descr="Lungs PNG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2"/>
          <a:stretch/>
        </p:blipFill>
        <p:spPr>
          <a:xfrm>
            <a:off x="7933044" y="5666493"/>
            <a:ext cx="1295400" cy="9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2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792" y="439479"/>
            <a:ext cx="41711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Mitochondrial Electron Transport Chain Kinetics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64" y="2320512"/>
            <a:ext cx="3048264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716" y="6027717"/>
            <a:ext cx="1074330" cy="71353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50495" y="4334031"/>
            <a:ext cx="41782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/>
              <a:t>Samples:</a:t>
            </a:r>
          </a:p>
          <a:p>
            <a:pPr algn="ctr"/>
            <a:r>
              <a:rPr lang="en-US" sz="2400" dirty="0"/>
              <a:t>Frozen tissue</a:t>
            </a:r>
          </a:p>
          <a:p>
            <a:pPr algn="ctr"/>
            <a:r>
              <a:rPr lang="en-US" sz="2400" dirty="0"/>
              <a:t>Isolated Mitochondria</a:t>
            </a:r>
          </a:p>
          <a:p>
            <a:pPr algn="ctr"/>
            <a:r>
              <a:rPr lang="en-US" sz="2400" dirty="0"/>
              <a:t>Total Homogenates</a:t>
            </a:r>
          </a:p>
          <a:p>
            <a:pPr algn="ctr"/>
            <a:endParaRPr lang="en-US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62673" y="833330"/>
            <a:ext cx="3750758" cy="11660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Cortisol Assay </a:t>
            </a:r>
          </a:p>
          <a:p>
            <a:pPr algn="ctr"/>
            <a:r>
              <a:rPr lang="en-US" sz="3200" dirty="0"/>
              <a:t>(long-term stress)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04150" y="4334031"/>
            <a:ext cx="3610825" cy="525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/>
              <a:t>Samples: Hair and Nails</a:t>
            </a:r>
          </a:p>
        </p:txBody>
      </p:sp>
      <p:pic>
        <p:nvPicPr>
          <p:cNvPr id="3" name="Picture 2" descr="A Stressful New Decade: The latest information on how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431" y="1972786"/>
            <a:ext cx="342900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51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930" y="266875"/>
            <a:ext cx="3947829" cy="1285206"/>
          </a:xfrm>
        </p:spPr>
        <p:txBody>
          <a:bodyPr/>
          <a:lstStyle/>
          <a:p>
            <a:pPr algn="ctr"/>
            <a:r>
              <a:rPr lang="en-US" dirty="0"/>
              <a:t>Mitochondrial DNA (</a:t>
            </a:r>
            <a:r>
              <a:rPr lang="en-US" dirty="0" err="1"/>
              <a:t>mtDNA</a:t>
            </a:r>
            <a:r>
              <a:rPr lang="en-US" dirty="0"/>
              <a:t>) Assays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7288" y="5974553"/>
            <a:ext cx="1074330" cy="71353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25580" y="3924083"/>
            <a:ext cx="3763532" cy="450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 err="1"/>
              <a:t>mtDNA</a:t>
            </a:r>
            <a:r>
              <a:rPr lang="en-US" sz="2400" dirty="0"/>
              <a:t> Content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25580" y="4802152"/>
            <a:ext cx="3763532" cy="450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 err="1"/>
              <a:t>mtDNA</a:t>
            </a:r>
            <a:r>
              <a:rPr lang="en-US" sz="2400" dirty="0"/>
              <a:t> Damage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58635" y="5675778"/>
            <a:ext cx="2147776" cy="450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 err="1"/>
              <a:t>mtDNA</a:t>
            </a:r>
            <a:r>
              <a:rPr lang="en-US" sz="2400" dirty="0"/>
              <a:t> DAMPs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933045" y="570588"/>
            <a:ext cx="3260651" cy="6777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Redox Assays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378322" y="1683923"/>
            <a:ext cx="2370095" cy="8316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/>
              <a:t>Glutathione </a:t>
            </a:r>
          </a:p>
          <a:p>
            <a:pPr algn="ctr"/>
            <a:r>
              <a:rPr lang="en-US" sz="2400" dirty="0"/>
              <a:t>(GSSG and GSH)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215242" y="6125889"/>
            <a:ext cx="2984205" cy="450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dirty="0"/>
              <a:t>Samples: serum/plasma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83614" y="5215934"/>
            <a:ext cx="4419799" cy="450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dirty="0"/>
              <a:t>Samples: frozen tissues, cells, buffy coat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83614" y="4295333"/>
            <a:ext cx="4419799" cy="450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dirty="0"/>
              <a:t>Samples: frozen tissues, cells, buffy coat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02" y="1419180"/>
            <a:ext cx="2488883" cy="2377440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6344684" y="2725913"/>
            <a:ext cx="2437369" cy="1193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/>
              <a:t>Glutathione </a:t>
            </a:r>
          </a:p>
          <a:p>
            <a:pPr algn="ctr"/>
            <a:r>
              <a:rPr lang="en-US" sz="2400" dirty="0"/>
              <a:t>Peroxidase (GPX)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396183" y="4129776"/>
            <a:ext cx="2334370" cy="12264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/>
              <a:t>Superoxide </a:t>
            </a:r>
          </a:p>
          <a:p>
            <a:pPr algn="ctr"/>
            <a:r>
              <a:rPr lang="en-US" sz="2400" dirty="0"/>
              <a:t>Dismutase (SOD)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870993" y="5660623"/>
            <a:ext cx="1384749" cy="627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/>
              <a:t>Catalase</a:t>
            </a:r>
          </a:p>
        </p:txBody>
      </p:sp>
    </p:spTree>
    <p:extLst>
      <p:ext uri="{BB962C8B-B14F-4D97-AF65-F5344CB8AC3E}">
        <p14:creationId xmlns:p14="http://schemas.microsoft.com/office/powerpoint/2010/main" val="660826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459345"/>
          </a:xfrm>
        </p:spPr>
        <p:txBody>
          <a:bodyPr>
            <a:normAutofit fontScale="90000"/>
          </a:bodyPr>
          <a:lstStyle/>
          <a:p>
            <a:r>
              <a:rPr lang="en-US" dirty="0"/>
              <a:t>        </a:t>
            </a:r>
            <a:r>
              <a:rPr lang="en-US" dirty="0">
                <a:ea typeface="+mj-lt"/>
                <a:cs typeface="+mj-lt"/>
              </a:rPr>
              <a:t>Bio-Analytical Redox Biology (BARB)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               Core Service Request</a:t>
            </a:r>
          </a:p>
          <a:p>
            <a:r>
              <a:rPr lang="en-US" dirty="0"/>
              <a:t>                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     </a:t>
            </a:r>
            <a:endParaRPr lang="en-US"/>
          </a:p>
          <a:p>
            <a:pPr marL="0" indent="0">
              <a:buNone/>
            </a:pPr>
            <a:r>
              <a:rPr lang="en-US" dirty="0"/>
              <a:t>To schedule a consultation or request a service please use the below link to access the service request form    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2"/>
              </a:rPr>
              <a:t>https://forms.office.com/Pages/ResponsePage.aspx?id=5J-Z2K92s0C0NR2Jd6vAjFhwSNcRj2xNq6xVd0pdaG9UOUtJMTgwNkRXS0NKN1NKWko5TFVWNFI2QyQlQCN0PWcu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078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2B28639203874DACB412C98052FDD1" ma:contentTypeVersion="16" ma:contentTypeDescription="Create a new document." ma:contentTypeScope="" ma:versionID="0c838d7554b5d17751f1cb51e057ce72">
  <xsd:schema xmlns:xsd="http://www.w3.org/2001/XMLSchema" xmlns:xs="http://www.w3.org/2001/XMLSchema" xmlns:p="http://schemas.microsoft.com/office/2006/metadata/properties" xmlns:ns1="http://schemas.microsoft.com/sharepoint/v3" xmlns:ns3="274e30aa-38b5-4b29-9f41-cdfcc30cdd15" xmlns:ns4="a22316f9-d004-4442-ad41-b586e5f23c74" targetNamespace="http://schemas.microsoft.com/office/2006/metadata/properties" ma:root="true" ma:fieldsID="e6a194c0da39dc410a737d2fee8e643b" ns1:_="" ns3:_="" ns4:_="">
    <xsd:import namespace="http://schemas.microsoft.com/sharepoint/v3"/>
    <xsd:import namespace="274e30aa-38b5-4b29-9f41-cdfcc30cdd15"/>
    <xsd:import namespace="a22316f9-d004-4442-ad41-b586e5f23c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e30aa-38b5-4b29-9f41-cdfcc30cdd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2316f9-d004-4442-ad41-b586e5f23c7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FCC7059-704B-4EF9-8E15-BE4BC602ED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FCFE4C-1C05-499A-A5E5-644B337A84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74e30aa-38b5-4b29-9f41-cdfcc30cdd15"/>
    <ds:schemaRef ds:uri="a22316f9-d004-4442-ad41-b586e5f23c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53B303-6380-4AD8-94B6-A8118406FFE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a22316f9-d004-4442-ad41-b586e5f23c74"/>
    <ds:schemaRef ds:uri="http://schemas.openxmlformats.org/package/2006/metadata/core-properties"/>
    <ds:schemaRef ds:uri="http://purl.org/dc/dcmitype/"/>
    <ds:schemaRef ds:uri="274e30aa-38b5-4b29-9f41-cdfcc30cdd1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185</Words>
  <Application>Microsoft Office PowerPoint</Application>
  <PresentationFormat>Widescreen</PresentationFormat>
  <Paragraphs>44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Facet</vt:lpstr>
      <vt:lpstr>Bio-Analytical Redox Biology (BARB) Core</vt:lpstr>
      <vt:lpstr>Mitochondrial Bioenergetics</vt:lpstr>
      <vt:lpstr>Mitochondrial Electron Transport Chain Kinetics</vt:lpstr>
      <vt:lpstr>Mitochondrial DNA (mtDNA) Assays</vt:lpstr>
      <vt:lpstr>        Bio-Analytical Redox Biology (BARB)                Core Service Request                  </vt:lpstr>
    </vt:vector>
  </TitlesOfParts>
  <Company>University of Alabama at Birmingham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Bio-Analytical Redox Biology Core</dc:title>
  <dc:creator>Sammy, Melissa</dc:creator>
  <cp:lastModifiedBy>Smith-Johnston, Kelley E</cp:lastModifiedBy>
  <cp:revision>104</cp:revision>
  <dcterms:created xsi:type="dcterms:W3CDTF">2021-12-08T19:56:24Z</dcterms:created>
  <dcterms:modified xsi:type="dcterms:W3CDTF">2021-12-10T15:19:12Z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0x0101003D2B28639203874DACB412C98052FDD1</vt:lpwstr>
  </property>
</Properties>
</file>