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8"/>
  </p:notesMasterIdLst>
  <p:handoutMasterIdLst>
    <p:handoutMasterId r:id="rId9"/>
  </p:handoutMasterIdLst>
  <p:sldIdLst>
    <p:sldId id="372" r:id="rId2"/>
    <p:sldId id="450" r:id="rId3"/>
    <p:sldId id="451" r:id="rId4"/>
    <p:sldId id="449" r:id="rId5"/>
    <p:sldId id="462" r:id="rId6"/>
    <p:sldId id="464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8040"/>
    <a:srgbClr val="FFCC66"/>
    <a:srgbClr val="005DA2"/>
    <a:srgbClr val="E192F6"/>
    <a:srgbClr val="9797FF"/>
    <a:srgbClr val="D360F2"/>
    <a:srgbClr val="53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84504"/>
  </p:normalViewPr>
  <p:slideViewPr>
    <p:cSldViewPr snapToGrid="0" snapToObjects="1">
      <p:cViewPr>
        <p:scale>
          <a:sx n="65" d="100"/>
          <a:sy n="65" d="100"/>
        </p:scale>
        <p:origin x="1602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6944"/>
    </p:cViewPr>
  </p:sorterViewPr>
  <p:notesViewPr>
    <p:cSldViewPr snapToGrid="0" snapToObjects="1"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34C2290-7A02-A747-ACA8-DCC8BE4521BB}" type="datetimeFigureOut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51CCE14-104E-E640-A3A0-C9F5D3483EE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1A62952-7BB0-8340-935E-36DBEF3A475E}" type="datetimeFigureOut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5A73B3-FF90-CE4D-81E9-632A759E719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University of Alabama at Birmingham Center for AIDS Research (UAB CFAR), one of the seven original CFARs established by NIAID in 1988, has a rich history in HIV research, care, and treatment. Investigators at the UAB CFAR have deep expertise in the areas of basic science, prevention, clinical investigation, and engagement with the community.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Geographically placed in the heart of the ongoing HIV epidemic in the Southeastern U.S., we are ideally positioned to tackle some of the field’s most pressing emerging challenges in a unique fashion and are well-poised to expand our role as leaders in the fight against HIV regionally, nationally, and internationally.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A73B3-FF90-CE4D-81E9-632A759E719E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0085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To that end, we’ve spent the last 8 years fully committed to a plan to end the HIV epidemic  in Alabama. Our focus has been on the recruitment of a wide range of expertise, establishment of deep, meaningful relationships within the community, and the piloting and implementation of innovative programs that are leading the way in these efforts.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A73B3-FF90-CE4D-81E9-632A759E719E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9264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A73B3-FF90-CE4D-81E9-632A759E719E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953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dirty="0">
                <a:ea typeface="ＭＳ Ｐゴシック" charset="-128"/>
              </a:rPr>
              <a:t>CFAR is structured around 5 distinct cores that support and promote interdisciplinary HIV research that would not be possible within the confines of individuals laboratories. These include the …..We support </a:t>
            </a:r>
            <a:r>
              <a:rPr lang="en-US" altLang="x-none" dirty="0" err="1">
                <a:ea typeface="ＭＳ Ｐゴシック" charset="-128"/>
              </a:rPr>
              <a:t>scientitic</a:t>
            </a:r>
            <a:r>
              <a:rPr lang="en-US" altLang="x-none">
                <a:ea typeface="ＭＳ Ｐゴシック" charset="-128"/>
              </a:rPr>
              <a:t> working </a:t>
            </a:r>
            <a:r>
              <a:rPr lang="en-US" altLang="x-none" dirty="0">
                <a:ea typeface="ＭＳ Ｐゴシック" charset="-128"/>
              </a:rPr>
              <a:t>groups, that are open to anyone, allowing us to operationalize our scientific agenda in areas of new growth.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C2D8184-FA3F-D344-87A1-B894CA7202AA}" type="slidenum">
              <a:rPr lang="en-US" altLang="x-none" sz="1200">
                <a:latin typeface="Calibri" charset="0"/>
              </a:rPr>
              <a:pPr eaLnBrk="1" hangingPunct="1"/>
              <a:t>4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5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Propelling Birmingham and Alabama’s progression toward the UNAIDS 90-90-90 goals through collaboration and scientific discoveries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A73B3-FF90-CE4D-81E9-632A759E719E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6290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 our listserv, request our core services or find out how to participate in our scientific working group.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A73B3-FF90-CE4D-81E9-632A759E719E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1301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1D38208-F84F-3D4C-A111-4CECA8A87BC1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7B7F87B-8F02-A543-8BF3-386EE490EE9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4414381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205B2FE-0E46-2648-B328-F1A19376D516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56925909-E569-5F4E-AB5D-3419369362F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2333885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89C308E-2707-324E-A55D-0909CB2008EC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75AC726-F096-B141-9C42-4E4A618E1CB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72274971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311F228-51CB-D242-81CC-ABE54F1A299E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D685D95-6ECF-FD47-96E0-E0E740BE22D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2560290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A1BF25C-4096-874B-83AD-98C3D89B503B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BABA76D-6D73-664D-A954-7F3AB470649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7001581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B0D144A-3930-E247-8C98-34DA678EB532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E673D53-48BD-B346-9A40-DED6069AEE7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01271393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23C8990-4B1A-D242-AD61-CC5411A3CDD9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00B830B-8EA6-274F-8783-451B715D7CB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78047415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B4D76D7-9CE8-AA46-93DB-F827BC78A722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538FD7D-3F21-A641-8B73-465127C5C6E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82765368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E0E1100-6317-8A49-A9FE-3AEC42DD36F2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E6635E5-4384-6C46-AC06-7FF309B07C5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3789477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58450A11-0AC4-9341-B14B-2A8F1A55B12F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BA42A9D-7C19-694B-8F37-30CD4485521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1921842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AB71336-EEE5-C141-AE42-BE7B7C73C875}" type="datetime1">
              <a:rPr lang="en-US" altLang="x-none"/>
              <a:pPr/>
              <a:t>1/21/2022</a:t>
            </a:fld>
            <a:endParaRPr lang="en-US" altLang="x-non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57BAC3B-699C-BF4A-BE70-7A266C418EAC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82456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197600"/>
            <a:ext cx="13573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ransition advClick="0" advTm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AC956E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8DA9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24E5B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http://www.uab.edu/medicine/CFAR/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241300" y="609600"/>
            <a:ext cx="82662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6000" dirty="0">
                <a:solidFill>
                  <a:srgbClr val="C00000"/>
                </a:solidFill>
              </a:rPr>
              <a:t>UAB Center for </a:t>
            </a:r>
          </a:p>
          <a:p>
            <a:pPr eaLnBrk="1" hangingPunct="1"/>
            <a:r>
              <a:rPr lang="en-US" altLang="x-none" sz="6000" dirty="0">
                <a:solidFill>
                  <a:srgbClr val="C00000"/>
                </a:solidFill>
              </a:rPr>
              <a:t>AIDS Research (CFAR)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08000" y="3214688"/>
            <a:ext cx="2198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dirty="0"/>
              <a:t>Established in 1988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08000" y="3768532"/>
            <a:ext cx="7340471" cy="168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altLang="x-none" sz="1800" i="1" dirty="0"/>
              <a:t>Leaders:</a:t>
            </a:r>
          </a:p>
          <a:p>
            <a:pPr eaLnBrk="1" hangingPunct="1">
              <a:spcAft>
                <a:spcPts val="400"/>
              </a:spcAft>
            </a:pPr>
            <a:r>
              <a:rPr lang="en-US" altLang="x-none" sz="1800" dirty="0"/>
              <a:t>Michael S </a:t>
            </a:r>
            <a:r>
              <a:rPr lang="en-US" altLang="x-none" sz="1800" dirty="0" err="1"/>
              <a:t>Saag</a:t>
            </a:r>
            <a:r>
              <a:rPr lang="en-US" altLang="x-none" sz="1800" dirty="0"/>
              <a:t>, Director</a:t>
            </a:r>
          </a:p>
          <a:p>
            <a:pPr eaLnBrk="1" hangingPunct="1">
              <a:spcAft>
                <a:spcPts val="400"/>
              </a:spcAft>
            </a:pPr>
            <a:r>
              <a:rPr lang="en-US" altLang="x-none" sz="1800" dirty="0"/>
              <a:t>Michael Mugavero, Paul Goepfert and Jeanne Marrazzo, Co-Directors</a:t>
            </a:r>
          </a:p>
          <a:p>
            <a:pPr eaLnBrk="1" hangingPunct="1">
              <a:spcAft>
                <a:spcPts val="400"/>
              </a:spcAft>
            </a:pPr>
            <a:r>
              <a:rPr lang="en-US" altLang="x-none" sz="1800" dirty="0"/>
              <a:t>Donna Porter, Associate Director</a:t>
            </a:r>
          </a:p>
          <a:p>
            <a:pPr eaLnBrk="1" hangingPunct="1">
              <a:spcAft>
                <a:spcPts val="400"/>
              </a:spcAft>
            </a:pPr>
            <a:r>
              <a:rPr lang="en-US" altLang="x-none" sz="1800" dirty="0"/>
              <a:t>Megan Pickering, Financial Administrator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AC5740-C181-624A-9438-BE9DD1106E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2071" y="6045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057" objId="2"/>
        <p14:stopEvt time="5099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89209" y="1592765"/>
            <a:ext cx="8229600" cy="208713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4000" b="1" dirty="0"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To stimulate interdisciplinary, translational HIV/AIDS research that bridges basic, clinical, behavioral and community engaged sciences </a:t>
            </a:r>
          </a:p>
          <a:p>
            <a:pPr marL="346075" indent="0" eaLnBrk="1" hangingPunct="1">
              <a:lnSpc>
                <a:spcPct val="120000"/>
              </a:lnSpc>
              <a:spcAft>
                <a:spcPts val="600"/>
              </a:spcAft>
              <a:buNone/>
            </a:pPr>
            <a:endParaRPr lang="en-US" sz="2800" dirty="0"/>
          </a:p>
          <a:p>
            <a:pPr marL="346075" indent="0" eaLnBrk="1" hangingPunct="1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800" dirty="0"/>
              <a:t>Scientifically, we have focused on projects related to Ending the HIV Epidemic (EHE) in the South </a:t>
            </a:r>
            <a:r>
              <a:rPr lang="en-US" sz="2800" dirty="0">
                <a:latin typeface="Arial" charset="0"/>
              </a:rPr>
              <a:t> 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None/>
            </a:pPr>
            <a:endParaRPr lang="en-US" sz="3200" dirty="0">
              <a:latin typeface="Arial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04800" y="5334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C00000"/>
                </a:solidFill>
              </a:rPr>
              <a:t>CFAR Mission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BACB96-4ABB-3D4A-BFE1-851F98326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8013" y="5869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0137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76" objId="2"/>
        <p14:stopEvt time="3077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23902" y="0"/>
            <a:ext cx="8407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Mission is Accomplished Through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1951" y="1143000"/>
            <a:ext cx="8531301" cy="5257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Scientific leadership and program coordination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Essential research support services through 5 distinct cores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Training in scientific methodologies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Open communication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Targeted faculty recruitment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Linkages between investigators working in widely diverse areas of research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Support of working groups focused on areas of strategic interest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2548AE-5F72-BC45-8456-3C6BDAF557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4994" y="58395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5032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12" objId="2"/>
        <p14:stopEvt time="2147483647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ECE80-85CA-CC48-88DB-069746BA1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9851"/>
            <a:ext cx="7542047" cy="506324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A12EFA-9C8C-0E4F-908A-C0C8DB0CD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6647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0415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589" objId="2"/>
        <p14:stopEvt time="3271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01600" y="195942"/>
            <a:ext cx="8407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Ending HIV in Alabama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Scientific Working Group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1776184"/>
            <a:ext cx="8509000" cy="3550398"/>
          </a:xfrm>
        </p:spPr>
        <p:txBody>
          <a:bodyPr/>
          <a:lstStyle/>
          <a:p>
            <a:pPr marL="114300" indent="0" eaLnBrk="1" hangingPunct="1">
              <a:spcAft>
                <a:spcPts val="1200"/>
              </a:spcAft>
              <a:buNone/>
            </a:pPr>
            <a:r>
              <a:rPr lang="en-US" dirty="0"/>
              <a:t>Leverages the expertise of CFAR scientists and established community and public health partnerships to advance evidence-based interventions to end the HIV epidemic. </a:t>
            </a:r>
          </a:p>
          <a:p>
            <a:pPr marL="114300" indent="0" eaLnBrk="1" hangingPunct="1">
              <a:buNone/>
            </a:pPr>
            <a:r>
              <a:rPr lang="en-US" dirty="0"/>
              <a:t>Outcomes:</a:t>
            </a:r>
          </a:p>
          <a:p>
            <a:pPr eaLnBrk="1" hangingPunct="1"/>
            <a:r>
              <a:rPr lang="en-US" dirty="0"/>
              <a:t>Training faculty in research methods</a:t>
            </a:r>
          </a:p>
          <a:p>
            <a:pPr eaLnBrk="1" hangingPunct="1"/>
            <a:r>
              <a:rPr lang="en-US" dirty="0"/>
              <a:t>Offering laboratory and claims data sets to inform grant applications focused on the EHE</a:t>
            </a:r>
          </a:p>
          <a:p>
            <a:pPr eaLnBrk="1" hangingPunct="1"/>
            <a:r>
              <a:rPr lang="en-US" dirty="0"/>
              <a:t>Funding pilot grants to community-based organizations to build upon and expand capacity</a:t>
            </a:r>
          </a:p>
          <a:p>
            <a:pPr eaLnBrk="1" hangingPunct="1"/>
            <a:endParaRPr lang="en-US" sz="2000" dirty="0">
              <a:latin typeface="Arial" charset="0"/>
            </a:endParaRPr>
          </a:p>
        </p:txBody>
      </p:sp>
      <p:pic>
        <p:nvPicPr>
          <p:cNvPr id="5" name="Picture 2" descr="Image result for uab cfar scientific working group">
            <a:extLst>
              <a:ext uri="{FF2B5EF4-FFF2-40B4-BE49-F238E27FC236}">
                <a16:creationId xmlns:a16="http://schemas.microsoft.com/office/drawing/2014/main" id="{71FFE3BA-9A86-AA4B-B083-D940D875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06" y="127000"/>
            <a:ext cx="870091" cy="133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259442-735D-B340-95AF-402AAD62D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1497" y="57638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6266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176" objId="2"/>
        <p14:stopEvt time="35952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156116" y="1726579"/>
            <a:ext cx="8229600" cy="2087137"/>
          </a:xfrm>
        </p:spPr>
        <p:txBody>
          <a:bodyPr/>
          <a:lstStyle/>
          <a:p>
            <a:pPr marL="125413" indent="0" eaLnBrk="1" hangingPunct="1"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sz="3200" dirty="0">
                <a:latin typeface="Arial" charset="0"/>
              </a:rPr>
              <a:t>Website: </a:t>
            </a:r>
            <a:r>
              <a:rPr lang="en-US" sz="3200" dirty="0">
                <a:latin typeface="Arial" charset="0"/>
                <a:hlinkClick r:id="rId5"/>
              </a:rPr>
              <a:t>www.uab.edu/medicine/CFAR/</a:t>
            </a:r>
            <a:endParaRPr lang="en-US" sz="3200" dirty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spcAft>
                <a:spcPts val="600"/>
              </a:spcAft>
              <a:buFontTx/>
              <a:buNone/>
            </a:pPr>
            <a:endParaRPr lang="en-US" sz="3200" dirty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sz="3200" dirty="0">
                <a:latin typeface="Arial" charset="0"/>
              </a:rPr>
              <a:t>Email: Mary Thielen or Dr. Donna Porter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None/>
            </a:pPr>
            <a:endParaRPr lang="en-US" sz="3200" dirty="0">
              <a:latin typeface="Arial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04800" y="5334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C00000"/>
                </a:solidFill>
              </a:rPr>
              <a:t>More Information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2E73B7-908C-2344-AE54-8C41C45DD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9239" y="5898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35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110" objId="2"/>
        <p14:stopEvt time="22659" objId="2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10891</TotalTime>
  <Words>482</Words>
  <Application>Microsoft Office PowerPoint</Application>
  <PresentationFormat>On-screen Show (4:3)</PresentationFormat>
  <Paragraphs>41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Adjacency</vt:lpstr>
      <vt:lpstr>PowerPoint Presentation</vt:lpstr>
      <vt:lpstr>PowerPoint Presentation</vt:lpstr>
      <vt:lpstr>Mission is Accomplished Through</vt:lpstr>
      <vt:lpstr>PowerPoint Presentation</vt:lpstr>
      <vt:lpstr>Ending HIV in Alabama Scientific Working Group</vt:lpstr>
      <vt:lpstr>PowerPoint Presentation</vt:lpstr>
    </vt:vector>
  </TitlesOfParts>
  <Company>UAB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Porter</dc:creator>
  <cp:lastModifiedBy>Thielen, Mary K</cp:lastModifiedBy>
  <cp:revision>305</cp:revision>
  <cp:lastPrinted>2017-01-19T15:29:50Z</cp:lastPrinted>
  <dcterms:created xsi:type="dcterms:W3CDTF">2013-09-25T16:10:10Z</dcterms:created>
  <dcterms:modified xsi:type="dcterms:W3CDTF">2022-01-21T19:17:12Z</dcterms:modified>
</cp:coreProperties>
</file>