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2" userDrawn="1">
          <p15:clr>
            <a:srgbClr val="A4A3A4"/>
          </p15:clr>
        </p15:guide>
        <p15:guide id="2" pos="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/>
    <p:restoredTop sz="96327"/>
  </p:normalViewPr>
  <p:slideViewPr>
    <p:cSldViewPr snapToGrid="0" snapToObjects="1" showGuides="1">
      <p:cViewPr varScale="1">
        <p:scale>
          <a:sx n="128" d="100"/>
          <a:sy n="128" d="100"/>
        </p:scale>
        <p:origin x="536" y="176"/>
      </p:cViewPr>
      <p:guideLst>
        <p:guide orient="horz" pos="3432"/>
        <p:guide pos="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2A3CB-8D2A-B749-B424-F8C2A5BFAA1F}" type="datetimeFigureOut">
              <a:rPr lang="en-US" smtClean="0"/>
              <a:t>2/3/22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2E5D5-96EC-E541-9F6D-1343384DC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5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2E5D5-96EC-E541-9F6D-1343384DC5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8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2E5D5-96EC-E541-9F6D-1343384DC5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2E5D5-96EC-E541-9F6D-1343384DC5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4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1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9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3459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56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4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65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85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7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4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8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8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9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0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4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1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3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02FCC-FC48-204B-A577-BE7208243B53}" type="datetimeFigureOut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5979C-E756-3342-9EF3-370A1D62C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6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alian@uab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E7B72-762A-4442-BDB7-154BDAE82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5594" y="659739"/>
            <a:ext cx="7922583" cy="1373070"/>
          </a:xfrm>
        </p:spPr>
        <p:txBody>
          <a:bodyPr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Virtual Core Day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5AE75-3762-CD40-9CDB-ED20C0BD6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80" y="2878390"/>
            <a:ext cx="7407765" cy="1117687"/>
          </a:xfrm>
        </p:spPr>
        <p:txBody>
          <a:bodyPr anchor="ctr">
            <a:normAutofit fontScale="85000" lnSpcReduction="10000"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Cystic Fibrosis Mouse Model Core</a:t>
            </a:r>
          </a:p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Ming Du, M.D., Ph.D. &amp; David Bedwell, Ph.D.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D5649B-78DA-EB49-AE62-C4B3243FA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261" y="4472723"/>
            <a:ext cx="3351543" cy="2173266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81865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C89AB-AA1C-2B44-8650-8F8264F3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721" y="753228"/>
            <a:ext cx="7409401" cy="1080938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Mouse Models of Cystic Fibrosis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19F6854-2908-0E47-A311-E580013211AA}"/>
              </a:ext>
            </a:extLst>
          </p:cNvPr>
          <p:cNvGrpSpPr/>
          <p:nvPr/>
        </p:nvGrpSpPr>
        <p:grpSpPr>
          <a:xfrm>
            <a:off x="48709" y="2197524"/>
            <a:ext cx="12044870" cy="3785652"/>
            <a:chOff x="1163091" y="2013858"/>
            <a:chExt cx="11387272" cy="378565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B31CF55-A492-CF40-97E0-40EB779D342C}"/>
                </a:ext>
              </a:extLst>
            </p:cNvPr>
            <p:cNvSpPr txBox="1"/>
            <p:nvPr/>
          </p:nvSpPr>
          <p:spPr>
            <a:xfrm>
              <a:off x="2266735" y="2013858"/>
              <a:ext cx="10283628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6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Cftr</a:t>
              </a:r>
              <a:r>
                <a:rPr lang="en-US" sz="16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tm1Unc/J				-Neo cassette inserted into exon 10 on B6 or BALB/c congenic backgrounds</a:t>
              </a:r>
              <a:endParaRPr lang="en-US" sz="16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6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Cftr</a:t>
              </a:r>
              <a:r>
                <a:rPr lang="en-US" sz="16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△10/△10 					-Conditional null allele; exon 10 flanked by </a:t>
              </a:r>
              <a:r>
                <a:rPr lang="en-US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loxP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sites</a:t>
              </a:r>
            </a:p>
            <a:p>
              <a:endParaRPr lang="en-US" sz="16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6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Cftr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△F508 Erasmus 			-△F508 mutation only (no other markers); most common CF mutation; 									 causes ER retention of CFTR</a:t>
              </a: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6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Cftr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G551D 					-G551D in exon 11 + neo cassette in intron 11; congenic B6 background;</a:t>
              </a: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							 causes CFTR gating defect</a:t>
              </a: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							-G542X in exon 11 + </a:t>
              </a:r>
              <a:r>
                <a:rPr lang="en-US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floxed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neo cassette excised from intron 10; 			-</a:t>
              </a:r>
              <a:r>
                <a:rPr lang="en-US" sz="16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Cftr</a:t>
              </a:r>
              <a:r>
                <a:rPr lang="en-US" sz="16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tm1 G542X/J				 congenic B6 background; negligible CFTR expression/function; 										 reduction of </a:t>
              </a:r>
              <a:r>
                <a:rPr lang="en-US" sz="16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CFTR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mRNA by nonsense-mediated mRNA decay</a:t>
              </a: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6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Cftr</a:t>
              </a:r>
              <a:r>
                <a:rPr lang="en-US" sz="16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Cam</a:t>
              </a:r>
              <a:r>
                <a:rPr lang="en-US" sz="16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Tg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hCFTR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W1282X)	-Human </a:t>
              </a:r>
              <a:r>
                <a:rPr lang="en-US" sz="16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CFTR W128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2X cDNA under fatty acid binding protein promoter 								 control in </a:t>
              </a:r>
              <a:r>
                <a:rPr lang="en-US" sz="16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Cftr</a:t>
              </a:r>
              <a:r>
                <a:rPr lang="en-US" sz="16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null, congenic B6 background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05619ED-177E-2C41-A769-DA5805199537}"/>
                </a:ext>
              </a:extLst>
            </p:cNvPr>
            <p:cNvSpPr txBox="1"/>
            <p:nvPr/>
          </p:nvSpPr>
          <p:spPr>
            <a:xfrm>
              <a:off x="1689458" y="2129485"/>
              <a:ext cx="550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null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1B6E12-2314-DE43-BF00-77F06F93C993}"/>
                </a:ext>
              </a:extLst>
            </p:cNvPr>
            <p:cNvSpPr txBox="1"/>
            <p:nvPr/>
          </p:nvSpPr>
          <p:spPr>
            <a:xfrm>
              <a:off x="1295222" y="2636463"/>
              <a:ext cx="8747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Folding</a:t>
              </a:r>
            </a:p>
            <a:p>
              <a:pPr algn="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Defect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F458D71-FE04-E241-95D2-502445126365}"/>
                </a:ext>
              </a:extLst>
            </p:cNvPr>
            <p:cNvSpPr txBox="1"/>
            <p:nvPr/>
          </p:nvSpPr>
          <p:spPr>
            <a:xfrm>
              <a:off x="1365844" y="3375759"/>
              <a:ext cx="7898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Gating</a:t>
              </a:r>
            </a:p>
            <a:p>
              <a:pPr algn="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Defect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0F72AFB-FF8E-E349-9A5B-20D57178F859}"/>
                </a:ext>
              </a:extLst>
            </p:cNvPr>
            <p:cNvSpPr txBox="1"/>
            <p:nvPr/>
          </p:nvSpPr>
          <p:spPr>
            <a:xfrm>
              <a:off x="1163091" y="4775941"/>
              <a:ext cx="1077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nonsense</a:t>
              </a:r>
            </a:p>
          </p:txBody>
        </p:sp>
      </p:grpSp>
      <p:sp>
        <p:nvSpPr>
          <p:cNvPr id="24" name="Left Bracket 23">
            <a:extLst>
              <a:ext uri="{FF2B5EF4-FFF2-40B4-BE49-F238E27FC236}">
                <a16:creationId xmlns:a16="http://schemas.microsoft.com/office/drawing/2014/main" id="{6A6D1F5E-B018-4A42-8795-66ED99E316F4}"/>
              </a:ext>
            </a:extLst>
          </p:cNvPr>
          <p:cNvSpPr/>
          <p:nvPr/>
        </p:nvSpPr>
        <p:spPr>
          <a:xfrm>
            <a:off x="1216087" y="2260154"/>
            <a:ext cx="45719" cy="45720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ket 24">
            <a:extLst>
              <a:ext uri="{FF2B5EF4-FFF2-40B4-BE49-F238E27FC236}">
                <a16:creationId xmlns:a16="http://schemas.microsoft.com/office/drawing/2014/main" id="{47D3A2DF-CB57-3B42-AE4A-91A01BEBF6C0}"/>
              </a:ext>
            </a:extLst>
          </p:cNvPr>
          <p:cNvSpPr/>
          <p:nvPr/>
        </p:nvSpPr>
        <p:spPr>
          <a:xfrm>
            <a:off x="1218175" y="2940336"/>
            <a:ext cx="45719" cy="36576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ket 25">
            <a:extLst>
              <a:ext uri="{FF2B5EF4-FFF2-40B4-BE49-F238E27FC236}">
                <a16:creationId xmlns:a16="http://schemas.microsoft.com/office/drawing/2014/main" id="{1948823B-7B40-B840-BC4E-8A42EAE699A1}"/>
              </a:ext>
            </a:extLst>
          </p:cNvPr>
          <p:cNvSpPr/>
          <p:nvPr/>
        </p:nvSpPr>
        <p:spPr>
          <a:xfrm>
            <a:off x="1220263" y="3668933"/>
            <a:ext cx="45719" cy="36576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AD02A9D5-BF30-6544-958B-2E176B4190B3}"/>
              </a:ext>
            </a:extLst>
          </p:cNvPr>
          <p:cNvSpPr/>
          <p:nvPr/>
        </p:nvSpPr>
        <p:spPr>
          <a:xfrm>
            <a:off x="1216087" y="4482959"/>
            <a:ext cx="51983" cy="1261858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6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E1DE-F8AA-D845-9DF3-95CABAD1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65" y="753228"/>
            <a:ext cx="10118818" cy="1080938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Cystic Fibrosis Mouse Models with Corrected or Attenuated Phenotypes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141E7-5674-5745-A375-91D99CF3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4" y="2472687"/>
            <a:ext cx="11736887" cy="41202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Cftr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tm1Unc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(FABP-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CFTR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)		-Human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CFTR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cDNA under fatty acid binding protein 						 promoter control in a </a:t>
            </a:r>
            <a:r>
              <a:rPr lang="en-US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Cftr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null background; available in B6 					 or BALB/c congenic genetic backgrounds.</a:t>
            </a: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-Humanized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CFTR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			-BAC carrying the complete human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CFTR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gene (including						 regulatory elements within 40.1 kb of DNA 5′ and 25 kb of						 DNA 3′) expressed in a </a:t>
            </a:r>
            <a:r>
              <a:rPr lang="en-US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Cftr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null background.</a:t>
            </a: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Cftr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tm1 G542X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(TRE-h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UPF1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-R844C)	-Tet-regulated dominant negative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UPF1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allele inhibits nonsense-					 mediated mRNA decay in the </a:t>
            </a:r>
            <a:r>
              <a:rPr lang="en-US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Cftr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G542X knock-in background.</a:t>
            </a:r>
          </a:p>
        </p:txBody>
      </p:sp>
    </p:spTree>
    <p:extLst>
      <p:ext uri="{BB962C8B-B14F-4D97-AF65-F5344CB8AC3E}">
        <p14:creationId xmlns:p14="http://schemas.microsoft.com/office/powerpoint/2010/main" val="57940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8BFD-871C-E04D-A3BA-78FD3A141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01" y="753228"/>
            <a:ext cx="9613861" cy="1080938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Non-Cystic Fibrosis Mouse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586C5-728B-5B44-A13E-1C11EBDBD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58" y="2188108"/>
            <a:ext cx="11899856" cy="4469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(Scnn1b)				-Overexpress beta-ENaC in airway cells.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Idua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tm1 W402X 			-Nonsense mutation in the </a:t>
            </a:r>
            <a:r>
              <a:rPr lang="en-US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Idua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gene (encodes ⍺-L-iduronidase, 			 		 an enzyme that degrades glycosaminoglycans). Homologous to 					 the W402X mutation, the most common mutation found in 					 patients with the lysosomal storage disease, 							 Mucopolysaccharidosis I-Hurler (MPS I-H).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(TRE-h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UPF1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R844C)			-Tet-regulated dominant negative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UPF1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allele inhibits nonsense-					 mediated mRNA decay. Two transgenic lines available that show 					 differential tissue expression of the transgene.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Idua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tm1 W402X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(TRE-h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UPF1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R844C)	-Tet-regulated dominant negative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UPF1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allele inhibits nonsense-					 mediated mRNA decay in the </a:t>
            </a:r>
            <a:r>
              <a:rPr lang="en-US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Idua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W402X knock-in background.</a:t>
            </a:r>
          </a:p>
        </p:txBody>
      </p:sp>
    </p:spTree>
    <p:extLst>
      <p:ext uri="{BB962C8B-B14F-4D97-AF65-F5344CB8AC3E}">
        <p14:creationId xmlns:p14="http://schemas.microsoft.com/office/powerpoint/2010/main" val="343873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6359-338B-2A41-813A-5AE7CA08E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49" y="753228"/>
            <a:ext cx="9613861" cy="1080938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FD233-82AF-8E44-95CE-DF4E47B82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632" y="2576157"/>
            <a:ext cx="5530546" cy="35286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Core Director: Dr. Ming Du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Email: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dalian@uab.edu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Phone:  (205) 934-3080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A complete, detailed list of mouse strains maintained by the core is available upon request.</a:t>
            </a:r>
          </a:p>
          <a:p>
            <a:pPr marL="0" indent="0">
              <a:buNone/>
            </a:pP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small orange and white animal&#10;&#10;Description automatically generated with medium confidence">
            <a:extLst>
              <a:ext uri="{FF2B5EF4-FFF2-40B4-BE49-F238E27FC236}">
                <a16:creationId xmlns:a16="http://schemas.microsoft.com/office/drawing/2014/main" id="{41F4A156-C08B-6D45-A0F3-E195936ADF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0948" y="2049411"/>
            <a:ext cx="4699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0749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{5248D8E1-4C74-5445-9513-1C4E653773B1}tf10001057</Template>
  <TotalTime>647</TotalTime>
  <Words>628</Words>
  <Application>Microsoft Macintosh PowerPoint</Application>
  <PresentationFormat>Widescreen</PresentationFormat>
  <Paragraphs>47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Berlin</vt:lpstr>
      <vt:lpstr> Virtual Core Day 2022</vt:lpstr>
      <vt:lpstr>Mouse Models of Cystic Fibrosis</vt:lpstr>
      <vt:lpstr>Cystic Fibrosis Mouse Models with Corrected or Attenuated Phenotypes</vt:lpstr>
      <vt:lpstr>Non-Cystic Fibrosis Mouse Models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Du, Ming</dc:creator>
  <cp:lastModifiedBy>Bedwell, David M</cp:lastModifiedBy>
  <cp:revision>45</cp:revision>
  <dcterms:created xsi:type="dcterms:W3CDTF">2022-01-31T15:49:54Z</dcterms:created>
  <dcterms:modified xsi:type="dcterms:W3CDTF">2022-02-03T20:04:55Z</dcterms:modified>
</cp:coreProperties>
</file>