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C28F-07AD-4196-B8CD-D2FD06E49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073B8-9703-46B0-A65B-4A9D6DD85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CCE76-FCAA-47B5-B6C5-7F8D754B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727C0-9CDB-4081-AB29-D53608FD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4EA4-0F24-4C9D-8686-610AD582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0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8A12-53B5-44D0-A433-70F907E4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4440C6-B9F1-44FC-9B01-F977EF17E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42499-1E28-4702-9FA8-92F47BF6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1028-3F37-4D27-A944-A913B91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ED71C-CA6B-4CC2-9839-218D5FBE4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7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E4FE9-A540-4DF2-AA1D-3450EC938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61BF2-9C54-487D-96D6-D0337BFEF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7FF25-95ED-465C-AD57-EE22E639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F7393-C247-43E8-A93E-34508EFF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1CD23-1753-47D6-AFFA-D08023C4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0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1634-707F-44DB-A0BF-A3A65E0C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7201-2F72-4E64-8749-DAB072E0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79F11-D262-47F7-BA53-30618BFE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730B0-82EC-470C-85E1-F506A8E3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8117-B2BC-4301-BF2A-3B12A41D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0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B616-463F-40C4-B5F7-50386FCA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709BB-AABB-454E-A1CA-1816D4B9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1A933-50B2-4D50-8E15-2B34709B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3EBD9-4C58-4BAC-8BF9-27BB5ACC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1E91E-AA7B-453A-9DA4-54B73F9A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42FD-C755-4C58-B1F1-07E6A8DC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20EA6-0CE4-4702-86CD-7F29BCD13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5F5CE-911F-48D3-BCC0-9C3D90735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EACF5-0787-423C-86CE-3E4C3A0C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A6E42-E306-46AA-A63C-AAC86134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D0C5B-95FA-4653-B803-4DBDAED3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8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E178-E33B-47FA-ACDC-25EE5911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DFF23-8082-4BBF-83AD-1D65576CD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A153B-9E3A-41FF-A599-D028BA4C9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BF1EB-60CE-430B-BDC3-5370EE19C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EA3DE-E3C5-4979-AD11-6B20303F5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8AAC7-7C3B-40B2-85D5-E5176199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F2037-935E-461E-A01E-51997E3F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009E5-88D7-4475-BE7F-65B03876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90F0-B9F9-4A09-9046-E4AA8553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9883E-DC72-4F6A-9557-04603B76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A998E-79B6-497F-AF15-72AE142A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5510-0387-48CE-AE46-70B75FB7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0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5DFF3F-04C7-4D1C-A344-FC9C47A2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C68C5-69D8-45A3-BD40-83199ACD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1FB50-D335-4F0C-A8E4-4EC2F700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2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C1FF-D05F-472B-95BA-3EF4458E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2325-371E-4E3C-8285-D2EEB3089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3A9C1-A2E5-4AA0-BB86-EEB5FB7E0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DD024-8C90-4690-8487-62C64615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96AA6-6D2C-465F-B409-6D205367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6F49F-409D-4AE5-AC35-20552E10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5AF4-333C-4F5E-8F41-9500AF67A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A821E-BFD3-4635-AA71-CF1104DA0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308D8-6DC1-4308-ACE6-2E6F046D4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580D3-FCF2-495D-A3C3-809DB3C7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E1A86-EB5A-45F8-86F8-4AA56194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252A9-1A6C-428E-B43A-E4E62B0C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3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CCC9C-0C1A-4B53-94F0-5180D34D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A2248-1E1E-4AC0-B8E1-9AFBB56F3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C9BA1-2057-4383-9F8D-D109F8027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0B80-FA0E-4DE9-ABF3-ADB58AB4E972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5BD2A-768B-4195-A537-889ACCE70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0F91-4E34-44C3-9997-E1DDD962A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FB34-D03E-4EEC-8375-0EE5D2235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3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b.edu/medicine/cysticfibrosis/facilities-core/cftr-protein-production-core" TargetMode="External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yangzw@uab.edu" TargetMode="External"/><Relationship Id="rId5" Type="http://schemas.openxmlformats.org/officeDocument/2006/relationships/hyperlink" Target="mailto:johnkappes@uabmc.edu" TargetMode="External"/><Relationship Id="rId4" Type="http://schemas.openxmlformats.org/officeDocument/2006/relationships/hyperlink" Target="https://www.cff.org/cftr-proteins#cftr-protein-production-core-at-the-university-of-alabama-at-birmingh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5B4CD64-0C85-479E-9B6D-52A624355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F5FF22-A348-4E4A-A3DF-47673DB8B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CFTR Protein Production Core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0CEF1-D6E0-47D3-8F2E-2E63E7070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PI: John C. Kappes, PhD</a:t>
            </a:r>
          </a:p>
          <a:p>
            <a:r>
              <a:rPr lang="en-US" dirty="0"/>
              <a:t>Co-PI: Zhengrong Yang, PhD</a:t>
            </a:r>
          </a:p>
          <a:p>
            <a:r>
              <a:rPr lang="en-US" dirty="0"/>
              <a:t>Funded by the Cystic Fibrosis Foundation</a:t>
            </a:r>
          </a:p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8EE17FF-6F46-4D64-86B4-6F0DA0279AC0}"/>
              </a:ext>
            </a:extLst>
          </p:cNvPr>
          <p:cNvSpPr txBox="1">
            <a:spLocks/>
          </p:cNvSpPr>
          <p:nvPr/>
        </p:nvSpPr>
        <p:spPr>
          <a:xfrm>
            <a:off x="144780" y="5834053"/>
            <a:ext cx="6907530" cy="1023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u="sng" dirty="0"/>
              <a:t>C</a:t>
            </a:r>
            <a:r>
              <a:rPr lang="en-US" sz="2000" dirty="0"/>
              <a:t>ystic </a:t>
            </a:r>
            <a:r>
              <a:rPr lang="en-US" sz="2000" u="sng" dirty="0"/>
              <a:t>F</a:t>
            </a:r>
            <a:r>
              <a:rPr lang="en-US" sz="2000" dirty="0"/>
              <a:t>ibrosis </a:t>
            </a:r>
            <a:r>
              <a:rPr lang="en-US" sz="2000" u="sng" dirty="0"/>
              <a:t>T</a:t>
            </a:r>
            <a:r>
              <a:rPr lang="en-US" sz="2000" dirty="0"/>
              <a:t>ransmembrane Conductance </a:t>
            </a:r>
            <a:r>
              <a:rPr lang="en-US" sz="2000" u="sng" dirty="0"/>
              <a:t>R</a:t>
            </a:r>
            <a:r>
              <a:rPr lang="en-US" sz="2000" dirty="0"/>
              <a:t>egulator (CFTR) is an ABC transporter-class ion channel protein that regulates chloride conductance across epithelial cell membranes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024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532011-3679-440F-ADD2-DB84B836D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546" y="5665338"/>
            <a:ext cx="7408909" cy="928149"/>
          </a:xfrm>
          <a:prstGeom prst="rect">
            <a:avLst/>
          </a:prstGeom>
        </p:spPr>
      </p:pic>
      <p:sp>
        <p:nvSpPr>
          <p:cNvPr id="5" name="Text Box 74">
            <a:extLst>
              <a:ext uri="{FF2B5EF4-FFF2-40B4-BE49-F238E27FC236}">
                <a16:creationId xmlns:a16="http://schemas.microsoft.com/office/drawing/2014/main" id="{7B893406-AC53-43FB-8FEB-876308BD9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66" y="-8960"/>
            <a:ext cx="11770468" cy="65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3600" dirty="0">
                <a:latin typeface="+mn-lt"/>
              </a:rPr>
              <a:t>Pure, monodisperse, and functional full-length CFTR proteins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E95843-47DD-4A57-AAC3-946DB0E9AD74}"/>
              </a:ext>
            </a:extLst>
          </p:cNvPr>
          <p:cNvGrpSpPr/>
          <p:nvPr/>
        </p:nvGrpSpPr>
        <p:grpSpPr>
          <a:xfrm>
            <a:off x="25309" y="1430730"/>
            <a:ext cx="2743577" cy="4088235"/>
            <a:chOff x="7047439" y="281449"/>
            <a:chExt cx="2554504" cy="4213842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25406465-2AD0-47E6-A394-2F902F048C0F}"/>
                </a:ext>
              </a:extLst>
            </p:cNvPr>
            <p:cNvGrpSpPr/>
            <p:nvPr/>
          </p:nvGrpSpPr>
          <p:grpSpPr>
            <a:xfrm>
              <a:off x="7047439" y="804018"/>
              <a:ext cx="519065" cy="3691273"/>
              <a:chOff x="7160173" y="804018"/>
              <a:chExt cx="519065" cy="3691273"/>
            </a:xfrm>
          </p:grpSpPr>
          <p:sp>
            <p:nvSpPr>
              <p:cNvPr id="74" name="Text Box 14">
                <a:extLst>
                  <a:ext uri="{FF2B5EF4-FFF2-40B4-BE49-F238E27FC236}">
                    <a16:creationId xmlns:a16="http://schemas.microsoft.com/office/drawing/2014/main" id="{91E42B49-DFF7-449E-9F76-3B0BCE011F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9932" y="3118322"/>
                <a:ext cx="509306" cy="299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25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5" name="Text Box 17">
                <a:extLst>
                  <a:ext uri="{FF2B5EF4-FFF2-40B4-BE49-F238E27FC236}">
                    <a16:creationId xmlns:a16="http://schemas.microsoft.com/office/drawing/2014/main" id="{C46A413F-0FDA-4333-B441-E7A023761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0173" y="2645478"/>
                <a:ext cx="519065" cy="3337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37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6" name="Text Box 20">
                <a:extLst>
                  <a:ext uri="{FF2B5EF4-FFF2-40B4-BE49-F238E27FC236}">
                    <a16:creationId xmlns:a16="http://schemas.microsoft.com/office/drawing/2014/main" id="{9FBD9FDE-B633-4278-834A-49411AA40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9933" y="1790819"/>
                <a:ext cx="509305" cy="22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75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7" name="Text Box 23">
                <a:extLst>
                  <a:ext uri="{FF2B5EF4-FFF2-40B4-BE49-F238E27FC236}">
                    <a16:creationId xmlns:a16="http://schemas.microsoft.com/office/drawing/2014/main" id="{BCF2DD25-AE75-47C2-B028-CE243D61D3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76408" y="1509934"/>
                <a:ext cx="402830" cy="284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100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8" name="Text Box 26">
                <a:extLst>
                  <a:ext uri="{FF2B5EF4-FFF2-40B4-BE49-F238E27FC236}">
                    <a16:creationId xmlns:a16="http://schemas.microsoft.com/office/drawing/2014/main" id="{2C5D19EF-CB87-4134-AAF6-007267758E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1588" y="1171875"/>
                <a:ext cx="317650" cy="2467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150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9" name="Text Box 29">
                <a:extLst>
                  <a:ext uri="{FF2B5EF4-FFF2-40B4-BE49-F238E27FC236}">
                    <a16:creationId xmlns:a16="http://schemas.microsoft.com/office/drawing/2014/main" id="{62EFA3DC-0E7B-4ECE-890D-23EABA576A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V="1">
                <a:off x="7366024" y="2251619"/>
                <a:ext cx="313214" cy="303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50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80" name="Text Box 32">
                <a:extLst>
                  <a:ext uri="{FF2B5EF4-FFF2-40B4-BE49-F238E27FC236}">
                    <a16:creationId xmlns:a16="http://schemas.microsoft.com/office/drawing/2014/main" id="{F04F569C-A964-4E95-81E1-B433515CB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76408" y="3407461"/>
                <a:ext cx="402830" cy="241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20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81" name="Text Box 32">
                <a:extLst>
                  <a:ext uri="{FF2B5EF4-FFF2-40B4-BE49-F238E27FC236}">
                    <a16:creationId xmlns:a16="http://schemas.microsoft.com/office/drawing/2014/main" id="{589DCA1E-3741-4AE0-821D-1BBFB6C6B2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4120" y="804018"/>
                <a:ext cx="355118" cy="266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250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82" name="Text Box 32">
                <a:extLst>
                  <a:ext uri="{FF2B5EF4-FFF2-40B4-BE49-F238E27FC236}">
                    <a16:creationId xmlns:a16="http://schemas.microsoft.com/office/drawing/2014/main" id="{CDB6B90F-5860-4B5D-8187-51171B86A8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8303" y="3793023"/>
                <a:ext cx="220935" cy="366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15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83" name="Text Box 32">
                <a:extLst>
                  <a:ext uri="{FF2B5EF4-FFF2-40B4-BE49-F238E27FC236}">
                    <a16:creationId xmlns:a16="http://schemas.microsoft.com/office/drawing/2014/main" id="{7CD4BE5B-5A16-4A28-BCCF-F7B47BE2F0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3174" y="4189054"/>
                <a:ext cx="216064" cy="306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10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F03E1BF-E4A8-422B-8769-A325FD9204FF}"/>
                </a:ext>
              </a:extLst>
            </p:cNvPr>
            <p:cNvGrpSpPr/>
            <p:nvPr/>
          </p:nvGrpSpPr>
          <p:grpSpPr>
            <a:xfrm>
              <a:off x="8015139" y="281449"/>
              <a:ext cx="1583191" cy="266207"/>
              <a:chOff x="8015139" y="281449"/>
              <a:chExt cx="1583191" cy="266207"/>
            </a:xfrm>
          </p:grpSpPr>
          <p:sp>
            <p:nvSpPr>
              <p:cNvPr id="70" name="Text Box 32">
                <a:extLst>
                  <a:ext uri="{FF2B5EF4-FFF2-40B4-BE49-F238E27FC236}">
                    <a16:creationId xmlns:a16="http://schemas.microsoft.com/office/drawing/2014/main" id="{F96517EF-D5A1-439B-971E-64B6D28093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15139" y="281449"/>
                <a:ext cx="355118" cy="266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1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1" name="Text Box 32">
                <a:extLst>
                  <a:ext uri="{FF2B5EF4-FFF2-40B4-BE49-F238E27FC236}">
                    <a16:creationId xmlns:a16="http://schemas.microsoft.com/office/drawing/2014/main" id="{DCB1035B-8491-4B8A-9943-9608905351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24497" y="281449"/>
                <a:ext cx="355118" cy="266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dirty="0">
                    <a:ea typeface="SimSun" panose="02010600030101010101" pitchFamily="2" charset="-122"/>
                  </a:rPr>
                  <a:t>2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2" name="Text Box 32">
                <a:extLst>
                  <a:ext uri="{FF2B5EF4-FFF2-40B4-BE49-F238E27FC236}">
                    <a16:creationId xmlns:a16="http://schemas.microsoft.com/office/drawing/2014/main" id="{6AD20B7A-6F76-4F48-BA02-5BD813563F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33855" y="281449"/>
                <a:ext cx="355118" cy="266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noProof="0" dirty="0">
                    <a:ea typeface="SimSun" panose="02010600030101010101" pitchFamily="2" charset="-122"/>
                  </a:rPr>
                  <a:t>3</a:t>
                </a: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SimSun" panose="02010600030101010101" pitchFamily="2" charset="-122"/>
                  <a:cs typeface="+mn-cs"/>
                </a:endParaRPr>
              </a:p>
            </p:txBody>
          </p:sp>
          <p:sp>
            <p:nvSpPr>
              <p:cNvPr id="73" name="Text Box 32">
                <a:extLst>
                  <a:ext uri="{FF2B5EF4-FFF2-40B4-BE49-F238E27FC236}">
                    <a16:creationId xmlns:a16="http://schemas.microsoft.com/office/drawing/2014/main" id="{B6859376-1A21-4552-B597-F607F23F06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43212" y="281449"/>
                <a:ext cx="355118" cy="266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SimSun" panose="02010600030101010101" pitchFamily="2" charset="-122"/>
                    <a:cs typeface="+mn-cs"/>
                  </a:rPr>
                  <a:t>4</a:t>
                </a:r>
              </a:p>
            </p:txBody>
          </p:sp>
        </p:grp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CFDD098E-0711-457E-B2FD-977C4FFE9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743" y="494486"/>
              <a:ext cx="1981200" cy="3886200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DDDE944-5752-4799-B225-FF757EE2B187}"/>
              </a:ext>
            </a:extLst>
          </p:cNvPr>
          <p:cNvGrpSpPr/>
          <p:nvPr/>
        </p:nvGrpSpPr>
        <p:grpSpPr>
          <a:xfrm>
            <a:off x="2874582" y="1553828"/>
            <a:ext cx="3371434" cy="3853948"/>
            <a:chOff x="6705131" y="444159"/>
            <a:chExt cx="3205220" cy="3576689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92CFD04C-A393-4502-B7F3-5775D4E09C81}"/>
                </a:ext>
              </a:extLst>
            </p:cNvPr>
            <p:cNvGrpSpPr/>
            <p:nvPr/>
          </p:nvGrpSpPr>
          <p:grpSpPr>
            <a:xfrm>
              <a:off x="6705131" y="978861"/>
              <a:ext cx="3205220" cy="3041987"/>
              <a:chOff x="6982286" y="2813031"/>
              <a:chExt cx="3205220" cy="3041987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375FB96D-F4DD-4797-9641-FC03AFF19029}"/>
                  </a:ext>
                </a:extLst>
              </p:cNvPr>
              <p:cNvGrpSpPr/>
              <p:nvPr/>
            </p:nvGrpSpPr>
            <p:grpSpPr>
              <a:xfrm>
                <a:off x="6982286" y="2813031"/>
                <a:ext cx="3090413" cy="3041987"/>
                <a:chOff x="6982286" y="2813031"/>
                <a:chExt cx="3090413" cy="3041987"/>
              </a:xfrm>
            </p:grpSpPr>
            <p:pic>
              <p:nvPicPr>
                <p:cNvPr id="90" name="Picture 89">
                  <a:extLst>
                    <a:ext uri="{FF2B5EF4-FFF2-40B4-BE49-F238E27FC236}">
                      <a16:creationId xmlns:a16="http://schemas.microsoft.com/office/drawing/2014/main" id="{A820A59B-826B-419A-AB06-A25A1E6A7B50}"/>
                    </a:ext>
                  </a:extLst>
                </p:cNvPr>
                <p:cNvPicPr/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6705"/>
                <a:stretch/>
              </p:blipFill>
              <p:spPr bwMode="auto">
                <a:xfrm>
                  <a:off x="7329122" y="2813031"/>
                  <a:ext cx="2743577" cy="2757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F820C8D6-1658-4DC3-9281-231CC5C0D34F}"/>
                    </a:ext>
                  </a:extLst>
                </p:cNvPr>
                <p:cNvSpPr txBox="1"/>
                <p:nvPr/>
              </p:nvSpPr>
              <p:spPr>
                <a:xfrm>
                  <a:off x="7648726" y="5516464"/>
                  <a:ext cx="210436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Elution volume (ml)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02E971D3-B915-4E75-9570-348C4D80AD69}"/>
                    </a:ext>
                  </a:extLst>
                </p:cNvPr>
                <p:cNvSpPr txBox="1"/>
                <p:nvPr/>
              </p:nvSpPr>
              <p:spPr>
                <a:xfrm rot="16200000">
                  <a:off x="6099379" y="4022299"/>
                  <a:ext cx="210436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/>
                    <a:t>Abs</a:t>
                  </a:r>
                  <a:r>
                    <a:rPr lang="en-US" sz="1600" b="1" baseline="-25000" dirty="0"/>
                    <a:t>280nm</a:t>
                  </a:r>
                  <a:r>
                    <a:rPr lang="en-US" sz="1600" b="1" dirty="0"/>
                    <a:t> (</a:t>
                  </a:r>
                  <a:r>
                    <a:rPr lang="en-US" sz="1600" b="1" dirty="0" err="1"/>
                    <a:t>mAU</a:t>
                  </a:r>
                  <a:r>
                    <a:rPr lang="en-US" sz="1600" b="1" dirty="0"/>
                    <a:t>)</a:t>
                  </a:r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90C5291-72DA-49DD-9FA0-6F8B208ACFF1}"/>
                  </a:ext>
                </a:extLst>
              </p:cNvPr>
              <p:cNvSpPr txBox="1"/>
              <p:nvPr/>
            </p:nvSpPr>
            <p:spPr>
              <a:xfrm>
                <a:off x="8483105" y="2924757"/>
                <a:ext cx="116944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CFTR monomer</a:t>
                </a:r>
              </a:p>
              <a:p>
                <a:pPr algn="ctr"/>
                <a:r>
                  <a:rPr lang="en-US" sz="1600" b="1" dirty="0"/>
                  <a:t>Elution vol. = 15.3 ml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3A2C572A-DB0B-40F7-AEDF-7736EE686195}"/>
                  </a:ext>
                </a:extLst>
              </p:cNvPr>
              <p:cNvSpPr txBox="1"/>
              <p:nvPr/>
            </p:nvSpPr>
            <p:spPr>
              <a:xfrm>
                <a:off x="9129988" y="4736951"/>
                <a:ext cx="10575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End of column</a:t>
                </a:r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62B18AD-DF62-454B-9E79-E6DFFDF3B0B1}"/>
                </a:ext>
              </a:extLst>
            </p:cNvPr>
            <p:cNvSpPr txBox="1"/>
            <p:nvPr/>
          </p:nvSpPr>
          <p:spPr>
            <a:xfrm>
              <a:off x="6862323" y="444159"/>
              <a:ext cx="28908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/>
                <a:t>Superose</a:t>
              </a:r>
              <a:r>
                <a:rPr lang="en-US" sz="1600" b="1" dirty="0"/>
                <a:t> 6 Increase 10/300 GL</a:t>
              </a:r>
            </a:p>
          </p:txBody>
        </p:sp>
      </p:grpSp>
      <p:sp>
        <p:nvSpPr>
          <p:cNvPr id="131" name="Text Box 74">
            <a:extLst>
              <a:ext uri="{FF2B5EF4-FFF2-40B4-BE49-F238E27FC236}">
                <a16:creationId xmlns:a16="http://schemas.microsoft.com/office/drawing/2014/main" id="{D542F0B7-C978-4666-9EE0-CE3825221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136" y="923233"/>
            <a:ext cx="4533089" cy="46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2400" i="1" dirty="0">
                <a:latin typeface="+mn-lt"/>
              </a:rPr>
              <a:t>High sequence coverage in LC-MS</a:t>
            </a: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C1D7A5BA-41DC-47CB-B3C7-BCC861283E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781" r="5594" b="45705"/>
          <a:stretch/>
        </p:blipFill>
        <p:spPr>
          <a:xfrm>
            <a:off x="6504369" y="1578732"/>
            <a:ext cx="5374623" cy="3518568"/>
          </a:xfrm>
          <a:prstGeom prst="rect">
            <a:avLst/>
          </a:prstGeom>
        </p:spPr>
      </p:pic>
      <p:sp>
        <p:nvSpPr>
          <p:cNvPr id="133" name="Text Box 74">
            <a:extLst>
              <a:ext uri="{FF2B5EF4-FFF2-40B4-BE49-F238E27FC236}">
                <a16:creationId xmlns:a16="http://schemas.microsoft.com/office/drawing/2014/main" id="{4DC8ED25-6FCB-4E02-B495-9A9EFD0C1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77" y="923233"/>
            <a:ext cx="2127841" cy="46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2400" i="1" dirty="0">
                <a:latin typeface="+mn-lt"/>
              </a:rPr>
              <a:t>&gt; 90% pure</a:t>
            </a:r>
          </a:p>
        </p:txBody>
      </p:sp>
      <p:sp>
        <p:nvSpPr>
          <p:cNvPr id="134" name="Text Box 74">
            <a:extLst>
              <a:ext uri="{FF2B5EF4-FFF2-40B4-BE49-F238E27FC236}">
                <a16:creationId xmlns:a16="http://schemas.microsoft.com/office/drawing/2014/main" id="{90222E68-26A7-420D-A4A3-22BD49A6E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379" y="923233"/>
            <a:ext cx="2127841" cy="46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2400" i="1" dirty="0">
                <a:latin typeface="+mn-lt"/>
              </a:rPr>
              <a:t>Monodisperse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BAAF0D9-999D-40F8-B2DA-8714FF6327FC}"/>
              </a:ext>
            </a:extLst>
          </p:cNvPr>
          <p:cNvSpPr txBox="1"/>
          <p:nvPr/>
        </p:nvSpPr>
        <p:spPr>
          <a:xfrm>
            <a:off x="6963442" y="5085776"/>
            <a:ext cx="4456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 GL Lukacs, McGill University</a:t>
            </a:r>
          </a:p>
        </p:txBody>
      </p:sp>
    </p:spTree>
    <p:extLst>
      <p:ext uri="{BB962C8B-B14F-4D97-AF65-F5344CB8AC3E}">
        <p14:creationId xmlns:p14="http://schemas.microsoft.com/office/powerpoint/2010/main" val="362563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4">
            <a:extLst>
              <a:ext uri="{FF2B5EF4-FFF2-40B4-BE49-F238E27FC236}">
                <a16:creationId xmlns:a16="http://schemas.microsoft.com/office/drawing/2014/main" id="{7B893406-AC53-43FB-8FEB-876308BD9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30" y="-8960"/>
            <a:ext cx="11770468" cy="65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3600" dirty="0">
                <a:latin typeface="+mn-lt"/>
              </a:rPr>
              <a:t>Pure, monodisperse, and functional full-length CFTR proteins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FB94E7-FB13-46D3-90A3-EE33074BF870}"/>
              </a:ext>
            </a:extLst>
          </p:cNvPr>
          <p:cNvGrpSpPr/>
          <p:nvPr/>
        </p:nvGrpSpPr>
        <p:grpSpPr>
          <a:xfrm>
            <a:off x="213137" y="1937178"/>
            <a:ext cx="4538496" cy="4174639"/>
            <a:chOff x="256466" y="139963"/>
            <a:chExt cx="4538496" cy="417463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DC68F5E-E0AB-4057-8C6A-3C95EF9144FE}"/>
                </a:ext>
              </a:extLst>
            </p:cNvPr>
            <p:cNvSpPr/>
            <p:nvPr/>
          </p:nvSpPr>
          <p:spPr>
            <a:xfrm>
              <a:off x="2041921" y="139963"/>
              <a:ext cx="749299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1700" dirty="0"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  <a:r>
                <a:rPr lang="en-US" sz="17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17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667FA6-9D21-4BB7-9D52-8785713844C8}"/>
                </a:ext>
              </a:extLst>
            </p:cNvPr>
            <p:cNvGrpSpPr/>
            <p:nvPr/>
          </p:nvGrpSpPr>
          <p:grpSpPr>
            <a:xfrm>
              <a:off x="256466" y="523519"/>
              <a:ext cx="4538496" cy="3791083"/>
              <a:chOff x="256466" y="523519"/>
              <a:chExt cx="4538496" cy="3791083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AC13C140-3C30-4C7E-BBD4-C7B63A566C5C}"/>
                  </a:ext>
                </a:extLst>
              </p:cNvPr>
              <p:cNvGrpSpPr/>
              <p:nvPr/>
            </p:nvGrpSpPr>
            <p:grpSpPr>
              <a:xfrm>
                <a:off x="256466" y="679222"/>
                <a:ext cx="3777652" cy="3635380"/>
                <a:chOff x="256466" y="679222"/>
                <a:chExt cx="4572000" cy="3635380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A32A9982-DD3A-44CC-A56B-4CB323DFDE4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6466" y="2567248"/>
                  <a:ext cx="4572000" cy="914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E6B4AC09-2EB8-4F45-B59C-412A7023795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6466" y="679222"/>
                  <a:ext cx="4572000" cy="914400"/>
                </a:xfrm>
                <a:prstGeom prst="rect">
                  <a:avLst/>
                </a:prstGeom>
              </p:spPr>
            </p:pic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5316E5E0-21E5-4435-8DE4-A201A5F4AB2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6466" y="1623235"/>
                  <a:ext cx="4572000" cy="9144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AF05C8A8-44FE-4744-8424-8BBFC8206E21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56466" y="3511261"/>
                  <a:ext cx="4572000" cy="803341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14EAAD93-91D1-41C2-8E70-8D87F23E4DC8}"/>
                  </a:ext>
                </a:extLst>
              </p:cNvPr>
              <p:cNvGrpSpPr/>
              <p:nvPr/>
            </p:nvGrpSpPr>
            <p:grpSpPr>
              <a:xfrm>
                <a:off x="396757" y="523519"/>
                <a:ext cx="4398205" cy="3178350"/>
                <a:chOff x="530469" y="601774"/>
                <a:chExt cx="4398205" cy="317835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DE3982E-2942-4A86-9A55-617C4EA9172C}"/>
                    </a:ext>
                  </a:extLst>
                </p:cNvPr>
                <p:cNvSpPr/>
                <p:nvPr/>
              </p:nvSpPr>
              <p:spPr>
                <a:xfrm>
                  <a:off x="530469" y="2501077"/>
                  <a:ext cx="4398205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6SS/E1371Q: γ =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13.2 ±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0.45 </a:t>
                  </a:r>
                  <a:r>
                    <a:rPr lang="en-US" sz="1600" kern="1200" dirty="0" err="1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pS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,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P</a:t>
                  </a:r>
                  <a:r>
                    <a:rPr lang="en-US" sz="1600" kern="1200" baseline="-250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o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= 0.98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±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0.01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B39FE4DB-AC20-4E66-8732-2F6920A7A9FB}"/>
                    </a:ext>
                  </a:extLst>
                </p:cNvPr>
                <p:cNvSpPr/>
                <p:nvPr/>
              </p:nvSpPr>
              <p:spPr>
                <a:xfrm>
                  <a:off x="530469" y="3441570"/>
                  <a:ext cx="4297997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6SS/F508del: γ =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12.7 ±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0.3 </a:t>
                  </a:r>
                  <a:r>
                    <a:rPr lang="en-US" sz="1600" kern="1200" dirty="0" err="1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pS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, P</a:t>
                  </a:r>
                  <a:r>
                    <a:rPr lang="en-US" sz="1600" kern="1200" baseline="-250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o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=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0.07 ±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0.02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55DAE4E-C731-4124-AFB6-BC42955457BB}"/>
                    </a:ext>
                  </a:extLst>
                </p:cNvPr>
                <p:cNvSpPr/>
                <p:nvPr/>
              </p:nvSpPr>
              <p:spPr>
                <a:xfrm>
                  <a:off x="530469" y="1562009"/>
                  <a:ext cx="3503649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6SS: γ =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12.6 ±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0.04 </a:t>
                  </a:r>
                  <a:r>
                    <a:rPr lang="en-US" sz="1600" kern="1200" dirty="0" err="1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pS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, P</a:t>
                  </a:r>
                  <a:r>
                    <a:rPr lang="en-US" sz="1600" kern="1200" baseline="-250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o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=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0.27 ± 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0.03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A6E0F2D1-492E-4A46-8DCF-89BC0F95D5B4}"/>
                    </a:ext>
                  </a:extLst>
                </p:cNvPr>
                <p:cNvSpPr/>
                <p:nvPr/>
              </p:nvSpPr>
              <p:spPr>
                <a:xfrm>
                  <a:off x="530469" y="601774"/>
                  <a:ext cx="3754660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WT CFTR: γ = 12.5 ± 0.3, </a:t>
                  </a:r>
                  <a:r>
                    <a:rPr lang="en-US" sz="1600" kern="1200" dirty="0" err="1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pS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 P</a:t>
                  </a:r>
                  <a:r>
                    <a:rPr lang="en-US" sz="1600" kern="1200" baseline="-250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o</a:t>
                  </a:r>
                  <a:r>
                    <a:rPr lang="en-US" sz="1600" kern="1200" dirty="0">
                      <a:effectLst/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= </a:t>
                  </a:r>
                  <a:r>
                    <a:rPr lang="en-US" sz="1600" dirty="0">
                      <a:latin typeface="Calibri" panose="020F0502020204030204" pitchFamily="34" charset="0"/>
                      <a:ea typeface="DengXian"/>
                      <a:cs typeface="Arial" panose="020B0604020202020204" pitchFamily="34" charset="0"/>
                    </a:rPr>
                    <a:t>0.29 ± 0.05</a:t>
                  </a:r>
                  <a:endParaRPr lang="en-US" sz="1600" dirty="0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AE88BA7-FF26-40DC-8659-9194AFB280A3}"/>
              </a:ext>
            </a:extLst>
          </p:cNvPr>
          <p:cNvGrpSpPr/>
          <p:nvPr/>
        </p:nvGrpSpPr>
        <p:grpSpPr>
          <a:xfrm>
            <a:off x="4206928" y="1905923"/>
            <a:ext cx="3609455" cy="2633657"/>
            <a:chOff x="7264919" y="3960659"/>
            <a:chExt cx="3609455" cy="263365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1B8B439-3811-49E1-8F52-D980AF902476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64919" y="5077488"/>
              <a:ext cx="3143250" cy="914400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F402102E-4C9C-44DE-9630-ED71EF098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42530" y="4130044"/>
              <a:ext cx="3057525" cy="876300"/>
            </a:xfrm>
            <a:prstGeom prst="rect">
              <a:avLst/>
            </a:prstGeom>
          </p:spPr>
        </p:pic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279326-B8A0-4B06-91C2-757FCC8A7926}"/>
                </a:ext>
              </a:extLst>
            </p:cNvPr>
            <p:cNvGrpSpPr/>
            <p:nvPr/>
          </p:nvGrpSpPr>
          <p:grpSpPr>
            <a:xfrm>
              <a:off x="7264919" y="3960659"/>
              <a:ext cx="3609455" cy="2633657"/>
              <a:chOff x="7264919" y="3960659"/>
              <a:chExt cx="3609455" cy="2633657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2FF9D20-889C-42D2-97BE-60A5492DAF6D}"/>
                  </a:ext>
                </a:extLst>
              </p:cNvPr>
              <p:cNvSpPr/>
              <p:nvPr/>
            </p:nvSpPr>
            <p:spPr>
              <a:xfrm>
                <a:off x="8571499" y="3960659"/>
                <a:ext cx="749299" cy="353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/>
                <a:r>
                  <a:rPr lang="en-US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en-US" sz="17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17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9ADA79E-8611-462E-818C-69F35A026803}"/>
                  </a:ext>
                </a:extLst>
              </p:cNvPr>
              <p:cNvSpPr/>
              <p:nvPr/>
            </p:nvSpPr>
            <p:spPr>
              <a:xfrm>
                <a:off x="7264919" y="3989280"/>
                <a:ext cx="3212748" cy="200260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2C6848C3-B3CF-4E3A-A888-CC2AF8D96998}"/>
                  </a:ext>
                </a:extLst>
              </p:cNvPr>
              <p:cNvSpPr/>
              <p:nvPr/>
            </p:nvSpPr>
            <p:spPr>
              <a:xfrm>
                <a:off x="7645693" y="3960659"/>
                <a:ext cx="4879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kern="1200" dirty="0">
                    <a:effectLst/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WT</a:t>
                </a:r>
                <a:endParaRPr lang="en-US" sz="1600" dirty="0"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D709AF1-F0E5-4D97-8D34-A1366312A418}"/>
                  </a:ext>
                </a:extLst>
              </p:cNvPr>
              <p:cNvSpPr/>
              <p:nvPr/>
            </p:nvSpPr>
            <p:spPr>
              <a:xfrm>
                <a:off x="7645693" y="4971651"/>
                <a:ext cx="322868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kern="1200" dirty="0">
                    <a:effectLst/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6SS γ = 15.8 </a:t>
                </a:r>
                <a:r>
                  <a:rPr lang="en-US" sz="1600" kern="1200" dirty="0" err="1">
                    <a:effectLst/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pS</a:t>
                </a:r>
                <a:r>
                  <a:rPr lang="en-US" sz="1600" kern="1200" dirty="0">
                    <a:effectLst/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 and P</a:t>
                </a:r>
                <a:r>
                  <a:rPr lang="en-US" sz="1600" kern="1200" baseline="-25000" dirty="0">
                    <a:effectLst/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o</a:t>
                </a:r>
                <a:r>
                  <a:rPr lang="en-US" sz="1600" kern="1200" dirty="0">
                    <a:effectLst/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= </a:t>
                </a:r>
                <a:r>
                  <a:rPr lang="en-US" sz="1600" dirty="0">
                    <a:latin typeface="Calibri" panose="020F0502020204030204" pitchFamily="34" charset="0"/>
                    <a:ea typeface="DengXian"/>
                    <a:cs typeface="Arial" panose="020B0604020202020204" pitchFamily="34" charset="0"/>
                  </a:rPr>
                  <a:t>0.51</a:t>
                </a:r>
                <a:endParaRPr lang="en-US" sz="1600" dirty="0"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8F129D76-3AC3-4128-B235-52892857510C}"/>
                  </a:ext>
                </a:extLst>
              </p:cNvPr>
              <p:cNvSpPr/>
              <p:nvPr/>
            </p:nvSpPr>
            <p:spPr>
              <a:xfrm>
                <a:off x="7264919" y="5947985"/>
                <a:ext cx="321274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/>
                  <a:t>High thermostability of channel function in 6SS-CFTR 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2196BD5-E2BB-4D68-B61E-FDC45CC95C0A}"/>
              </a:ext>
            </a:extLst>
          </p:cNvPr>
          <p:cNvGrpSpPr/>
          <p:nvPr/>
        </p:nvGrpSpPr>
        <p:grpSpPr>
          <a:xfrm>
            <a:off x="7722838" y="1846230"/>
            <a:ext cx="4017720" cy="2712361"/>
            <a:chOff x="489017" y="538619"/>
            <a:chExt cx="4017720" cy="27123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06F9721D-78E4-44D8-B259-25D99C4BA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33647" y="973840"/>
              <a:ext cx="3373090" cy="2277140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A2E5332-7B69-4DD6-9E12-E5EBCD3C3AAA}"/>
                </a:ext>
              </a:extLst>
            </p:cNvPr>
            <p:cNvSpPr txBox="1"/>
            <p:nvPr/>
          </p:nvSpPr>
          <p:spPr>
            <a:xfrm rot="10800000">
              <a:off x="489017" y="778966"/>
              <a:ext cx="738664" cy="164772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dirty="0"/>
                <a:t>ATPase Rate (</a:t>
              </a:r>
              <a:r>
                <a:rPr lang="en-US" dirty="0" err="1"/>
                <a:t>nmol</a:t>
              </a:r>
              <a:r>
                <a:rPr lang="en-US" dirty="0"/>
                <a:t>/min/mg)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459BB60-89A7-4C91-A285-EE6FB393BA02}"/>
                </a:ext>
              </a:extLst>
            </p:cNvPr>
            <p:cNvSpPr txBox="1"/>
            <p:nvPr/>
          </p:nvSpPr>
          <p:spPr>
            <a:xfrm>
              <a:off x="1928768" y="538619"/>
              <a:ext cx="15308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Phosphorylated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A59D0C5-55B9-430A-AD15-5F26E8D3553B}"/>
                </a:ext>
              </a:extLst>
            </p:cNvPr>
            <p:cNvSpPr txBox="1"/>
            <p:nvPr/>
          </p:nvSpPr>
          <p:spPr>
            <a:xfrm>
              <a:off x="2671474" y="1585095"/>
              <a:ext cx="1777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/>
                <a:t>Unphosphorylated</a:t>
              </a:r>
              <a:endParaRPr lang="en-US" sz="1600" b="1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2D6685A-BD4F-48C3-9B2F-5DE02C5A8265}"/>
                </a:ext>
              </a:extLst>
            </p:cNvPr>
            <p:cNvSpPr txBox="1"/>
            <p:nvPr/>
          </p:nvSpPr>
          <p:spPr>
            <a:xfrm>
              <a:off x="2249293" y="2687386"/>
              <a:ext cx="1247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[ATP] (mM)</a:t>
              </a:r>
            </a:p>
          </p:txBody>
        </p:sp>
      </p:grpSp>
      <p:sp>
        <p:nvSpPr>
          <p:cNvPr id="59" name="Text Box 74">
            <a:extLst>
              <a:ext uri="{FF2B5EF4-FFF2-40B4-BE49-F238E27FC236}">
                <a16:creationId xmlns:a16="http://schemas.microsoft.com/office/drawing/2014/main" id="{14CC5457-E18E-422C-8EA1-71D0753B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452" y="907473"/>
            <a:ext cx="3586492" cy="836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2400" i="1" dirty="0">
                <a:latin typeface="+mn-lt"/>
              </a:rPr>
              <a:t>ATPase activity of purified 6SS CFTR</a:t>
            </a:r>
          </a:p>
        </p:txBody>
      </p:sp>
      <p:sp>
        <p:nvSpPr>
          <p:cNvPr id="60" name="Text Box 74">
            <a:extLst>
              <a:ext uri="{FF2B5EF4-FFF2-40B4-BE49-F238E27FC236}">
                <a16:creationId xmlns:a16="http://schemas.microsoft.com/office/drawing/2014/main" id="{366A07F9-0061-480C-9EC7-36A634A3D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53" y="1293781"/>
            <a:ext cx="7242034" cy="46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2400" i="1" dirty="0">
                <a:latin typeface="+mn-lt"/>
              </a:rPr>
              <a:t>Channel function in Isolated microsomal membranes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8B29381-656A-4CAC-8F54-7022B2124F55}"/>
              </a:ext>
            </a:extLst>
          </p:cNvPr>
          <p:cNvSpPr txBox="1"/>
          <p:nvPr/>
        </p:nvSpPr>
        <p:spPr>
          <a:xfrm>
            <a:off x="1716740" y="6429737"/>
            <a:ext cx="446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 JR Riordan, UNC Chapel Hill </a:t>
            </a:r>
          </a:p>
        </p:txBody>
      </p:sp>
    </p:spTree>
    <p:extLst>
      <p:ext uri="{BB962C8B-B14F-4D97-AF65-F5344CB8AC3E}">
        <p14:creationId xmlns:p14="http://schemas.microsoft.com/office/powerpoint/2010/main" val="113351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4">
            <a:extLst>
              <a:ext uri="{FF2B5EF4-FFF2-40B4-BE49-F238E27FC236}">
                <a16:creationId xmlns:a16="http://schemas.microsoft.com/office/drawing/2014/main" id="{E7CED94A-DA73-40EF-8960-11BE38E06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205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79" tIns="48339" rIns="96679" bIns="48339">
            <a:spAutoFit/>
          </a:bodyPr>
          <a:lstStyle>
            <a:lvl1pPr>
              <a:defRPr sz="17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9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hangingPunct="0">
              <a:defRPr sz="1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en-US" sz="3600" dirty="0">
                <a:latin typeface="+mn-lt"/>
              </a:rPr>
              <a:t>High-resolution cryo-EM structures elucidating conformational effects of F508del mutation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805974-72B0-40EF-8C15-A95B38460D64}"/>
              </a:ext>
            </a:extLst>
          </p:cNvPr>
          <p:cNvSpPr/>
          <p:nvPr/>
        </p:nvSpPr>
        <p:spPr>
          <a:xfrm>
            <a:off x="1712068" y="1364341"/>
            <a:ext cx="9220350" cy="542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u="sng" dirty="0"/>
              <a:t>Dynamic dissociation</a:t>
            </a:r>
            <a:r>
              <a:rPr lang="en-US" sz="2800" dirty="0"/>
              <a:t> of NBD1 in </a:t>
            </a:r>
            <a:r>
              <a:rPr lang="en-US" sz="2800" i="1" u="sng" dirty="0"/>
              <a:t>F508del</a:t>
            </a:r>
            <a:r>
              <a:rPr lang="en-US" sz="2800" dirty="0"/>
              <a:t> 6SS/E1371Q CFTR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21A0D9-8995-48AD-8412-3F384AB96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11" y="2221068"/>
            <a:ext cx="6747314" cy="38300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6FD523-2E89-4E95-B090-0C9F4613C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925" y="2517415"/>
            <a:ext cx="4926106" cy="32373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D35C53-DFE3-419F-B836-779165EB4E92}"/>
              </a:ext>
            </a:extLst>
          </p:cNvPr>
          <p:cNvSpPr txBox="1"/>
          <p:nvPr/>
        </p:nvSpPr>
        <p:spPr>
          <a:xfrm>
            <a:off x="7185740" y="6180890"/>
            <a:ext cx="452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provided by JF Hunt, Columbia University</a:t>
            </a:r>
          </a:p>
        </p:txBody>
      </p:sp>
    </p:spTree>
    <p:extLst>
      <p:ext uri="{BB962C8B-B14F-4D97-AF65-F5344CB8AC3E}">
        <p14:creationId xmlns:p14="http://schemas.microsoft.com/office/powerpoint/2010/main" val="224676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7582EF33-B86E-4986-92D9-ADC94B2B9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F5105CA-E024-4F6C-AA2A-AD0F1FF15D8C}"/>
              </a:ext>
            </a:extLst>
          </p:cNvPr>
          <p:cNvSpPr txBox="1">
            <a:spLocks/>
          </p:cNvSpPr>
          <p:nvPr/>
        </p:nvSpPr>
        <p:spPr>
          <a:xfrm>
            <a:off x="1032510" y="1121250"/>
            <a:ext cx="9144000" cy="46154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Visit us</a:t>
            </a:r>
          </a:p>
          <a:p>
            <a:r>
              <a:rPr lang="en-US" sz="2800" dirty="0">
                <a:latin typeface="+mn-lt"/>
                <a:hlinkClick r:id="rId3"/>
              </a:rPr>
              <a:t>https://www.uab.edu/medicine/cysticfibrosis/facilities-core/cftr-protein-production-core</a:t>
            </a:r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  <a:hlinkClick r:id="rId4"/>
              </a:rPr>
              <a:t>https://www.cff.org/cftr-proteins#cftr-protein-production-core-at-the-university-of-alabama-at-birmingham</a:t>
            </a:r>
            <a:endParaRPr lang="en-US" sz="2800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Contact us</a:t>
            </a:r>
          </a:p>
          <a:p>
            <a:r>
              <a:rPr lang="en-US" sz="2800" i="0" u="sng" dirty="0">
                <a:effectLst/>
                <a:latin typeface="+mn-lt"/>
                <a:hlinkClick r:id="rId5"/>
              </a:rPr>
              <a:t>johnkappes@uabmc.edu</a:t>
            </a:r>
            <a:endParaRPr lang="en-US" sz="2800" i="0" u="sng" dirty="0">
              <a:effectLst/>
              <a:latin typeface="+mn-lt"/>
            </a:endParaRPr>
          </a:p>
          <a:p>
            <a:r>
              <a:rPr lang="en-US" sz="2800" i="0" u="sng" dirty="0">
                <a:effectLst/>
                <a:latin typeface="+mn-lt"/>
                <a:hlinkClick r:id="rId6"/>
              </a:rPr>
              <a:t>yangzw@uab.edu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061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307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CFTR Protein Production Core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CFTR Protein Production Core</dc:title>
  <dc:creator>Yang, Zhengrong</dc:creator>
  <cp:lastModifiedBy>Yang, Zhengrong</cp:lastModifiedBy>
  <cp:revision>4</cp:revision>
  <dcterms:created xsi:type="dcterms:W3CDTF">2022-02-04T22:36:52Z</dcterms:created>
  <dcterms:modified xsi:type="dcterms:W3CDTF">2022-02-05T02:02:18Z</dcterms:modified>
</cp:coreProperties>
</file>