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439" r:id="rId2"/>
  </p:sldIdLst>
  <p:sldSz cx="12192000" cy="6858000"/>
  <p:notesSz cx="7010400" cy="9296400"/>
  <p:embeddedFontLst>
    <p:embeddedFont>
      <p:font typeface="Cambria Math" panose="02040503050406030204" pitchFamily="18" charset="0"/>
      <p:regular r:id="rId5"/>
    </p:embeddedFont>
    <p:embeddedFont>
      <p:font typeface="Tahoma" panose="020B0604030504040204" pitchFamily="34" charset="0"/>
      <p:regular r:id="rId6"/>
      <p:bold r:id="rId7"/>
    </p:embeddedFont>
    <p:embeddedFont>
      <p:font typeface="Ebrima" panose="02000000000000000000" pitchFamily="2" charset="0"/>
      <p:regular r:id="rId8"/>
      <p:bold r:id="rId9"/>
    </p:embeddedFont>
    <p:embeddedFont>
      <p:font typeface="Proxima Nova Rg" panose="0200050603000002000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606164"/>
    <a:srgbClr val="285134"/>
    <a:srgbClr val="006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673"/>
  </p:normalViewPr>
  <p:slideViewPr>
    <p:cSldViewPr snapToGrid="0" snapToObjects="1">
      <p:cViewPr varScale="1">
        <p:scale>
          <a:sx n="79" d="100"/>
          <a:sy n="79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notesMaster" Target="notesMasters/notesMaster1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24" Type="http://schemas.openxmlformats.org/officeDocument/2006/relationships/theme" Target="theme/theme1.xml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A5BD2A-A97D-094A-8D3B-21A9E6A37617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02A76C-E886-6A42-B8CD-C60BA58F0DF5}" type="datetimeFigureOut">
              <a:t>2/11/2022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8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EF062A-B138-3741-8B48-19ACC59FDA5A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532798-74E8-444A-A934-2294B8EA8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0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45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558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6243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orient="horz" pos="9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5" y="1645669"/>
            <a:ext cx="3285783" cy="45328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Title and Text – Three Columns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21CA2C-7612-4048-8310-44CF888BB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53113" y="1645669"/>
            <a:ext cx="3285783" cy="45328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818386-66BA-5445-8FE3-6B46BB48E16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69861" y="1645669"/>
            <a:ext cx="3285783" cy="45328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2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020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2407" userDrawn="1">
          <p15:clr>
            <a:srgbClr val="FBAE40"/>
          </p15:clr>
        </p15:guide>
        <p15:guide id="8" pos="2804" userDrawn="1">
          <p15:clr>
            <a:srgbClr val="FBAE40"/>
          </p15:clr>
        </p15:guide>
        <p15:guide id="9" pos="4879" userDrawn="1">
          <p15:clr>
            <a:srgbClr val="FBAE40"/>
          </p15:clr>
        </p15:guide>
        <p15:guide id="10" pos="5269" userDrawn="1">
          <p15:clr>
            <a:srgbClr val="FBAE40"/>
          </p15:clr>
        </p15:guide>
        <p15:guide id="11" orient="horz" pos="4252" userDrawn="1">
          <p15:clr>
            <a:srgbClr val="FBAE40"/>
          </p15:clr>
        </p15:guide>
        <p15:guide id="12" pos="703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3" y="1645670"/>
            <a:ext cx="2483999" cy="45328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Title and Text – Four Columns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21CA2C-7612-4048-8310-44CF888BB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14791" y="1645670"/>
            <a:ext cx="2483999" cy="45328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818386-66BA-5445-8FE3-6B46BB48E16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93218" y="1645670"/>
            <a:ext cx="2483999" cy="45328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71A652-E99D-A440-AF7D-B3DF482D3EA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171645" y="1645670"/>
            <a:ext cx="2483999" cy="45328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1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1033" userDrawn="1">
          <p15:clr>
            <a:srgbClr val="FBAE40"/>
          </p15:clr>
        </p15:guide>
        <p15:guide id="6" orient="horz" pos="432" userDrawn="1">
          <p15:clr>
            <a:srgbClr val="FBAE40"/>
          </p15:clr>
        </p15:guide>
        <p15:guide id="7" pos="339" userDrawn="1">
          <p15:clr>
            <a:srgbClr val="FBAE40"/>
          </p15:clr>
        </p15:guide>
        <p15:guide id="8" pos="1907" userDrawn="1">
          <p15:clr>
            <a:srgbClr val="FBAE40"/>
          </p15:clr>
        </p15:guide>
        <p15:guide id="9" pos="2152" userDrawn="1">
          <p15:clr>
            <a:srgbClr val="FBAE40"/>
          </p15:clr>
        </p15:guide>
        <p15:guide id="10" pos="3964" userDrawn="1">
          <p15:clr>
            <a:srgbClr val="FBAE40"/>
          </p15:clr>
        </p15:guide>
        <p15:guide id="11" pos="5531" userDrawn="1">
          <p15:clr>
            <a:srgbClr val="FBAE40"/>
          </p15:clr>
        </p15:guide>
        <p15:guide id="12" pos="5777" userDrawn="1">
          <p15:clr>
            <a:srgbClr val="FBAE40"/>
          </p15:clr>
        </p15:guide>
        <p15:guide id="13" pos="7159" userDrawn="1">
          <p15:clr>
            <a:srgbClr val="FBAE40"/>
          </p15:clr>
        </p15:guide>
        <p15:guide id="14" pos="7344" userDrawn="1">
          <p15:clr>
            <a:srgbClr val="FBAE40"/>
          </p15:clr>
        </p15:guide>
        <p15:guide id="15" pos="70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69"/>
            <a:ext cx="4979776" cy="4532881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800078" indent="-34290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00104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57282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114459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4979776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with Picture right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"/>
            <a:ext cx="6096000" cy="6392979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4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pos="339" userDrawn="1">
          <p15:clr>
            <a:srgbClr val="FBAE40"/>
          </p15:clr>
        </p15:guide>
        <p15:guide id="6" pos="3473" userDrawn="1">
          <p15:clr>
            <a:srgbClr val="FBAE40"/>
          </p15:clr>
        </p15:guide>
        <p15:guide id="7" pos="7159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"/>
            <a:ext cx="6096000" cy="6392979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041" y="1645669"/>
            <a:ext cx="4979776" cy="4532881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800078" indent="-34290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00104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57282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114459" indent="-285750">
              <a:lnSpc>
                <a:spcPct val="10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8041" y="476722"/>
            <a:ext cx="461070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with Picture Left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276" userDrawn="1">
          <p15:clr>
            <a:srgbClr val="FBAE40"/>
          </p15:clr>
        </p15:guide>
        <p15:guide id="6" pos="4135" userDrawn="1">
          <p15:clr>
            <a:srgbClr val="FBAE40"/>
          </p15:clr>
        </p15:guide>
        <p15:guide id="7" orient="horz" pos="4024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pos="339" userDrawn="1">
          <p15:clr>
            <a:srgbClr val="FBAE40"/>
          </p15:clr>
        </p15:guide>
        <p15:guide id="10" pos="703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5"/>
            <a:ext cx="11119267" cy="15807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/>
            </a:lvl2pPr>
            <a:lvl3pPr marL="914354" indent="0">
              <a:lnSpc>
                <a:spcPct val="100000"/>
              </a:lnSpc>
              <a:buNone/>
              <a:defRPr/>
            </a:lvl3pPr>
            <a:lvl4pPr marL="1371532" indent="0">
              <a:lnSpc>
                <a:spcPct val="100000"/>
              </a:lnSpc>
              <a:buNone/>
              <a:defRPr/>
            </a:lvl4pPr>
            <a:lvl5pPr marL="182870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with Picture Horizontal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7"/>
            <a:ext cx="12192000" cy="2963978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63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344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orient="horz" pos="1033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8" orient="horz" pos="2033" userDrawn="1">
          <p15:clr>
            <a:srgbClr val="FBAE40"/>
          </p15:clr>
        </p15:guide>
        <p15:guide id="9" orient="horz" pos="42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81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91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EE52DBA-0B5D-5C4F-BA21-9A50C1ADD9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3" y="1876586"/>
            <a:ext cx="9150351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Section Divider - Monogram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3" y="4356261"/>
            <a:ext cx="915035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50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584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71B4D-8ED0-0B45-92CD-A27082105A38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39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991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624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5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B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2"/>
            <a:ext cx="937598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Meet the Boss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365" y="1976916"/>
            <a:ext cx="3602311" cy="363569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597" y="2506679"/>
            <a:ext cx="5545755" cy="339026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597" y="2904792"/>
            <a:ext cx="5545755" cy="28543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6597" y="3350677"/>
            <a:ext cx="5545755" cy="226192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66596" y="238508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3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45" userDrawn="1">
          <p15:clr>
            <a:srgbClr val="FBAE40"/>
          </p15:clr>
        </p15:guide>
        <p15:guide id="2" pos="6244" userDrawn="1">
          <p15:clr>
            <a:srgbClr val="FBAE40"/>
          </p15:clr>
        </p15:guide>
        <p15:guide id="3" orient="horz" pos="1499" userDrawn="1">
          <p15:clr>
            <a:srgbClr val="FBAE40"/>
          </p15:clr>
        </p15:guide>
        <p15:guide id="4" orient="horz" pos="440" userDrawn="1">
          <p15:clr>
            <a:srgbClr val="FBAE40"/>
          </p15:clr>
        </p15:guide>
        <p15:guide id="5" pos="339" userDrawn="1">
          <p15:clr>
            <a:srgbClr val="FBAE40"/>
          </p15:clr>
        </p15:guide>
        <p15:guide id="6" orient="horz" pos="4252" userDrawn="1">
          <p15:clr>
            <a:srgbClr val="FBAE40"/>
          </p15:clr>
        </p15:guide>
        <p15:guide id="7" orient="horz" pos="3532" userDrawn="1">
          <p15:clr>
            <a:srgbClr val="FBAE40"/>
          </p15:clr>
        </p15:guide>
        <p15:guide id="8" pos="7159" userDrawn="1">
          <p15:clr>
            <a:srgbClr val="FBAE40"/>
          </p15:clr>
        </p15:guide>
        <p15:guide id="9" orient="horz" pos="1576" userDrawn="1">
          <p15:clr>
            <a:srgbClr val="FBAE40"/>
          </p15:clr>
        </p15:guide>
        <p15:guide id="10" pos="274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2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298411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Meet the Team - 2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03028" y="1861264"/>
            <a:ext cx="1884363" cy="190182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228" y="4099995"/>
            <a:ext cx="4375963" cy="33902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7228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7228" y="4943999"/>
            <a:ext cx="437596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3040" y="39783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AE08200-0919-354A-B310-E1D281B289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4609" y="1861264"/>
            <a:ext cx="1884363" cy="190182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B2B4F39-16C6-E841-B350-5DC46939C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8809" y="4099995"/>
            <a:ext cx="4375963" cy="33902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C973AA0-7B20-DF40-86C2-6C2E1095A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8809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D3C700E-8DCB-8A43-AE2A-44BE7DEF7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8809" y="4943999"/>
            <a:ext cx="437596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FD2488-DB5A-8246-9846-57E401E9BA5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44620" y="39783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6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3812" userDrawn="1">
          <p15:clr>
            <a:srgbClr val="FBAE40"/>
          </p15:clr>
        </p15:guide>
        <p15:guide id="5" pos="856" userDrawn="1">
          <p15:clr>
            <a:srgbClr val="FBAE40"/>
          </p15:clr>
        </p15:guide>
        <p15:guide id="6" pos="6827" userDrawn="1">
          <p15:clr>
            <a:srgbClr val="FBAE40"/>
          </p15:clr>
        </p15:guide>
        <p15:guide id="7" pos="3608" userDrawn="1">
          <p15:clr>
            <a:srgbClr val="FBAE40"/>
          </p15:clr>
        </p15:guide>
        <p15:guide id="8" pos="4067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  <p15:guide id="10" pos="7159" userDrawn="1">
          <p15:clr>
            <a:srgbClr val="FBAE40"/>
          </p15:clr>
        </p15:guide>
        <p15:guide id="11" orient="horz" pos="2507" userDrawn="1">
          <p15:clr>
            <a:srgbClr val="FBAE40"/>
          </p15:clr>
        </p15:guide>
        <p15:guide id="12" orient="horz" pos="25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Intro Slide - Monogram</a:t>
            </a: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230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6243" userDrawn="1">
          <p15:clr>
            <a:srgbClr val="FBAE40"/>
          </p15:clr>
        </p15:guide>
        <p15:guide id="2" orient="horz" pos="584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pos="483" userDrawn="1">
          <p15:clr>
            <a:srgbClr val="FBAE40"/>
          </p15:clr>
        </p15:guide>
        <p15:guide id="5" orient="horz" pos="2558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3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5" y="476722"/>
            <a:ext cx="1061023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Meet the Team - 3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025" y="1861264"/>
            <a:ext cx="1884363" cy="190182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141" y="4099995"/>
            <a:ext cx="2926143" cy="33902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8141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8141" y="494399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9040" y="39783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018D83C-D9C2-164A-BAA0-1693A29FDD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66041" y="1861264"/>
            <a:ext cx="1884363" cy="190182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45E3436-75BA-6C4F-A3AD-0512FCA25B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157" y="4099995"/>
            <a:ext cx="2926143" cy="33902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6D1318F-1B29-794A-A5C4-2F28784399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157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AB2693E-0F42-5943-9CDE-F764D6F16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157" y="494399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0BD70-16B4-3E45-A3A1-01D7F662B1E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06056" y="39783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726E9E4-6602-B84C-B4B2-0A06C5C09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1345" y="1861264"/>
            <a:ext cx="1884363" cy="190182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F66B470-33A4-8C40-A0C1-FE0405F73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0461" y="4099995"/>
            <a:ext cx="2926143" cy="33902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41CD59-4E6B-FA4F-B0A1-887D84986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0461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3735AA2-BC8E-9945-91B9-5618B63B50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461" y="494399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68785-BF21-9F4B-8797-82A8D19E9623}"/>
              </a:ext>
            </a:extLst>
          </p:cNvPr>
          <p:cNvCxnSpPr>
            <a:cxnSpLocks/>
          </p:cNvCxnSpPr>
          <p:nvPr userDrawn="1"/>
        </p:nvCxnSpPr>
        <p:spPr>
          <a:xfrm flipH="1">
            <a:off x="9181360" y="39783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69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orient="horz" pos="4252" userDrawn="1">
          <p15:clr>
            <a:srgbClr val="FBAE40"/>
          </p15:clr>
        </p15:guide>
        <p15:guide id="5" orient="horz" pos="2507" userDrawn="1">
          <p15:clr>
            <a:srgbClr val="FBAE40"/>
          </p15:clr>
        </p15:guide>
        <p15:guide id="6" orient="horz" pos="2584" userDrawn="1">
          <p15:clr>
            <a:srgbClr val="FBAE40"/>
          </p15:clr>
        </p15:guide>
        <p15:guide id="7" pos="7023" userDrawn="1">
          <p15:clr>
            <a:srgbClr val="FBAE40"/>
          </p15:clr>
        </p15:guide>
        <p15:guide id="8" pos="7159" userDrawn="1">
          <p15:clr>
            <a:srgbClr val="FBAE40"/>
          </p15:clr>
        </p15:guide>
        <p15:guide id="9" pos="5176" userDrawn="1">
          <p15:clr>
            <a:srgbClr val="FBAE40"/>
          </p15:clr>
        </p15:guide>
        <p15:guide id="10" pos="687" userDrawn="1">
          <p15:clr>
            <a:srgbClr val="FBAE40"/>
          </p15:clr>
        </p15:guide>
        <p15:guide id="11" pos="2533" userDrawn="1">
          <p15:clr>
            <a:srgbClr val="FBAE40"/>
          </p15:clr>
        </p15:guide>
        <p15:guide id="12" pos="1601" userDrawn="1">
          <p15:clr>
            <a:srgbClr val="FBAE40"/>
          </p15:clr>
        </p15:guide>
        <p15:guide id="13" pos="6108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  <p15:guide id="15" orient="horz" pos="38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Meet the Team - 5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63" y="1808080"/>
            <a:ext cx="1835988" cy="1711253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4700243"/>
            <a:ext cx="1835988" cy="147830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988" y="373464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F1A0F53-E7C2-F847-BBBD-4A9805F308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59275" y="1808080"/>
            <a:ext cx="1835988" cy="1711253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B481680-9ED9-5F4B-9DBC-8AFFDE9DE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8087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E5F11699-2468-D548-80EB-F0189B19DF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8087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6C57E762-522E-DD40-9331-80B0111F9C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8087" y="4700243"/>
            <a:ext cx="1835988" cy="147830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E1DE42-CB13-524B-A1A4-0658DBEB2E95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3908" y="373464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B8145BBC-2BA8-0E41-A2B1-D82CE406F98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80387" y="1808080"/>
            <a:ext cx="1835988" cy="1711253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1D174840-C8B7-DB4F-9862-1CC77E6040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78007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294F2042-0B27-4741-B017-1BD06113B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78007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8094B37-C635-4F4B-BD71-46406B02D1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8007" y="4700243"/>
            <a:ext cx="1835988" cy="147830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C8C11F-1C92-F24A-B4AC-D6EBEBE6E53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93832" y="373464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148B1993-955A-F849-AEC7-F4BB70CC87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01499" y="1808080"/>
            <a:ext cx="1835988" cy="1711253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7D55A6B-6006-B24D-B3C4-C24F157804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01499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DD43118-8AE4-3840-B0F7-3D4A9DAA11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01499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527BE04-9D0E-4B4D-AD97-C40E3D8F8A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01499" y="4700243"/>
            <a:ext cx="1835988" cy="147830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F92F2D-F465-0F46-948D-809D7102C224}"/>
              </a:ext>
            </a:extLst>
          </p:cNvPr>
          <p:cNvCxnSpPr>
            <a:cxnSpLocks/>
          </p:cNvCxnSpPr>
          <p:nvPr userDrawn="1"/>
        </p:nvCxnSpPr>
        <p:spPr>
          <a:xfrm flipH="1">
            <a:off x="7917324" y="373464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34E4767E-3447-1F41-A340-7C55E6A9F65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822615" y="1808080"/>
            <a:ext cx="1835988" cy="1711253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9D338BB9-4D26-4F44-970D-8600E8FF63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22615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accent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330753E-E042-CF45-95CF-2F97180FD9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22615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C2CD3CD8-8E82-4B42-A04F-CF2FC38CF9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2615" y="4700243"/>
            <a:ext cx="1835988" cy="147830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20B97F-95CE-E54A-B092-ED9F885DD00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38436" y="3734640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355" userDrawn="1">
          <p15:clr>
            <a:srgbClr val="FBAE40"/>
          </p15:clr>
        </p15:guide>
        <p15:guide id="3" orient="horz" pos="2431" userDrawn="1">
          <p15:clr>
            <a:srgbClr val="FBAE40"/>
          </p15:clr>
        </p15:guide>
        <p15:guide id="4" orient="horz" pos="3947" userDrawn="1">
          <p15:clr>
            <a:srgbClr val="FBAE40"/>
          </p15:clr>
        </p15:guide>
        <p15:guide id="5" orient="horz" pos="4252" userDrawn="1">
          <p15:clr>
            <a:srgbClr val="FBAE40"/>
          </p15:clr>
        </p15:guide>
        <p15:guide id="6" orient="horz" pos="1135" userDrawn="1">
          <p15:clr>
            <a:srgbClr val="FBAE40"/>
          </p15:clr>
        </p15:guide>
        <p15:guide id="7" pos="339" userDrawn="1">
          <p15:clr>
            <a:srgbClr val="FBAE40"/>
          </p15:clr>
        </p15:guide>
        <p15:guide id="8" pos="7344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6184" userDrawn="1">
          <p15:clr>
            <a:srgbClr val="FBAE40"/>
          </p15:clr>
        </p15:guide>
        <p15:guide id="11" pos="1499" userDrawn="1">
          <p15:clr>
            <a:srgbClr val="FBAE40"/>
          </p15:clr>
        </p15:guide>
        <p15:guide id="12" pos="1804" userDrawn="1">
          <p15:clr>
            <a:srgbClr val="FBAE40"/>
          </p15:clr>
        </p15:guide>
        <p15:guide id="13" pos="2956" userDrawn="1">
          <p15:clr>
            <a:srgbClr val="FBAE40"/>
          </p15:clr>
        </p15:guide>
        <p15:guide id="14" pos="3261" userDrawn="1">
          <p15:clr>
            <a:srgbClr val="FBAE40"/>
          </p15:clr>
        </p15:guide>
        <p15:guide id="15" pos="4423" userDrawn="1">
          <p15:clr>
            <a:srgbClr val="FBAE40"/>
          </p15:clr>
        </p15:guide>
        <p15:guide id="16" pos="4727" userDrawn="1">
          <p15:clr>
            <a:srgbClr val="FBAE40"/>
          </p15:clr>
        </p15:guide>
        <p15:guide id="17" pos="5879" userDrawn="1">
          <p15:clr>
            <a:srgbClr val="FBAE40"/>
          </p15:clr>
        </p15:guide>
        <p15:guide id="18" pos="7039" userDrawn="1">
          <p15:clr>
            <a:srgbClr val="FBAE40"/>
          </p15:clr>
        </p15:guide>
        <p15:guide id="19" orient="horz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and Table – Option 1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6364" y="1640541"/>
            <a:ext cx="6897785" cy="4360208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2089" y="1645670"/>
            <a:ext cx="3867331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0" userDrawn="1">
          <p15:clr>
            <a:srgbClr val="FBAE40"/>
          </p15:clr>
        </p15:guide>
        <p15:guide id="2" orient="horz" pos="1033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pos="339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pos="4684" userDrawn="1">
          <p15:clr>
            <a:srgbClr val="FBAE40"/>
          </p15:clr>
        </p15:guide>
        <p15:guide id="9" pos="4904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and Table – Option 2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54077" y="1645670"/>
            <a:ext cx="6868771" cy="4351336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6175A9-EBE4-6C48-969F-5E952C87697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2581" y="1645670"/>
            <a:ext cx="3867331" cy="4351338"/>
          </a:xfrm>
        </p:spPr>
        <p:txBody>
          <a:bodyPr wrap="square" lIns="0" tIns="0" r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9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3" userDrawn="1">
          <p15:clr>
            <a:srgbClr val="FBAE40"/>
          </p15:clr>
        </p15:guide>
        <p15:guide id="2" pos="715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orient="horz" pos="3778" userDrawn="1">
          <p15:clr>
            <a:srgbClr val="FBAE40"/>
          </p15:clr>
        </p15:guide>
        <p15:guide id="6" pos="339" userDrawn="1">
          <p15:clr>
            <a:srgbClr val="FBAE40"/>
          </p15:clr>
        </p15:guide>
        <p15:guide id="7" pos="2771" userDrawn="1">
          <p15:clr>
            <a:srgbClr val="FBAE40"/>
          </p15:clr>
        </p15:guide>
        <p15:guide id="8" pos="2999" userDrawn="1">
          <p15:clr>
            <a:srgbClr val="FBAE40"/>
          </p15:clr>
        </p15:guide>
        <p15:guide id="9" pos="7039" userDrawn="1">
          <p15:clr>
            <a:srgbClr val="FBAE40"/>
          </p15:clr>
        </p15:guide>
        <p15:guide id="10" pos="731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Text and Table – Option 3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41" y="1645670"/>
            <a:ext cx="2638983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76509" y="1645672"/>
            <a:ext cx="3877795" cy="4351337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2581" y="1645672"/>
            <a:ext cx="3877795" cy="4351337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4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  <p15:guide id="4" orient="horz" pos="3778" userDrawn="1">
          <p15:clr>
            <a:srgbClr val="FBAE40"/>
          </p15:clr>
        </p15:guide>
        <p15:guide id="5" orient="horz" pos="1033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pos="7344" userDrawn="1">
          <p15:clr>
            <a:srgbClr val="FBAE40"/>
          </p15:clr>
        </p15:guide>
        <p15:guide id="9" pos="2779" userDrawn="1">
          <p15:clr>
            <a:srgbClr val="FBAE40"/>
          </p15:clr>
        </p15:guide>
        <p15:guide id="10" pos="3007" userDrawn="1">
          <p15:clr>
            <a:srgbClr val="FBAE40"/>
          </p15:clr>
        </p15:guide>
        <p15:guide id="11" pos="5455" userDrawn="1">
          <p15:clr>
            <a:srgbClr val="FBAE40"/>
          </p15:clr>
        </p15:guide>
        <p15:guide id="12" pos="568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2089" y="1645670"/>
            <a:ext cx="3867331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0" y="1645672"/>
            <a:ext cx="6901565" cy="43513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Chart with Text – Option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4684" userDrawn="1">
          <p15:clr>
            <a:srgbClr val="FBAE40"/>
          </p15:clr>
        </p15:guide>
        <p15:guide id="8" pos="4904" userDrawn="1">
          <p15:clr>
            <a:srgbClr val="FBAE40"/>
          </p15:clr>
        </p15:guide>
        <p15:guide id="9" orient="horz" pos="1033" userDrawn="1">
          <p15:clr>
            <a:srgbClr val="FBAE40"/>
          </p15:clr>
        </p15:guide>
        <p15:guide id="10" orient="horz" pos="377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6175A9-EBE4-6C48-969F-5E952C8769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2581" y="1645670"/>
            <a:ext cx="3867331" cy="4351338"/>
          </a:xfrm>
        </p:spPr>
        <p:txBody>
          <a:bodyPr wrap="square" lIns="0" tIns="0" r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96E531A0-92C3-364A-A62C-092C6DA655C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54076" y="1645672"/>
            <a:ext cx="6901565" cy="43513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Chart with Text – Option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4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0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778" userDrawn="1">
          <p15:clr>
            <a:srgbClr val="FBAE40"/>
          </p15:clr>
        </p15:guide>
        <p15:guide id="7" orient="horz" pos="1033" userDrawn="1">
          <p15:clr>
            <a:srgbClr val="FBAE40"/>
          </p15:clr>
        </p15:guide>
        <p15:guide id="8" orient="horz" pos="432" userDrawn="1">
          <p15:clr>
            <a:srgbClr val="FBAE40"/>
          </p15:clr>
        </p15:guide>
        <p15:guide id="9" pos="2771" userDrawn="1">
          <p15:clr>
            <a:srgbClr val="FBAE40"/>
          </p15:clr>
        </p15:guide>
        <p15:guide id="10" pos="299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41" y="1645670"/>
            <a:ext cx="2638983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3" y="1645672"/>
            <a:ext cx="3877796" cy="43513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374F2BC2-8C3A-6249-AB96-BD5ED2EEC09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76511" y="1645672"/>
            <a:ext cx="3877796" cy="43513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Chart with Text – Option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6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778" userDrawn="1">
          <p15:clr>
            <a:srgbClr val="FBAE40"/>
          </p15:clr>
        </p15:guide>
        <p15:guide id="7" orient="horz" pos="1033" userDrawn="1">
          <p15:clr>
            <a:srgbClr val="FBAE40"/>
          </p15:clr>
        </p15:guide>
        <p15:guide id="8" orient="horz" pos="432" userDrawn="1">
          <p15:clr>
            <a:srgbClr val="FBAE40"/>
          </p15:clr>
        </p15:guide>
        <p15:guide id="9" pos="2779" userDrawn="1">
          <p15:clr>
            <a:srgbClr val="FBAE40"/>
          </p15:clr>
        </p15:guide>
        <p15:guide id="10" pos="3007" userDrawn="1">
          <p15:clr>
            <a:srgbClr val="FBAE40"/>
          </p15:clr>
        </p15:guide>
        <p15:guide id="11" pos="5455" userDrawn="1">
          <p15:clr>
            <a:srgbClr val="FBAE40"/>
          </p15:clr>
        </p15:guide>
        <p15:guide id="12" pos="568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SWOT Analysis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27" y="2873929"/>
            <a:ext cx="2358264" cy="312364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178C06-CDE8-6B4D-AE79-44B6A32FB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1073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1553AF-8C1F-B344-9898-52841A7BB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4221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CDFF35E-9476-0E4E-93EF-E59390DAF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7372" y="2878143"/>
            <a:ext cx="2358269" cy="311943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chemeClr val="accent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5419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chemeClr val="accent3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2911" y="1990853"/>
            <a:ext cx="2358268" cy="604710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chemeClr val="accent4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80402" y="1988619"/>
            <a:ext cx="2378201" cy="60694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chemeClr val="accent5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>
            <a:off x="3201425" y="1985741"/>
            <a:ext cx="0" cy="401183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CF75A2-1D3C-6246-B540-552A648A25F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5741"/>
            <a:ext cx="8965" cy="401183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7EAF87-CC91-2A47-8A15-27762B512FBF}"/>
              </a:ext>
            </a:extLst>
          </p:cNvPr>
          <p:cNvCxnSpPr>
            <a:cxnSpLocks/>
          </p:cNvCxnSpPr>
          <p:nvPr userDrawn="1"/>
        </p:nvCxnSpPr>
        <p:spPr>
          <a:xfrm>
            <a:off x="9005224" y="1985741"/>
            <a:ext cx="0" cy="401183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15" userDrawn="1">
          <p15:clr>
            <a:srgbClr val="FBAE40"/>
          </p15:clr>
        </p15:guide>
        <p15:guide id="2" orient="horz" pos="1813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9" orient="horz" pos="3778" userDrawn="1">
          <p15:clr>
            <a:srgbClr val="FBAE40"/>
          </p15:clr>
        </p15:guide>
        <p15:guide id="10" orient="horz" pos="1635" userDrawn="1">
          <p15:clr>
            <a:srgbClr val="FBAE40"/>
          </p15:clr>
        </p15:guide>
        <p15:guide id="11" orient="horz" pos="1254" userDrawn="1">
          <p15:clr>
            <a:srgbClr val="FBAE40"/>
          </p15:clr>
        </p15:guide>
        <p15:guide id="12" orient="horz" pos="4252" userDrawn="1">
          <p15:clr>
            <a:srgbClr val="FBAE40"/>
          </p15:clr>
        </p15:guide>
        <p15:guide id="13" pos="1839" userDrawn="1">
          <p15:clr>
            <a:srgbClr val="FBAE40"/>
          </p15:clr>
        </p15:guide>
        <p15:guide id="14" pos="2185" userDrawn="1">
          <p15:clr>
            <a:srgbClr val="FBAE40"/>
          </p15:clr>
        </p15:guide>
        <p15:guide id="15" pos="3668" userDrawn="1">
          <p15:clr>
            <a:srgbClr val="FBAE40"/>
          </p15:clr>
        </p15:guide>
        <p15:guide id="16" pos="5507" userDrawn="1">
          <p15:clr>
            <a:srgbClr val="FBAE40"/>
          </p15:clr>
        </p15:guide>
        <p15:guide id="17" pos="58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925972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PEST Analysis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9" y="1882464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887429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927" y="3031847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chemeClr val="accent3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27" y="4176265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chemeClr val="accent4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6360" y="5320684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chemeClr val="accent5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2847664"/>
            <a:ext cx="110977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1AE01-0A53-D74B-8BE4-E6490CE5C5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3999957"/>
            <a:ext cx="110977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5501F-60A1-6745-A84A-F8EC289272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5137381"/>
            <a:ext cx="110977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455D8F-754F-F744-9774-4115CF132E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28089" y="3034757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C42B7F4-16A0-EB4B-9A61-205EEA8D8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28089" y="4179906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E8B1B-51DA-AE48-ADBD-6D16542AE6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28089" y="5329959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2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39" userDrawn="1">
          <p15:clr>
            <a:srgbClr val="FBAE40"/>
          </p15:clr>
        </p15:guide>
        <p15:guide id="2" orient="horz" pos="3837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339" userDrawn="1">
          <p15:clr>
            <a:srgbClr val="FBAE40"/>
          </p15:clr>
        </p15:guide>
        <p15:guide id="5" pos="1880" userDrawn="1">
          <p15:clr>
            <a:srgbClr val="FBAE40"/>
          </p15:clr>
        </p15:guide>
        <p15:guide id="6" pos="2092" userDrawn="1">
          <p15:clr>
            <a:srgbClr val="FBAE40"/>
          </p15:clr>
        </p15:guide>
        <p15:guide id="7" pos="7344" userDrawn="1">
          <p15:clr>
            <a:srgbClr val="FBAE40"/>
          </p15:clr>
        </p15:guide>
        <p15:guide id="8" orient="horz" pos="3354" userDrawn="1">
          <p15:clr>
            <a:srgbClr val="FBAE40"/>
          </p15:clr>
        </p15:guide>
        <p15:guide id="9" orient="horz" pos="3117" userDrawn="1">
          <p15:clr>
            <a:srgbClr val="FBAE40"/>
          </p15:clr>
        </p15:guide>
        <p15:guide id="10" orient="horz" pos="2634" userDrawn="1">
          <p15:clr>
            <a:srgbClr val="FBAE40"/>
          </p15:clr>
        </p15:guide>
        <p15:guide id="11" orient="horz" pos="2397" userDrawn="1">
          <p15:clr>
            <a:srgbClr val="FBAE40"/>
          </p15:clr>
        </p15:guide>
        <p15:guide id="12" orient="horz" pos="1906" userDrawn="1">
          <p15:clr>
            <a:srgbClr val="FBAE40"/>
          </p15:clr>
        </p15:guide>
        <p15:guide id="13" orient="horz" pos="1677" userDrawn="1">
          <p15:clr>
            <a:srgbClr val="FBAE40"/>
          </p15:clr>
        </p15:guide>
        <p15:guide id="14" orient="horz" pos="1186" userDrawn="1">
          <p15:clr>
            <a:srgbClr val="FBAE40"/>
          </p15:clr>
        </p15:guide>
        <p15:guide id="15" orient="horz" pos="432" userDrawn="1">
          <p15:clr>
            <a:srgbClr val="FBAE40"/>
          </p15:clr>
        </p15:guide>
        <p15:guide id="16" orient="horz" pos="42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Pictur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Intro Slide –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603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91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66186C-701A-BC45-AC88-392EAFC5BB8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29908244"/>
              </p:ext>
            </p:extLst>
          </p:nvPr>
        </p:nvGraphicFramePr>
        <p:xfrm>
          <a:off x="817760" y="1531933"/>
          <a:ext cx="10837893" cy="4669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105">
                  <a:extLst>
                    <a:ext uri="{9D8B030D-6E8A-4147-A177-3AD203B41FA5}">
                      <a16:colId xmlns:a16="http://schemas.microsoft.com/office/drawing/2014/main" val="5981043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4168066833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0410059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11855810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63548254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33900521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4059563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49573802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8399602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91852449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56993632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11072268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50500902"/>
                    </a:ext>
                  </a:extLst>
                </a:gridCol>
              </a:tblGrid>
              <a:tr h="618332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Sep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Oct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71151"/>
                  </a:ext>
                </a:extLst>
              </a:tr>
              <a:tr h="4051430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524781"/>
                  </a:ext>
                </a:extLst>
              </a:tr>
            </a:tbl>
          </a:graphicData>
        </a:graphic>
      </p:graphicFrame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95867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Gantt Chart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884DB4-8724-2444-AC73-01BDA7C1B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359" y="200990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D305F03-5586-5E4F-81F2-236A9DB36A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81565" y="3052038"/>
            <a:ext cx="3910361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4DB0538-1629-4B42-A56E-318B4C7952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359" y="253136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75659CF-3622-2743-851F-8923DB01AF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89038" y="3574264"/>
            <a:ext cx="2988527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B7ABE6A-4FF3-9543-84D7-72D8B9B04E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6359" y="3052812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CE93C9B-BDFA-DA48-9722-93E7AC19B4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60029" y="4102225"/>
            <a:ext cx="7036264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7FE31FF-EFEA-774A-B412-A17BCCF565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359" y="3574264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06182F5-CA73-9548-8C9E-778C0D79C2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2383" y="4617168"/>
            <a:ext cx="4832196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E7B252-5204-C54B-B2AB-728EAAD287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359" y="4095716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6352348-FB9A-0C4E-AC97-1B51444891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81564" y="5138620"/>
            <a:ext cx="5332965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8E1BFD4-3A5E-8641-9D2F-00409E3793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359" y="5660073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6AA6E42-ABF6-0042-B39E-9D863B855B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1737" y="5660073"/>
            <a:ext cx="6452837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A47D090-BD26-A34F-A587-274164E562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6359" y="461716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E947712-F350-C94B-A96E-F9EF11B0DC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359" y="513862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0062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5B41E2F-B664-B64E-A6F2-0F2A19DCC05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419706" y="2539082"/>
            <a:ext cx="5657387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61344E7-7C91-2348-832A-A007EEA0A3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8360" y="2011556"/>
            <a:ext cx="4277293" cy="25673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6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905" userDrawn="1">
          <p15:clr>
            <a:srgbClr val="FBAE40"/>
          </p15:clr>
        </p15:guide>
        <p15:guide id="7" orient="horz" pos="966" userDrawn="1">
          <p15:clr>
            <a:srgbClr val="FBAE40"/>
          </p15:clr>
        </p15:guide>
        <p15:guide id="8" pos="788" userDrawn="1">
          <p15:clr>
            <a:srgbClr val="FBAE40"/>
          </p15:clr>
        </p15:guide>
        <p15:guide id="9" orient="horz" pos="4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91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Sepa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31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31" y="2442410"/>
            <a:ext cx="3420932" cy="3420000"/>
          </a:xfrm>
          <a:solidFill>
            <a:schemeClr val="accent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5431" y="1652337"/>
            <a:ext cx="3420932" cy="790074"/>
          </a:xfrm>
          <a:solidFill>
            <a:schemeClr val="accent3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389363" y="1652337"/>
            <a:ext cx="3420932" cy="790074"/>
          </a:xfrm>
          <a:solidFill>
            <a:schemeClr val="accent3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238603" y="1652337"/>
            <a:ext cx="3420932" cy="790074"/>
          </a:xfrm>
          <a:solidFill>
            <a:schemeClr val="accent3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4389363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8238603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389363" y="2442411"/>
            <a:ext cx="3420932" cy="3420000"/>
          </a:xfrm>
          <a:solidFill>
            <a:schemeClr val="accent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5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8238603" y="2442411"/>
            <a:ext cx="3420932" cy="3420000"/>
          </a:xfrm>
          <a:solidFill>
            <a:schemeClr val="accent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9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378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8" pos="2491" userDrawn="1">
          <p15:clr>
            <a:srgbClr val="FBAE40"/>
          </p15:clr>
        </p15:guide>
        <p15:guide id="9" pos="2761" userDrawn="1">
          <p15:clr>
            <a:srgbClr val="FBAE40"/>
          </p15:clr>
        </p15:guide>
        <p15:guide id="10" pos="4921" userDrawn="1">
          <p15:clr>
            <a:srgbClr val="FBAE40"/>
          </p15:clr>
        </p15:guide>
        <p15:guide id="11" pos="5192" userDrawn="1">
          <p15:clr>
            <a:srgbClr val="FBAE40"/>
          </p15:clr>
        </p15:guide>
        <p15:guide id="12" orient="horz" pos="425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4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9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5" name="Triangle 4"/>
            <p:cNvSpPr/>
            <p:nvPr/>
          </p:nvSpPr>
          <p:spPr>
            <a:xfrm rot="5400000">
              <a:off x="6059966" y="1923372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542925" y="3749587"/>
            <a:ext cx="5430947" cy="2287958"/>
            <a:chOff x="6227654" y="1665288"/>
            <a:chExt cx="5430946" cy="2369060"/>
          </a:xfrm>
          <a:solidFill>
            <a:schemeClr val="accent5"/>
          </a:solidFill>
        </p:grpSpPr>
        <p:sp>
          <p:nvSpPr>
            <p:cNvPr id="10" name="Rectangle 9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Triangle 10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6030965" y="3939994"/>
            <a:ext cx="5627639" cy="2097557"/>
            <a:chOff x="542925" y="1665288"/>
            <a:chExt cx="5754191" cy="2170112"/>
          </a:xfrm>
          <a:solidFill>
            <a:schemeClr val="accent2"/>
          </a:solidFill>
        </p:grpSpPr>
        <p:sp>
          <p:nvSpPr>
            <p:cNvPr id="13" name="Rectangle 12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Triangle 13"/>
            <p:cNvSpPr/>
            <p:nvPr/>
          </p:nvSpPr>
          <p:spPr>
            <a:xfrm rot="5400000">
              <a:off x="6055866" y="1923370"/>
              <a:ext cx="266505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982281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982281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667009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3803" userDrawn="1">
          <p15:clr>
            <a:srgbClr val="FBAE40"/>
          </p15:clr>
        </p15:guide>
        <p15:guide id="4" orient="horz" pos="1050" userDrawn="1">
          <p15:clr>
            <a:srgbClr val="FBAE40"/>
          </p15:clr>
        </p15:guide>
        <p15:guide id="5" pos="3752" userDrawn="1">
          <p15:clr>
            <a:srgbClr val="FBAE40"/>
          </p15:clr>
        </p15:guide>
        <p15:guide id="6" pos="3923" userDrawn="1">
          <p15:clr>
            <a:srgbClr val="FBAE40"/>
          </p15:clr>
        </p15:guide>
        <p15:guide id="7" orient="horz" pos="2482" userDrawn="1">
          <p15:clr>
            <a:srgbClr val="FBAE40"/>
          </p15:clr>
        </p15:guide>
        <p15:guide id="8" orient="horz" pos="2338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  <p15:guide id="10" pos="7344" userDrawn="1">
          <p15:clr>
            <a:srgbClr val="FBAE40"/>
          </p15:clr>
        </p15:guide>
        <p15:guide id="11" pos="7159" userDrawn="1">
          <p15:clr>
            <a:srgbClr val="FBAE40"/>
          </p15:clr>
        </p15:guide>
        <p15:guide id="12" pos="703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3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9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27" name="Triangle 26"/>
            <p:cNvSpPr/>
            <p:nvPr userDrawn="1"/>
          </p:nvSpPr>
          <p:spPr>
            <a:xfrm rot="5400000">
              <a:off x="6059966" y="3318348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6481437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3465029" y="3985545"/>
            <a:ext cx="5430947" cy="20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4"/>
          <p:cNvSpPr>
            <a:spLocks noGrp="1"/>
          </p:cNvSpPr>
          <p:nvPr userDrawn="1">
            <p:ph type="body" sz="quarter" idx="13"/>
          </p:nvPr>
        </p:nvSpPr>
        <p:spPr>
          <a:xfrm>
            <a:off x="982281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 userDrawn="1"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 userDrawn="1">
            <p:ph type="body" sz="quarter" idx="16"/>
          </p:nvPr>
        </p:nvSpPr>
        <p:spPr>
          <a:xfrm>
            <a:off x="3904385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angle 27"/>
          <p:cNvSpPr/>
          <p:nvPr userDrawn="1"/>
        </p:nvSpPr>
        <p:spPr>
          <a:xfrm>
            <a:off x="5459331" y="3779737"/>
            <a:ext cx="252000" cy="2112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7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3795" userDrawn="1">
          <p15:clr>
            <a:srgbClr val="FBAE40"/>
          </p15:clr>
        </p15:guide>
        <p15:guide id="4" orient="horz" pos="2507" userDrawn="1">
          <p15:clr>
            <a:srgbClr val="FBAE40"/>
          </p15:clr>
        </p15:guide>
        <p15:guide id="5" orient="horz" pos="2338" userDrawn="1">
          <p15:clr>
            <a:srgbClr val="FBAE40"/>
          </p15:clr>
        </p15:guide>
        <p15:guide id="6" orient="horz" pos="1050" userDrawn="1">
          <p15:clr>
            <a:srgbClr val="FBAE40"/>
          </p15:clr>
        </p15:guide>
        <p15:guide id="7" pos="3752" userDrawn="1">
          <p15:clr>
            <a:srgbClr val="FBAE40"/>
          </p15:clr>
        </p15:guide>
        <p15:guide id="8" pos="3923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7039" userDrawn="1">
          <p15:clr>
            <a:srgbClr val="FBAE40"/>
          </p15:clr>
        </p15:guide>
        <p15:guide id="11" pos="7344" userDrawn="1">
          <p15:clr>
            <a:srgbClr val="FBAE40"/>
          </p15:clr>
        </p15:guide>
        <p15:guide id="12" orient="horz" pos="43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1 Important + 2 M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31" y="5841108"/>
            <a:ext cx="556057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31" y="1652338"/>
            <a:ext cx="5560572" cy="4210073"/>
          </a:xfrm>
          <a:solidFill>
            <a:schemeClr val="accent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436898" y="1652338"/>
            <a:ext cx="5217695" cy="208948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6436898" y="3925554"/>
            <a:ext cx="5217695" cy="2089484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7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pos="3837" userDrawn="1">
          <p15:clr>
            <a:srgbClr val="FBAE40"/>
          </p15:clr>
        </p15:guide>
        <p15:guide id="4" pos="4057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orient="horz" pos="3786" userDrawn="1">
          <p15:clr>
            <a:srgbClr val="FBAE40"/>
          </p15:clr>
        </p15:guide>
        <p15:guide id="9" orient="horz" pos="1042" userDrawn="1">
          <p15:clr>
            <a:srgbClr val="FBAE40"/>
          </p15:clr>
        </p15:guide>
        <p15:guide id="10" orient="horz" pos="2355" userDrawn="1">
          <p15:clr>
            <a:srgbClr val="FBAE40"/>
          </p15:clr>
        </p15:guide>
        <p15:guide id="11" orient="horz" pos="2473" userDrawn="1">
          <p15:clr>
            <a:srgbClr val="FBAE40"/>
          </p15:clr>
        </p15:guide>
        <p15:guide id="12" orient="horz" pos="43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1 Important + 2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4632161" y="4832685"/>
            <a:ext cx="372577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360" y="1652338"/>
            <a:ext cx="4362701" cy="4362701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b="1">
                <a:solidFill>
                  <a:schemeClr val="bg1"/>
                </a:solidFill>
              </a:defRPr>
            </a:lvl2pPr>
            <a:lvl3pPr marL="914354" indent="0" algn="ctr">
              <a:buNone/>
              <a:defRPr b="1">
                <a:solidFill>
                  <a:schemeClr val="bg1"/>
                </a:solidFill>
              </a:defRPr>
            </a:lvl3pPr>
            <a:lvl4pPr marL="1371532" indent="0" algn="ctr">
              <a:buNone/>
              <a:defRPr b="1">
                <a:solidFill>
                  <a:schemeClr val="bg1"/>
                </a:solidFill>
              </a:defRPr>
            </a:lvl4pPr>
            <a:lvl5pPr marL="1828709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72093" y="1652338"/>
            <a:ext cx="2605635" cy="260684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178" indent="0" algn="ctr">
              <a:buNone/>
              <a:defRPr sz="18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800"/>
            </a:lvl4pPr>
            <a:lvl5pPr marL="1828709" indent="0" algn="ctr">
              <a:buNone/>
              <a:defRPr sz="1800"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340598" y="3181501"/>
            <a:ext cx="2832231" cy="283354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178" indent="0" algn="ctr">
              <a:buNone/>
              <a:defRPr sz="18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800"/>
            </a:lvl4pPr>
            <a:lvl5pPr marL="1828709" indent="0" algn="ctr">
              <a:buNone/>
              <a:defRPr sz="1800"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32160" y="2851484"/>
            <a:ext cx="10399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6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1042" userDrawn="1">
          <p15:clr>
            <a:srgbClr val="FBAE40"/>
          </p15:clr>
        </p15:guide>
        <p15:guide id="4" pos="3083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B Fact 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EFEBCC-0D5B-EB4B-83EF-3BC2B129F595}"/>
              </a:ext>
            </a:extLst>
          </p:cNvPr>
          <p:cNvSpPr/>
          <p:nvPr userDrawn="1"/>
        </p:nvSpPr>
        <p:spPr>
          <a:xfrm>
            <a:off x="762000" y="1781994"/>
            <a:ext cx="10589941" cy="411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7785" y="2196775"/>
            <a:ext cx="9638371" cy="3281521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UAB Fact - 1</a:t>
            </a: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1" y="1352563"/>
            <a:ext cx="10574339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94029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3710" userDrawn="1">
          <p15:clr>
            <a:srgbClr val="FBAE40"/>
          </p15:clr>
        </p15:guide>
        <p15:guide id="3" pos="7141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99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B Fact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2256918"/>
            <a:ext cx="10650536" cy="3571454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UAB Fact - 2</a:t>
            </a:r>
          </a:p>
        </p:txBody>
      </p:sp>
    </p:spTree>
    <p:extLst>
      <p:ext uri="{BB962C8B-B14F-4D97-AF65-F5344CB8AC3E}">
        <p14:creationId xmlns:p14="http://schemas.microsoft.com/office/powerpoint/2010/main" val="1551470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1423" userDrawn="1">
          <p15:clr>
            <a:srgbClr val="FBAE40"/>
          </p15:clr>
        </p15:guide>
        <p15:guide id="3" pos="7192" userDrawn="1">
          <p15:clr>
            <a:srgbClr val="FBAE40"/>
          </p15:clr>
        </p15:guide>
        <p15:guide id="4" orient="horz" pos="366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B Fact 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FE5E2-583D-3440-B3E2-B7A6D3159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5" y="1573213"/>
            <a:ext cx="10585179" cy="4303712"/>
          </a:xfrm>
          <a:solidFill>
            <a:schemeClr val="accent1">
              <a:alpha val="85000"/>
            </a:schemeClr>
          </a:solidFill>
        </p:spPr>
        <p:txBody>
          <a:bodyPr lIns="468000" tIns="468000" rIns="468000" bIns="468000"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UAB Fact  - 3</a:t>
            </a:r>
          </a:p>
        </p:txBody>
      </p:sp>
    </p:spTree>
    <p:extLst>
      <p:ext uri="{BB962C8B-B14F-4D97-AF65-F5344CB8AC3E}">
        <p14:creationId xmlns:p14="http://schemas.microsoft.com/office/powerpoint/2010/main" val="166648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02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7141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Gradien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328A5E">
                  <a:alpha val="78000"/>
                </a:srgbClr>
              </a:gs>
              <a:gs pos="100000">
                <a:schemeClr val="accent2">
                  <a:lumMod val="60000"/>
                  <a:lumOff val="40000"/>
                  <a:alpha val="60000"/>
                </a:schemeClr>
              </a:gs>
              <a:gs pos="36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Intro Slide – Gradient Picture Background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821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546" userDrawn="1">
          <p15:clr>
            <a:srgbClr val="FBAE40"/>
          </p15:clr>
        </p15:guide>
        <p15:guide id="3" pos="6243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991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latin typeface="+mn-lt"/>
              </a:rPr>
              <a:t>”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latin typeface="+mn-lt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7D64EC-DA4C-BA4D-87B3-681A69F45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</a:t>
            </a:r>
          </a:p>
        </p:txBody>
      </p:sp>
    </p:spTree>
    <p:extLst>
      <p:ext uri="{BB962C8B-B14F-4D97-AF65-F5344CB8AC3E}">
        <p14:creationId xmlns:p14="http://schemas.microsoft.com/office/powerpoint/2010/main" val="291575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482" userDrawn="1">
          <p15:clr>
            <a:srgbClr val="FBAE40"/>
          </p15:clr>
        </p15:guide>
        <p15:guide id="3" orient="horz" pos="2651" userDrawn="1">
          <p15:clr>
            <a:srgbClr val="FBAE40"/>
          </p15:clr>
        </p15:guide>
        <p15:guide id="4" pos="957" userDrawn="1">
          <p15:clr>
            <a:srgbClr val="FBAE40"/>
          </p15:clr>
        </p15:guide>
        <p15:guide id="5" pos="6717" userDrawn="1">
          <p15:clr>
            <a:srgbClr val="FBAE40"/>
          </p15:clr>
        </p15:guide>
        <p15:guide id="6" orient="horz" pos="304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5EEEF7-79F4-5441-BDEB-C2EF6CC2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latin typeface="+mn-lt"/>
              </a:rPr>
              <a:t>”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latin typeface="+mn-lt"/>
              </a:rPr>
              <a:t>“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CFEA6F-993C-48F5-BABF-D2AE4C3AD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 Monogram</a:t>
            </a:r>
          </a:p>
        </p:txBody>
      </p:sp>
    </p:spTree>
    <p:extLst>
      <p:ext uri="{BB962C8B-B14F-4D97-AF65-F5344CB8AC3E}">
        <p14:creationId xmlns:p14="http://schemas.microsoft.com/office/powerpoint/2010/main" val="2719116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4" userDrawn="1">
          <p15:clr>
            <a:srgbClr val="FBAE40"/>
          </p15:clr>
        </p15:guide>
        <p15:guide id="2" pos="957" userDrawn="1">
          <p15:clr>
            <a:srgbClr val="FBAE40"/>
          </p15:clr>
        </p15:guide>
        <p15:guide id="3" pos="6727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2651" userDrawn="1">
          <p15:clr>
            <a:srgbClr val="FBAE40"/>
          </p15:clr>
        </p15:guide>
        <p15:guide id="6" orient="horz" pos="304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05B58-DB7E-8244-8533-249ABF49D5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C2C5F-A5E4-3C43-ABB2-297B20BE2613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latin typeface="+mn-lt"/>
              </a:rPr>
              <a:t>”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latin typeface="+mn-lt"/>
              </a:rPr>
              <a:t>“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2F1E1E-9164-4ECD-A2F5-BF1183861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956236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7" userDrawn="1">
          <p15:clr>
            <a:srgbClr val="FBAE40"/>
          </p15:clr>
        </p15:guide>
        <p15:guide id="2" orient="horz" pos="2651" userDrawn="1">
          <p15:clr>
            <a:srgbClr val="FBAE40"/>
          </p15:clr>
        </p15:guide>
        <p15:guide id="3" orient="horz" pos="3049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pos="949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03D931-FCAA-4277-9747-EAD0E46B9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</a:t>
            </a:r>
          </a:p>
        </p:txBody>
      </p:sp>
    </p:spTree>
    <p:extLst>
      <p:ext uri="{BB962C8B-B14F-4D97-AF65-F5344CB8AC3E}">
        <p14:creationId xmlns:p14="http://schemas.microsoft.com/office/powerpoint/2010/main" val="117086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17" userDrawn="1">
          <p15:clr>
            <a:srgbClr val="FBAE40"/>
          </p15:clr>
        </p15:guide>
        <p15:guide id="2" orient="horz" pos="3041" userDrawn="1">
          <p15:clr>
            <a:srgbClr val="FBAE40"/>
          </p15:clr>
        </p15:guide>
        <p15:guide id="3" pos="957" userDrawn="1">
          <p15:clr>
            <a:srgbClr val="FBAE40"/>
          </p15:clr>
        </p15:guide>
        <p15:guide id="4" orient="horz" pos="2651" userDrawn="1">
          <p15:clr>
            <a:srgbClr val="FBAE40"/>
          </p15:clr>
        </p15:guide>
        <p15:guide id="5" orient="horz" pos="148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5EEEF7-79F4-5441-BDEB-C2EF6CC2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54A64-3E18-4B3A-9175-6FA1501DB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 Monogram</a:t>
            </a:r>
          </a:p>
        </p:txBody>
      </p:sp>
    </p:spTree>
    <p:extLst>
      <p:ext uri="{BB962C8B-B14F-4D97-AF65-F5344CB8AC3E}">
        <p14:creationId xmlns:p14="http://schemas.microsoft.com/office/powerpoint/2010/main" val="164018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17" userDrawn="1">
          <p15:clr>
            <a:srgbClr val="FBAE40"/>
          </p15:clr>
        </p15:guide>
        <p15:guide id="2" orient="horz" pos="1474" userDrawn="1">
          <p15:clr>
            <a:srgbClr val="FBAE40"/>
          </p15:clr>
        </p15:guide>
        <p15:guide id="3" orient="horz" pos="2651" userDrawn="1">
          <p15:clr>
            <a:srgbClr val="FBAE40"/>
          </p15:clr>
        </p15:guide>
        <p15:guide id="4" pos="949" userDrawn="1">
          <p15:clr>
            <a:srgbClr val="FBAE40"/>
          </p15:clr>
        </p15:guide>
        <p15:guide id="5" orient="horz" pos="3041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7A1-ED95-1C42-BBA5-445814959C5B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C3496-6102-5741-9EDB-99E97DA03433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C43EA4-87C9-4342-86BE-432233929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4222667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7" userDrawn="1">
          <p15:clr>
            <a:srgbClr val="FBAE40"/>
          </p15:clr>
        </p15:guide>
        <p15:guide id="2" orient="horz" pos="2651" userDrawn="1">
          <p15:clr>
            <a:srgbClr val="FBAE40"/>
          </p15:clr>
        </p15:guide>
        <p15:guide id="3" pos="6717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3041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4359731" cy="4308464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Storyboard – 4 Pictures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C77B04A-66B3-FE4F-8CF2-1B1B16B934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1569" y="1762739"/>
            <a:ext cx="3044075" cy="4308464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1793" y="1762745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1793" y="4056004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3820" userDrawn="1">
          <p15:clr>
            <a:srgbClr val="FBAE40"/>
          </p15:clr>
        </p15:guide>
        <p15:guide id="3" pos="70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1110" userDrawn="1">
          <p15:clr>
            <a:srgbClr val="FBAE40"/>
          </p15:clr>
        </p15:guide>
        <p15:guide id="7" orient="horz" pos="4252" userDrawn="1">
          <p15:clr>
            <a:srgbClr val="FBAE40"/>
          </p15:clr>
        </p15:guide>
        <p15:guide id="8" pos="3083" userDrawn="1">
          <p15:clr>
            <a:srgbClr val="FBAE40"/>
          </p15:clr>
        </p15:guide>
        <p15:guide id="9" pos="3295" userDrawn="1">
          <p15:clr>
            <a:srgbClr val="FBAE40"/>
          </p15:clr>
        </p15:guide>
        <p15:guide id="10" pos="5209" userDrawn="1">
          <p15:clr>
            <a:srgbClr val="FBAE40"/>
          </p15:clr>
        </p15:guide>
        <p15:guide id="11" pos="5421" userDrawn="1">
          <p15:clr>
            <a:srgbClr val="FBAE40"/>
          </p15:clr>
        </p15:guide>
        <p15:guide id="12" orient="horz" pos="2558" userDrawn="1">
          <p15:clr>
            <a:srgbClr val="FBAE40"/>
          </p15:clr>
        </p15:guide>
        <p15:guide id="13" orient="horz" pos="2380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Storyboard – 6 Pictures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6889" y="1762745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6889" y="4056004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7693" y="1762745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61B7A5A-FF1D-0348-9380-8CE01CFD56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93" y="4056004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22D17D8-E5FE-8342-ACA9-789AE4B3C5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40455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0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2558" userDrawn="1">
          <p15:clr>
            <a:srgbClr val="FBAE40"/>
          </p15:clr>
        </p15:guide>
        <p15:guide id="4" pos="1855" userDrawn="1">
          <p15:clr>
            <a:srgbClr val="FBAE40"/>
          </p15:clr>
        </p15:guide>
        <p15:guide id="5" pos="2075" userDrawn="1">
          <p15:clr>
            <a:srgbClr val="FBAE40"/>
          </p15:clr>
        </p15:guide>
        <p15:guide id="6" pos="3736" userDrawn="1">
          <p15:clr>
            <a:srgbClr val="FBAE40"/>
          </p15:clr>
        </p15:guide>
        <p15:guide id="7" pos="3947" userDrawn="1">
          <p15:clr>
            <a:srgbClr val="FBAE40"/>
          </p15:clr>
        </p15:guide>
        <p15:guide id="8" pos="5599" userDrawn="1">
          <p15:clr>
            <a:srgbClr val="FBAE40"/>
          </p15:clr>
        </p15:guide>
        <p15:guide id="9" pos="5819" userDrawn="1">
          <p15:clr>
            <a:srgbClr val="FBAE40"/>
          </p15:clr>
        </p15:guide>
        <p15:guide id="10" pos="7344" userDrawn="1">
          <p15:clr>
            <a:srgbClr val="FBAE40"/>
          </p15:clr>
        </p15:guide>
        <p15:guide id="11" pos="7159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3820" userDrawn="1">
          <p15:clr>
            <a:srgbClr val="FBAE40"/>
          </p15:clr>
        </p15:guide>
        <p15:guide id="14" orient="horz" pos="4252" userDrawn="1">
          <p15:clr>
            <a:srgbClr val="FBAE40"/>
          </p15:clr>
        </p15:guide>
        <p15:guide id="15" orient="horz" pos="1110" userDrawn="1">
          <p15:clr>
            <a:srgbClr val="FBAE40"/>
          </p15:clr>
        </p15:guide>
        <p15:guide id="16" orient="horz" pos="43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3" y="476722"/>
            <a:ext cx="10638052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Storyboard – 8 Pictures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7601" y="176879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1563D09-47DF-B74D-8437-7B3126127A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8221" y="176879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361" y="404905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F87835B-E9A2-5C42-95A4-DE8731A8AD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28221" y="404905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69969" y="176879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64501" y="404905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2641" y="176879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2641" y="404905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7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2380" userDrawn="1">
          <p15:clr>
            <a:srgbClr val="FBAE40"/>
          </p15:clr>
        </p15:guide>
        <p15:guide id="3" orient="horz" pos="1110" userDrawn="1">
          <p15:clr>
            <a:srgbClr val="FBAE40"/>
          </p15:clr>
        </p15:guide>
        <p15:guide id="4" orient="horz" pos="3820" userDrawn="1">
          <p15:clr>
            <a:srgbClr val="FBAE40"/>
          </p15:clr>
        </p15:guide>
        <p15:guide id="5" pos="1991" userDrawn="1">
          <p15:clr>
            <a:srgbClr val="FBAE40"/>
          </p15:clr>
        </p15:guide>
        <p15:guide id="6" pos="2119" userDrawn="1">
          <p15:clr>
            <a:srgbClr val="FBAE40"/>
          </p15:clr>
        </p15:guide>
        <p15:guide id="7" pos="3779" userDrawn="1">
          <p15:clr>
            <a:srgbClr val="FBAE40"/>
          </p15:clr>
        </p15:guide>
        <p15:guide id="8" pos="3905" userDrawn="1">
          <p15:clr>
            <a:srgbClr val="FBAE40"/>
          </p15:clr>
        </p15:guide>
        <p15:guide id="11" orient="horz" pos="2550" userDrawn="1">
          <p15:clr>
            <a:srgbClr val="FBAE40"/>
          </p15:clr>
        </p15:guide>
        <p15:guide id="12" pos="7159" userDrawn="1">
          <p15:clr>
            <a:srgbClr val="FBAE40"/>
          </p15:clr>
        </p15:guide>
        <p15:guide id="13" pos="7344" userDrawn="1">
          <p15:clr>
            <a:srgbClr val="FBAE40"/>
          </p15:clr>
        </p15:guide>
        <p15:guide id="14" pos="7039" userDrawn="1">
          <p15:clr>
            <a:srgbClr val="FBAE40"/>
          </p15:clr>
        </p15:guide>
        <p15:guide id="15" orient="horz" pos="4252" userDrawn="1">
          <p15:clr>
            <a:srgbClr val="FBAE40"/>
          </p15:clr>
        </p15:guide>
        <p15:guide id="16" orient="horz" pos="43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Contact us - Option 1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8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5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3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2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71"/>
            <a:ext cx="0" cy="268330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9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1669" userDrawn="1">
          <p15:clr>
            <a:srgbClr val="FBAE40"/>
          </p15:clr>
        </p15:guide>
        <p15:guide id="3" pos="813" userDrawn="1">
          <p15:clr>
            <a:srgbClr val="FBAE40"/>
          </p15:clr>
        </p15:guide>
        <p15:guide id="4" orient="horz" pos="3227" userDrawn="1">
          <p15:clr>
            <a:srgbClr val="FBAE40"/>
          </p15:clr>
        </p15:guide>
        <p15:guide id="5" orient="horz" pos="2948" userDrawn="1">
          <p15:clr>
            <a:srgbClr val="FBAE40"/>
          </p15:clr>
        </p15:guide>
        <p15:guide id="6" orient="horz" pos="2812" userDrawn="1">
          <p15:clr>
            <a:srgbClr val="FBAE40"/>
          </p15:clr>
        </p15:guide>
        <p15:guide id="7" orient="horz" pos="2533" userDrawn="1">
          <p15:clr>
            <a:srgbClr val="FBAE40"/>
          </p15:clr>
        </p15:guide>
        <p15:guide id="8" orient="horz" pos="2414" userDrawn="1">
          <p15:clr>
            <a:srgbClr val="FBAE40"/>
          </p15:clr>
        </p15:guide>
        <p15:guide id="9" orient="horz" pos="2126" userDrawn="1">
          <p15:clr>
            <a:srgbClr val="FBAE40"/>
          </p15:clr>
        </p15:guide>
        <p15:guide id="10" orient="horz" pos="1957" userDrawn="1">
          <p15:clr>
            <a:srgbClr val="FBAE40"/>
          </p15:clr>
        </p15:guide>
        <p15:guide id="11" pos="576" userDrawn="1">
          <p15:clr>
            <a:srgbClr val="FBAE40"/>
          </p15:clr>
        </p15:guide>
        <p15:guide id="12" pos="7159" userDrawn="1">
          <p15:clr>
            <a:srgbClr val="FBAE40"/>
          </p15:clr>
        </p15:guide>
        <p15:guide id="13" pos="7039" userDrawn="1">
          <p15:clr>
            <a:srgbClr val="FBAE40"/>
          </p15:clr>
        </p15:guide>
        <p15:guide id="14" pos="7344" userDrawn="1">
          <p15:clr>
            <a:srgbClr val="FBAE40"/>
          </p15:clr>
        </p15:guide>
        <p15:guide id="15" orient="horz" pos="42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000">
                <a:schemeClr val="accent3"/>
              </a:gs>
              <a:gs pos="29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Intro Slide – Gradient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588678"/>
            <a:ext cx="12192000" cy="269322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06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  <p15:guide id="5" orient="horz" pos="2550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  <p15:guide id="7" pos="624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4FFE8F-3952-B543-A65E-25E368EC85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Contact us - Option 2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8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5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3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2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71"/>
            <a:ext cx="0" cy="26833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1669" userDrawn="1">
          <p15:clr>
            <a:srgbClr val="FBAE40"/>
          </p15:clr>
        </p15:guide>
        <p15:guide id="4" orient="horz" pos="1957" userDrawn="1">
          <p15:clr>
            <a:srgbClr val="FBAE40"/>
          </p15:clr>
        </p15:guide>
        <p15:guide id="5" orient="horz" pos="2126" userDrawn="1">
          <p15:clr>
            <a:srgbClr val="FBAE40"/>
          </p15:clr>
        </p15:guide>
        <p15:guide id="6" orient="horz" pos="2533" userDrawn="1">
          <p15:clr>
            <a:srgbClr val="FBAE40"/>
          </p15:clr>
        </p15:guide>
        <p15:guide id="7" orient="horz" pos="2812" userDrawn="1">
          <p15:clr>
            <a:srgbClr val="FBAE40"/>
          </p15:clr>
        </p15:guide>
        <p15:guide id="8" orient="horz" pos="2948" userDrawn="1">
          <p15:clr>
            <a:srgbClr val="FBAE40"/>
          </p15:clr>
        </p15:guide>
        <p15:guide id="9" orient="horz" pos="3227" userDrawn="1">
          <p15:clr>
            <a:srgbClr val="FBAE40"/>
          </p15:clr>
        </p15:guide>
        <p15:guide id="10" pos="584" userDrawn="1">
          <p15:clr>
            <a:srgbClr val="FBAE40"/>
          </p15:clr>
        </p15:guide>
        <p15:guide id="11" pos="813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440" userDrawn="1">
          <p15:clr>
            <a:srgbClr val="FBAE40"/>
          </p15:clr>
        </p15:guide>
        <p15:guide id="14" orient="horz" pos="425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52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550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pos="6243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4" y="0"/>
            <a:ext cx="8753856" cy="6858000"/>
          </a:xfrm>
          <a:prstGeom prst="rect">
            <a:avLst/>
          </a:prstGeom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28012"/>
            <a:ext cx="4734560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874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  <p15:guide id="5" orient="horz" pos="2558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551" y="1893768"/>
            <a:ext cx="9149800" cy="3930960"/>
          </a:xfrm>
        </p:spPr>
        <p:txBody>
          <a:bodyPr/>
          <a:lstStyle>
            <a:lvl1pPr marL="457178" indent="-457178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  <a:defRPr b="1">
                <a:solidFill>
                  <a:schemeClr val="bg1"/>
                </a:solidFill>
                <a:latin typeface="+mn-lt"/>
              </a:defRPr>
            </a:lvl1pPr>
            <a:lvl2pPr marL="914354" indent="-457178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  <a:defRPr b="1">
                <a:solidFill>
                  <a:schemeClr val="bg1"/>
                </a:solidFill>
                <a:latin typeface="+mn-lt"/>
              </a:defRPr>
            </a:lvl2pPr>
            <a:lvl3pPr marL="1257238" indent="-342882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  <a:defRPr b="1">
                <a:solidFill>
                  <a:schemeClr val="bg1"/>
                </a:solidFill>
                <a:latin typeface="+mn-lt"/>
              </a:defRPr>
            </a:lvl3pPr>
            <a:lvl4pPr marL="1714414" indent="-342882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  <a:defRPr b="1">
                <a:solidFill>
                  <a:schemeClr val="bg1"/>
                </a:solidFill>
              </a:defRPr>
            </a:lvl4pPr>
            <a:lvl5pPr marL="2171592" indent="-342882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553" y="927106"/>
            <a:ext cx="9149799" cy="45003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06E5B7-9C36-8C48-82D2-06CDA969C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2552" y="1596096"/>
            <a:ext cx="10043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8AB329A-D2E1-4246-AA52-3B7FD857F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2551" y="6066372"/>
            <a:ext cx="2474976" cy="27499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411355" y="5976244"/>
            <a:ext cx="6500999" cy="365125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744981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15" userDrawn="1">
          <p15:clr>
            <a:srgbClr val="FBAE40"/>
          </p15:clr>
        </p15:guide>
        <p15:guide id="3" orient="horz" pos="1194" userDrawn="1">
          <p15:clr>
            <a:srgbClr val="FBAE40"/>
          </p15:clr>
        </p15:guide>
        <p15:guide id="4" orient="horz" pos="3973" userDrawn="1">
          <p15:clr>
            <a:srgbClr val="FBAE40"/>
          </p15:clr>
        </p15:guide>
        <p15:guide id="5" pos="6244" userDrawn="1">
          <p15:clr>
            <a:srgbClr val="FBAE40"/>
          </p15:clr>
        </p15:guide>
        <p15:guide id="6" orient="horz" pos="5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61" y="2730355"/>
            <a:ext cx="4621423" cy="30774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2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Executive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F1CCBC-343B-CD4F-BF3E-3463406E4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3259" y="2174380"/>
            <a:ext cx="4621420" cy="435426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53A1AF-5960-D84C-9B0A-309532AD9D0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22627"/>
            <a:ext cx="0" cy="358521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F1FEA-C095-9C41-AF49-B3244A7C633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7325" y="2730355"/>
            <a:ext cx="4621423" cy="30774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79F181-696D-A344-9BE8-D86571034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7322" y="2174380"/>
            <a:ext cx="4621420" cy="435426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n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Objectives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3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0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4" pos="3837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225" userDrawn="1">
          <p15:clr>
            <a:srgbClr val="FBAE40"/>
          </p15:clr>
        </p15:guide>
        <p15:guide id="7" orient="horz" pos="4252" userDrawn="1">
          <p15:clr>
            <a:srgbClr val="FBAE40"/>
          </p15:clr>
        </p15:guide>
        <p15:guide id="8" orient="horz" pos="1372" userDrawn="1">
          <p15:clr>
            <a:srgbClr val="FBAE40"/>
          </p15:clr>
        </p15:guide>
        <p15:guide id="9" pos="635" userDrawn="1">
          <p15:clr>
            <a:srgbClr val="FBAE40"/>
          </p15:clr>
        </p15:guide>
        <p15:guide id="10" pos="3549" userDrawn="1">
          <p15:clr>
            <a:srgbClr val="FBAE40"/>
          </p15:clr>
        </p15:guide>
        <p15:guide id="11" pos="4135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3659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Title and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0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9" userDrawn="1">
          <p15:clr>
            <a:srgbClr val="FBAE40"/>
          </p15:clr>
        </p15:guide>
        <p15:guide id="2" orient="horz" pos="436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1033" userDrawn="1">
          <p15:clr>
            <a:srgbClr val="FBAE40"/>
          </p15:clr>
        </p15:guide>
        <p15:guide id="7" orient="horz" pos="3778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pos="70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0" y="1645670"/>
            <a:ext cx="5306656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Title and Text – Two Columns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220D36-0B0B-184D-8149-9B9135D362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2764" y="1645670"/>
            <a:ext cx="5306656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lnSpc>
                <a:spcPct val="100000"/>
              </a:lnSpc>
              <a:defRPr>
                <a:latin typeface="+mn-lt"/>
              </a:defRPr>
            </a:lvl2pPr>
            <a:lvl3pPr>
              <a:lnSpc>
                <a:spcPct val="100000"/>
              </a:lnSpc>
              <a:defRPr>
                <a:latin typeface="+mn-lt"/>
              </a:defRPr>
            </a:lvl3pPr>
            <a:lvl4pPr>
              <a:lnSpc>
                <a:spcPct val="100000"/>
              </a:lnSpc>
              <a:defRPr>
                <a:latin typeface="+mn-lt"/>
              </a:defRPr>
            </a:lvl4pPr>
            <a:lvl5pPr>
              <a:lnSpc>
                <a:spcPct val="100000"/>
              </a:lnSpc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6356D3-CE0A-4748-8BAC-B8CD9197E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+mn-lt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4A81B-555A-5245-87EB-C17138CDA6F9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392985"/>
            <a:ext cx="12192000" cy="465015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557584" y="6593168"/>
            <a:ext cx="109805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751383" y="6502713"/>
            <a:ext cx="6471140" cy="208250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3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3778" userDrawn="1">
          <p15:clr>
            <a:srgbClr val="FBAE40"/>
          </p15:clr>
        </p15:guide>
        <p15:guide id="4" orient="horz" pos="1033" userDrawn="1">
          <p15:clr>
            <a:srgbClr val="FBAE40"/>
          </p15:clr>
        </p15:guide>
        <p15:guide id="5" orient="horz" pos="432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3685" userDrawn="1">
          <p15:clr>
            <a:srgbClr val="FBAE40"/>
          </p15:clr>
        </p15:guide>
        <p15:guide id="8" pos="3999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70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CD225-A513-DC4E-A674-AF41913C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60" y="476722"/>
            <a:ext cx="10573597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951A1-488D-7348-8268-C07AC9E2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361" y="1645670"/>
            <a:ext cx="11119283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53269" y="6356356"/>
            <a:ext cx="6285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338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3" r:id="rId3"/>
    <p:sldLayoutId id="2147483698" r:id="rId4"/>
    <p:sldLayoutId id="2147483700" r:id="rId5"/>
    <p:sldLayoutId id="2147483657" r:id="rId6"/>
    <p:sldLayoutId id="2147483694" r:id="rId7"/>
    <p:sldLayoutId id="2147483650" r:id="rId8"/>
    <p:sldLayoutId id="214748365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6" r:id="rId15"/>
    <p:sldLayoutId id="2147483651" r:id="rId16"/>
    <p:sldLayoutId id="2147483655" r:id="rId17"/>
    <p:sldLayoutId id="2147483658" r:id="rId18"/>
    <p:sldLayoutId id="2147483665" r:id="rId19"/>
    <p:sldLayoutId id="2147483667" r:id="rId20"/>
    <p:sldLayoutId id="2147483666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8" r:id="rId28"/>
    <p:sldLayoutId id="2147483679" r:id="rId29"/>
    <p:sldLayoutId id="2147483680" r:id="rId30"/>
    <p:sldLayoutId id="2147483697" r:id="rId31"/>
    <p:sldLayoutId id="2147483701" r:id="rId32"/>
    <p:sldLayoutId id="2147483702" r:id="rId33"/>
    <p:sldLayoutId id="2147483705" r:id="rId34"/>
    <p:sldLayoutId id="2147483703" r:id="rId35"/>
    <p:sldLayoutId id="2147483704" r:id="rId36"/>
    <p:sldLayoutId id="2147483681" r:id="rId37"/>
    <p:sldLayoutId id="2147483682" r:id="rId38"/>
    <p:sldLayoutId id="2147483683" r:id="rId39"/>
    <p:sldLayoutId id="2147483684" r:id="rId40"/>
    <p:sldLayoutId id="2147483659" r:id="rId41"/>
    <p:sldLayoutId id="2147483695" r:id="rId42"/>
    <p:sldLayoutId id="2147483685" r:id="rId43"/>
    <p:sldLayoutId id="2147483686" r:id="rId44"/>
    <p:sldLayoutId id="2147483696" r:id="rId45"/>
    <p:sldLayoutId id="2147483687" r:id="rId46"/>
    <p:sldLayoutId id="2147483688" r:id="rId47"/>
    <p:sldLayoutId id="2147483689" r:id="rId48"/>
    <p:sldLayoutId id="2147483690" r:id="rId49"/>
    <p:sldLayoutId id="2147483691" r:id="rId50"/>
    <p:sldLayoutId id="2147483692" r:id="rId51"/>
    <p:sldLayoutId id="2147483693" r:id="rId5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Proxima Nova Rg" panose="02000506030000020004" pitchFamily="50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00624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00624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00624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00624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00624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scholars.uab.edu/individual/pmuntner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0.jpg"/><Relationship Id="rId12" Type="http://schemas.openxmlformats.org/officeDocument/2006/relationships/image" Target="../media/image13.jpg"/><Relationship Id="rId2" Type="http://schemas.openxmlformats.org/officeDocument/2006/relationships/image" Target="../media/image7.png"/><Relationship Id="rId16" Type="http://schemas.openxmlformats.org/officeDocument/2006/relationships/hyperlink" Target="https://www.uab.edu/hypertension/education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11" Type="http://schemas.openxmlformats.org/officeDocument/2006/relationships/image" Target="../media/image12.jpg"/><Relationship Id="rId5" Type="http://schemas.openxmlformats.org/officeDocument/2006/relationships/hyperlink" Target="mailto:faithlang@uabmc.edu" TargetMode="External"/><Relationship Id="rId15" Type="http://schemas.openxmlformats.org/officeDocument/2006/relationships/image" Target="../media/image16.jpg"/><Relationship Id="rId10" Type="http://schemas.openxmlformats.org/officeDocument/2006/relationships/image" Target="../media/image11.tif"/><Relationship Id="rId4" Type="http://schemas.openxmlformats.org/officeDocument/2006/relationships/hyperlink" Target="https://www.uab.edu/hypertension/about/center-membership-application" TargetMode="External"/><Relationship Id="rId9" Type="http://schemas.openxmlformats.org/officeDocument/2006/relationships/hyperlink" Target="http://scholars.uab.edu/individual/soparil" TargetMode="External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2196787" y="5184507"/>
            <a:ext cx="854420" cy="691148"/>
            <a:chOff x="3667125" y="1990912"/>
            <a:chExt cx="967560" cy="925999"/>
          </a:xfrm>
        </p:grpSpPr>
        <p:sp>
          <p:nvSpPr>
            <p:cNvPr id="79" name="5-Point Star 78"/>
            <p:cNvSpPr/>
            <p:nvPr/>
          </p:nvSpPr>
          <p:spPr>
            <a:xfrm>
              <a:off x="3667125" y="1990912"/>
              <a:ext cx="967560" cy="925999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3843479" y="2296082"/>
              <a:ext cx="619166" cy="442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Learn More!</a:t>
              </a:r>
              <a:endParaRPr lang="en-US" sz="900" b="1" dirty="0"/>
            </a:p>
          </p:txBody>
        </p:sp>
      </p:grpSp>
      <p:sp>
        <p:nvSpPr>
          <p:cNvPr id="86" name="Oval 85"/>
          <p:cNvSpPr/>
          <p:nvPr/>
        </p:nvSpPr>
        <p:spPr>
          <a:xfrm>
            <a:off x="7984583" y="994023"/>
            <a:ext cx="1892917" cy="180021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8793" y="1060081"/>
            <a:ext cx="6354812" cy="7546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5882"/>
            </a:schemeClr>
          </a:solidFill>
          <a:ln w="34925" cmpd="thickThin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3D8E998-057A-D443-B7A9-1E06703F6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93" y="168923"/>
            <a:ext cx="9355067" cy="546667"/>
          </a:xfrm>
        </p:spPr>
        <p:txBody>
          <a:bodyPr>
            <a:noAutofit/>
          </a:bodyPr>
          <a:lstStyle/>
          <a:p>
            <a:r>
              <a:rPr lang="en-US" dirty="0"/>
              <a:t>UAB </a:t>
            </a:r>
            <a:r>
              <a:rPr lang="en-US" dirty="0" smtClean="0"/>
              <a:t>Hypertension Research Center (HRC)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329" y="101656"/>
            <a:ext cx="934335" cy="923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847" y="638004"/>
            <a:ext cx="83254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7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-nova"/>
              </a:rPr>
              <a:t>~ Providing </a:t>
            </a:r>
            <a:r>
              <a:rPr lang="en-US" sz="1500" dirty="0">
                <a:solidFill>
                  <a:srgbClr val="007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-nova"/>
              </a:rPr>
              <a:t>an environment and resources to support translational hypertension </a:t>
            </a:r>
            <a:r>
              <a:rPr lang="en-US" sz="1500" dirty="0" smtClean="0">
                <a:solidFill>
                  <a:srgbClr val="007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-nova"/>
              </a:rPr>
              <a:t>research ~</a:t>
            </a:r>
            <a:endParaRPr lang="en-US" sz="1500" b="0" i="0" dirty="0">
              <a:solidFill>
                <a:srgbClr val="0070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-nova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5777552"/>
            <a:ext cx="486070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0" dirty="0" smtClean="0"/>
          </a:p>
          <a:p>
            <a:pPr marL="228600" indent="-228600">
              <a:buFontTx/>
              <a:buAutoNum type="arabicPeriod"/>
            </a:pPr>
            <a:r>
              <a:rPr lang="en-US" sz="1000" dirty="0" smtClean="0"/>
              <a:t>Complete online application:</a:t>
            </a:r>
          </a:p>
          <a:p>
            <a:pPr marL="228600"/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://www.uab.edu/hypertension/about/center-membership-application</a:t>
            </a:r>
            <a:r>
              <a:rPr lang="en-US" sz="1000" dirty="0"/>
              <a:t> </a:t>
            </a:r>
          </a:p>
          <a:p>
            <a:endParaRPr lang="en-US" sz="200" dirty="0" smtClean="0"/>
          </a:p>
          <a:p>
            <a:r>
              <a:rPr lang="en-US" sz="1000" dirty="0" smtClean="0"/>
              <a:t>2.    Email CV/Biosketch to </a:t>
            </a:r>
            <a:r>
              <a:rPr lang="en-US" sz="1000" dirty="0" smtClean="0">
                <a:hlinkClick r:id="rId5"/>
              </a:rPr>
              <a:t>faithlang@uabmc.edu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0141" y="1999092"/>
            <a:ext cx="2956259" cy="2121893"/>
            <a:chOff x="66494" y="2130226"/>
            <a:chExt cx="2956259" cy="2121893"/>
          </a:xfrm>
        </p:grpSpPr>
        <p:grpSp>
          <p:nvGrpSpPr>
            <p:cNvPr id="27" name="Group 26"/>
            <p:cNvGrpSpPr/>
            <p:nvPr/>
          </p:nvGrpSpPr>
          <p:grpSpPr>
            <a:xfrm>
              <a:off x="107095" y="2130226"/>
              <a:ext cx="2866439" cy="1760808"/>
              <a:chOff x="8739058" y="4013117"/>
              <a:chExt cx="2866439" cy="1760808"/>
            </a:xfrm>
          </p:grpSpPr>
          <p:pic>
            <p:nvPicPr>
              <p:cNvPr id="24" name="Picture 23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9058" y="4013117"/>
                <a:ext cx="2866438" cy="176080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006241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755810" y="5423716"/>
                <a:ext cx="133477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08"/>
                <a:r>
                  <a:rPr lang="en-US" sz="1400" dirty="0">
                    <a:ln w="1016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Save the Date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739059" y="4025919"/>
                <a:ext cx="2866438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208"/>
                <a:r>
                  <a:rPr lang="en-US" sz="1050" dirty="0" smtClean="0">
                    <a:ln w="1016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April 28-29</a:t>
                </a:r>
                <a:r>
                  <a:rPr lang="en-US" sz="1050" dirty="0" smtClean="0">
                    <a:ln w="1016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1050" dirty="0">
                    <a:ln w="1016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2022</a:t>
                </a:r>
              </a:p>
              <a:p>
                <a:pPr algn="ctr" defTabSz="914208"/>
                <a:r>
                  <a:rPr lang="en-US" sz="1050" dirty="0" smtClean="0">
                    <a:ln w="1016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Vascular Biology &amp; Hypertension Symposium</a:t>
                </a:r>
              </a:p>
              <a:p>
                <a:pPr algn="ctr" defTabSz="914208"/>
                <a:r>
                  <a:rPr lang="en-US" sz="1050" dirty="0" smtClean="0">
                    <a:ln w="1016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UAB Alumni House</a:t>
                </a:r>
                <a:endParaRPr lang="en-US" sz="1050" dirty="0" smtClean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66494" y="4005898"/>
              <a:ext cx="29562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/>
                <a:t>Email </a:t>
              </a:r>
              <a:r>
                <a:rPr lang="en-US" sz="1000" b="1" dirty="0" smtClean="0">
                  <a:hlinkClick r:id="rId5"/>
                </a:rPr>
                <a:t>faithlang@uabmc.edu</a:t>
              </a:r>
              <a:r>
                <a:rPr lang="en-US" sz="1000" b="1" dirty="0" smtClean="0"/>
                <a:t> for program details.</a:t>
              </a:r>
              <a:endParaRPr lang="en-US" sz="1000" b="1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3847" y="5453085"/>
            <a:ext cx="2464078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Become a Member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59387" y="608505"/>
            <a:ext cx="5234589" cy="2389736"/>
            <a:chOff x="6883214" y="1418482"/>
            <a:chExt cx="5234589" cy="2389736"/>
          </a:xfrm>
        </p:grpSpPr>
        <p:grpSp>
          <p:nvGrpSpPr>
            <p:cNvPr id="28" name="Group 27"/>
            <p:cNvGrpSpPr/>
            <p:nvPr/>
          </p:nvGrpSpPr>
          <p:grpSpPr>
            <a:xfrm>
              <a:off x="7440426" y="1418482"/>
              <a:ext cx="4677377" cy="2169632"/>
              <a:chOff x="391244" y="1489077"/>
              <a:chExt cx="4677377" cy="2169632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91244" y="1964025"/>
                <a:ext cx="1615151" cy="1627350"/>
              </a:xfrm>
              <a:custGeom>
                <a:avLst/>
                <a:gdLst>
                  <a:gd name="connsiteX0" fmla="*/ 0 w 1615151"/>
                  <a:gd name="connsiteY0" fmla="*/ 813675 h 1627350"/>
                  <a:gd name="connsiteX1" fmla="*/ 807576 w 1615151"/>
                  <a:gd name="connsiteY1" fmla="*/ 0 h 1627350"/>
                  <a:gd name="connsiteX2" fmla="*/ 1615152 w 1615151"/>
                  <a:gd name="connsiteY2" fmla="*/ 813675 h 1627350"/>
                  <a:gd name="connsiteX3" fmla="*/ 807576 w 1615151"/>
                  <a:gd name="connsiteY3" fmla="*/ 1627350 h 1627350"/>
                  <a:gd name="connsiteX4" fmla="*/ 0 w 1615151"/>
                  <a:gd name="connsiteY4" fmla="*/ 813675 h 162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151" h="1627350">
                    <a:moveTo>
                      <a:pt x="0" y="813675"/>
                    </a:moveTo>
                    <a:cubicBezTo>
                      <a:pt x="0" y="364295"/>
                      <a:pt x="361564" y="0"/>
                      <a:pt x="807576" y="0"/>
                    </a:cubicBezTo>
                    <a:cubicBezTo>
                      <a:pt x="1253588" y="0"/>
                      <a:pt x="1615152" y="364295"/>
                      <a:pt x="1615152" y="813675"/>
                    </a:cubicBezTo>
                    <a:cubicBezTo>
                      <a:pt x="1615152" y="1263055"/>
                      <a:pt x="1253588" y="1627350"/>
                      <a:pt x="807576" y="1627350"/>
                    </a:cubicBezTo>
                    <a:cubicBezTo>
                      <a:pt x="361564" y="1627350"/>
                      <a:pt x="0" y="1263055"/>
                      <a:pt x="0" y="813675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8123" tIns="259910" rIns="258123" bIns="259910" numCol="1" spcCol="1270" anchor="ctr" anchorCtr="0">
                <a:noAutofit/>
              </a:bodyPr>
              <a:lstStyle/>
              <a:p>
                <a:pPr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kern="1200" dirty="0" smtClean="0"/>
                  <a:t>HRC</a:t>
                </a:r>
              </a:p>
              <a:p>
                <a:pPr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kern="1200" dirty="0" smtClean="0"/>
                  <a:t>Overview</a:t>
                </a:r>
                <a:endParaRPr lang="en-US" sz="1500" kern="1200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53127" y="1519191"/>
                <a:ext cx="704052" cy="702810"/>
              </a:xfrm>
              <a:prstGeom prst="ellipse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25000" b="-2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Freeform 31"/>
              <p:cNvSpPr/>
              <p:nvPr/>
            </p:nvSpPr>
            <p:spPr>
              <a:xfrm>
                <a:off x="1636966" y="1489077"/>
                <a:ext cx="2011785" cy="593131"/>
              </a:xfrm>
              <a:custGeom>
                <a:avLst/>
                <a:gdLst>
                  <a:gd name="connsiteX0" fmla="*/ 0 w 1841228"/>
                  <a:gd name="connsiteY0" fmla="*/ 0 h 800471"/>
                  <a:gd name="connsiteX1" fmla="*/ 1841228 w 1841228"/>
                  <a:gd name="connsiteY1" fmla="*/ 0 h 800471"/>
                  <a:gd name="connsiteX2" fmla="*/ 1841228 w 1841228"/>
                  <a:gd name="connsiteY2" fmla="*/ 800471 h 800471"/>
                  <a:gd name="connsiteX3" fmla="*/ 0 w 1841228"/>
                  <a:gd name="connsiteY3" fmla="*/ 800471 h 800471"/>
                  <a:gd name="connsiteX4" fmla="*/ 0 w 1841228"/>
                  <a:gd name="connsiteY4" fmla="*/ 0 h 80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228" h="800471">
                    <a:moveTo>
                      <a:pt x="0" y="0"/>
                    </a:moveTo>
                    <a:lnTo>
                      <a:pt x="1841228" y="0"/>
                    </a:lnTo>
                    <a:lnTo>
                      <a:pt x="1841228" y="800471"/>
                    </a:lnTo>
                    <a:lnTo>
                      <a:pt x="0" y="80047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b="1" kern="1200" dirty="0" smtClean="0"/>
                  <a:t>Paul Muntner, PhD</a:t>
                </a:r>
              </a:p>
              <a:p>
                <a:pPr lvl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kern="1200" dirty="0" smtClean="0"/>
                  <a:t>HRC Co-Director</a:t>
                </a:r>
              </a:p>
              <a:p>
                <a:pPr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kern="1200" dirty="0" smtClean="0"/>
                  <a:t>UAB School of Public Health</a:t>
                </a:r>
              </a:p>
              <a:p>
                <a:pPr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dirty="0" smtClean="0">
                    <a:hlinkClick r:id="rId8"/>
                  </a:rPr>
                  <a:t>http</a:t>
                </a:r>
                <a:r>
                  <a:rPr lang="en-US" sz="800" dirty="0">
                    <a:hlinkClick r:id="rId8"/>
                  </a:rPr>
                  <a:t>://scholars.uab.edu/individual/pmuntner</a:t>
                </a:r>
                <a:endParaRPr lang="en-US" sz="800" dirty="0"/>
              </a:p>
              <a:p>
                <a:pPr lvl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endParaRPr lang="en-US" sz="800" kern="1200" dirty="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328058" y="2082208"/>
                <a:ext cx="2118192" cy="550438"/>
              </a:xfrm>
              <a:custGeom>
                <a:avLst/>
                <a:gdLst>
                  <a:gd name="connsiteX0" fmla="*/ 0 w 2118192"/>
                  <a:gd name="connsiteY0" fmla="*/ 0 h 763202"/>
                  <a:gd name="connsiteX1" fmla="*/ 2118192 w 2118192"/>
                  <a:gd name="connsiteY1" fmla="*/ 0 h 763202"/>
                  <a:gd name="connsiteX2" fmla="*/ 2118192 w 2118192"/>
                  <a:gd name="connsiteY2" fmla="*/ 763202 h 763202"/>
                  <a:gd name="connsiteX3" fmla="*/ 0 w 2118192"/>
                  <a:gd name="connsiteY3" fmla="*/ 763202 h 763202"/>
                  <a:gd name="connsiteX4" fmla="*/ 0 w 2118192"/>
                  <a:gd name="connsiteY4" fmla="*/ 0 h 76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8192" h="763202">
                    <a:moveTo>
                      <a:pt x="0" y="0"/>
                    </a:moveTo>
                    <a:lnTo>
                      <a:pt x="2118192" y="0"/>
                    </a:lnTo>
                    <a:lnTo>
                      <a:pt x="2118192" y="763202"/>
                    </a:lnTo>
                    <a:lnTo>
                      <a:pt x="0" y="7632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l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b="1" kern="1200" dirty="0" smtClean="0"/>
                  <a:t>David M. Pollock, PhD </a:t>
                </a:r>
              </a:p>
              <a:p>
                <a:pPr lvl="0" algn="l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kern="1200" dirty="0" smtClean="0"/>
                  <a:t>HRC Co-Director</a:t>
                </a:r>
              </a:p>
              <a:p>
                <a:pPr lvl="0" algn="l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kern="1200" dirty="0" smtClean="0"/>
                  <a:t>UAB Heersink School of Medicine</a:t>
                </a:r>
              </a:p>
              <a:p>
                <a:pPr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dirty="0">
                    <a:hlinkClick r:id="rId9"/>
                  </a:rPr>
                  <a:t>http://</a:t>
                </a:r>
                <a:r>
                  <a:rPr lang="en-US" sz="800" dirty="0" smtClean="0">
                    <a:hlinkClick r:id="rId9"/>
                  </a:rPr>
                  <a:t>scholars.uab.edu/individual/dpollock </a:t>
                </a:r>
                <a:endParaRPr lang="en-US" sz="800" kern="1200" dirty="0" smtClean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97430" y="2964753"/>
                <a:ext cx="695737" cy="693956"/>
              </a:xfrm>
              <a:prstGeom prst="ellipse">
                <a:avLst/>
              </a:prstGeom>
              <a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1000" b="-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-3049701"/>
                  <a:satOff val="61830"/>
                  <a:lumOff val="5921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Freeform 35"/>
              <p:cNvSpPr/>
              <p:nvPr/>
            </p:nvSpPr>
            <p:spPr>
              <a:xfrm>
                <a:off x="2328058" y="2862665"/>
                <a:ext cx="2740563" cy="613790"/>
              </a:xfrm>
              <a:custGeom>
                <a:avLst/>
                <a:gdLst>
                  <a:gd name="connsiteX0" fmla="*/ 0 w 2740563"/>
                  <a:gd name="connsiteY0" fmla="*/ 0 h 834543"/>
                  <a:gd name="connsiteX1" fmla="*/ 2740563 w 2740563"/>
                  <a:gd name="connsiteY1" fmla="*/ 0 h 834543"/>
                  <a:gd name="connsiteX2" fmla="*/ 2740563 w 2740563"/>
                  <a:gd name="connsiteY2" fmla="*/ 834543 h 834543"/>
                  <a:gd name="connsiteX3" fmla="*/ 0 w 2740563"/>
                  <a:gd name="connsiteY3" fmla="*/ 834543 h 834543"/>
                  <a:gd name="connsiteX4" fmla="*/ 0 w 2740563"/>
                  <a:gd name="connsiteY4" fmla="*/ 0 h 8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563" h="834543">
                    <a:moveTo>
                      <a:pt x="0" y="0"/>
                    </a:moveTo>
                    <a:lnTo>
                      <a:pt x="2740563" y="0"/>
                    </a:lnTo>
                    <a:lnTo>
                      <a:pt x="2740563" y="834543"/>
                    </a:lnTo>
                    <a:lnTo>
                      <a:pt x="0" y="83454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b="1" kern="1200" dirty="0" smtClean="0"/>
                  <a:t>Suzanne Oparil MD</a:t>
                </a:r>
              </a:p>
              <a:p>
                <a:pPr lvl="0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kern="1200" dirty="0" smtClean="0"/>
                  <a:t>HRC Executive </a:t>
                </a:r>
                <a:r>
                  <a:rPr lang="en-US" sz="800" dirty="0" smtClean="0"/>
                  <a:t>Committee</a:t>
                </a:r>
              </a:p>
              <a:p>
                <a:pPr lvl="0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dirty="0" smtClean="0"/>
                  <a:t>UAB </a:t>
                </a:r>
                <a:r>
                  <a:rPr lang="en-US" sz="800" dirty="0"/>
                  <a:t>Heersink School of Medicine</a:t>
                </a:r>
                <a:endParaRPr lang="en-US" sz="800" kern="1200" dirty="0" smtClean="0"/>
              </a:p>
              <a:p>
                <a:pPr lvl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800" dirty="0" smtClean="0">
                    <a:hlinkClick r:id="rId9"/>
                  </a:rPr>
                  <a:t>http://scholars.uab.edu/individual/soparil </a:t>
                </a:r>
                <a:endParaRPr lang="en-US" sz="800" kern="1200" dirty="0" smtClean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580802" y="2098071"/>
                <a:ext cx="712365" cy="687707"/>
              </a:xfrm>
              <a:prstGeom prst="ellipse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8000" b="-8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-1524851"/>
                  <a:satOff val="30915"/>
                  <a:lumOff val="2961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9" name="Group 8"/>
            <p:cNvGrpSpPr/>
            <p:nvPr/>
          </p:nvGrpSpPr>
          <p:grpSpPr>
            <a:xfrm>
              <a:off x="7067983" y="1976328"/>
              <a:ext cx="914631" cy="668288"/>
              <a:chOff x="6280865" y="3630491"/>
              <a:chExt cx="914631" cy="668288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6374207" y="3630491"/>
                <a:ext cx="717361" cy="668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280865" y="3715466"/>
                <a:ext cx="9146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Internal Advisory Committee</a:t>
                </a:r>
                <a:r>
                  <a:rPr lang="en-US" sz="800" dirty="0" smtClean="0"/>
                  <a:t> </a:t>
                </a:r>
                <a:endParaRPr lang="en-US" sz="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751174" y="3139930"/>
              <a:ext cx="914631" cy="668288"/>
              <a:chOff x="6280865" y="3660070"/>
              <a:chExt cx="914631" cy="668288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374207" y="3660070"/>
                <a:ext cx="717361" cy="668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280865" y="3741053"/>
                <a:ext cx="9146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External </a:t>
                </a:r>
                <a:r>
                  <a:rPr lang="en-US" sz="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Advisory Committee</a:t>
                </a:r>
                <a:r>
                  <a:rPr lang="en-US" sz="800" dirty="0" smtClean="0"/>
                  <a:t> </a:t>
                </a:r>
                <a:endParaRPr lang="en-US" sz="8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883214" y="2768526"/>
              <a:ext cx="914631" cy="668288"/>
              <a:chOff x="6280865" y="3630491"/>
              <a:chExt cx="914631" cy="668288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374207" y="3630491"/>
                <a:ext cx="717361" cy="668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280865" y="3703165"/>
                <a:ext cx="9146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Members</a:t>
                </a:r>
              </a:p>
              <a:p>
                <a:pPr algn="ctr"/>
                <a:r>
                  <a:rPr lang="en-US" sz="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Faculty</a:t>
                </a:r>
              </a:p>
              <a:p>
                <a:pPr algn="ctr"/>
                <a:r>
                  <a:rPr lang="en-US" sz="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Trainees</a:t>
                </a:r>
              </a:p>
              <a:p>
                <a:pPr algn="ctr"/>
                <a:r>
                  <a:rPr lang="en-US" sz="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xima Nova Rg (Body)"/>
                  </a:rPr>
                  <a:t>ESIs</a:t>
                </a:r>
                <a:endParaRPr lang="en-US" sz="800" dirty="0"/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199381" y="1090843"/>
            <a:ext cx="6261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smtClean="0">
                <a:ln w="0"/>
                <a:latin typeface="+mj-lt"/>
              </a:rPr>
              <a:t>The UAB Hypertension University Wide </a:t>
            </a:r>
            <a:r>
              <a:rPr lang="en-US" sz="1000" dirty="0" err="1" smtClean="0">
                <a:ln w="0"/>
                <a:latin typeface="+mj-lt"/>
              </a:rPr>
              <a:t>Interdiscplinary</a:t>
            </a:r>
            <a:r>
              <a:rPr lang="en-US" sz="1000" dirty="0" smtClean="0">
                <a:ln w="0"/>
                <a:latin typeface="+mj-lt"/>
              </a:rPr>
              <a:t> Research Center, established in 2019, facilitates acceleration of hypertension-related research </a:t>
            </a:r>
            <a:r>
              <a:rPr lang="en-US" sz="1000" dirty="0">
                <a:ln w="0"/>
                <a:latin typeface="+mj-lt"/>
              </a:rPr>
              <a:t>discoveries, </a:t>
            </a:r>
            <a:r>
              <a:rPr lang="en-US" sz="1000" dirty="0" smtClean="0">
                <a:ln w="0"/>
                <a:latin typeface="+mj-lt"/>
              </a:rPr>
              <a:t>mentorship for students</a:t>
            </a:r>
            <a:r>
              <a:rPr lang="en-US" sz="1000" dirty="0">
                <a:ln w="0"/>
                <a:latin typeface="+mj-lt"/>
              </a:rPr>
              <a:t>, fellows and early stage </a:t>
            </a:r>
            <a:r>
              <a:rPr lang="en-US" sz="1000" dirty="0" smtClean="0">
                <a:ln w="0"/>
                <a:latin typeface="+mj-lt"/>
              </a:rPr>
              <a:t>investigators and recruitment of </a:t>
            </a:r>
            <a:r>
              <a:rPr lang="en-US" sz="1000" dirty="0">
                <a:ln w="0"/>
                <a:latin typeface="+mj-lt"/>
              </a:rPr>
              <a:t>burgeoning early stage investigators known for expertise in the field of hypertension </a:t>
            </a:r>
            <a:r>
              <a:rPr lang="en-US" sz="1000" dirty="0" smtClean="0">
                <a:ln w="0"/>
                <a:latin typeface="+mj-lt"/>
              </a:rPr>
              <a:t>to sustain </a:t>
            </a:r>
            <a:r>
              <a:rPr lang="en-US" sz="1000" dirty="0">
                <a:ln w="0"/>
                <a:latin typeface="+mj-lt"/>
              </a:rPr>
              <a:t>UAB as a world-renowned institution for </a:t>
            </a:r>
            <a:r>
              <a:rPr lang="en-US" sz="1000" dirty="0" smtClean="0">
                <a:ln w="0"/>
                <a:latin typeface="+mj-lt"/>
              </a:rPr>
              <a:t>hypertension research. </a:t>
            </a:r>
            <a:endParaRPr lang="en-US" sz="1000" dirty="0">
              <a:ln w="0"/>
              <a:latin typeface="+mj-lt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3873" y="4245209"/>
            <a:ext cx="3046431" cy="927236"/>
            <a:chOff x="123847" y="4064300"/>
            <a:chExt cx="3046431" cy="92723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1" r="7592" b="40417"/>
            <a:stretch/>
          </p:blipFill>
          <p:spPr>
            <a:xfrm>
              <a:off x="123847" y="4064300"/>
              <a:ext cx="1329294" cy="9272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3" name="TextBox 62"/>
            <p:cNvSpPr txBox="1"/>
            <p:nvPr/>
          </p:nvSpPr>
          <p:spPr>
            <a:xfrm>
              <a:off x="1444568" y="4078487"/>
              <a:ext cx="16120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rPr>
                <a:t>Annual Poster Session</a:t>
              </a:r>
            </a:p>
            <a:p>
              <a:pPr algn="ctr"/>
              <a:r>
                <a:rPr lang="en-US" sz="1000" b="1" dirty="0" smtClean="0">
                  <a:solidFill>
                    <a:srgbClr val="0000CC"/>
                  </a:solidFill>
                  <a:latin typeface="+mj-lt"/>
                  <a:ea typeface="Cambria" panose="02040503050406030204" pitchFamily="18" charset="0"/>
                </a:rPr>
                <a:t>April 28</a:t>
              </a:r>
              <a:r>
                <a:rPr lang="en-US" sz="1000" b="1" dirty="0" smtClean="0">
                  <a:solidFill>
                    <a:srgbClr val="0000CC"/>
                  </a:solidFill>
                  <a:latin typeface="+mj-lt"/>
                  <a:ea typeface="Cambria" panose="02040503050406030204" pitchFamily="18" charset="0"/>
                </a:rPr>
                <a:t>, </a:t>
              </a:r>
              <a:r>
                <a:rPr lang="en-US" sz="1000" b="1" dirty="0" smtClean="0">
                  <a:solidFill>
                    <a:srgbClr val="0000CC"/>
                  </a:solidFill>
                  <a:latin typeface="+mj-lt"/>
                  <a:ea typeface="Cambria" panose="02040503050406030204" pitchFamily="18" charset="0"/>
                </a:rPr>
                <a:t>2022</a:t>
              </a:r>
              <a:endParaRPr lang="en-US" sz="10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53141" y="4447681"/>
              <a:ext cx="171713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00" b="1" dirty="0" smtClean="0">
                  <a:solidFill>
                    <a:srgbClr val="00B050"/>
                  </a:solidFill>
                  <a:latin typeface="+mj-lt"/>
                  <a:ea typeface="Cambria" panose="02040503050406030204" pitchFamily="18" charset="0"/>
                  <a:cs typeface="Tahoma" pitchFamily="34" charset="0"/>
                </a:rPr>
                <a:t>$$ Prizes for </a:t>
              </a:r>
              <a:r>
                <a:rPr lang="en-US" sz="1000" b="1" dirty="0" smtClean="0">
                  <a:solidFill>
                    <a:srgbClr val="00B050"/>
                  </a:solidFill>
                  <a:latin typeface="+mj-lt"/>
                  <a:ea typeface="Cambria" panose="02040503050406030204" pitchFamily="18" charset="0"/>
                  <a:cs typeface="Tahoma" pitchFamily="34" charset="0"/>
                </a:rPr>
                <a:t>Top Posters</a:t>
              </a:r>
              <a:endParaRPr lang="en-US" sz="1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61602" y="3052953"/>
            <a:ext cx="5007074" cy="998161"/>
            <a:chOff x="6125637" y="3094961"/>
            <a:chExt cx="5007074" cy="998161"/>
          </a:xfrm>
        </p:grpSpPr>
        <p:sp>
          <p:nvSpPr>
            <p:cNvPr id="18" name="Rectangle 17"/>
            <p:cNvSpPr/>
            <p:nvPr/>
          </p:nvSpPr>
          <p:spPr>
            <a:xfrm>
              <a:off x="6169082" y="3416014"/>
              <a:ext cx="382331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n w="0"/>
                </a:rPr>
                <a:t>When</a:t>
              </a:r>
              <a:r>
                <a:rPr lang="en-US" sz="1000" dirty="0" smtClean="0">
                  <a:ln w="0"/>
                </a:rPr>
                <a:t>  Tuesdays at NOON (2021-2022 series)</a:t>
              </a:r>
            </a:p>
            <a:p>
              <a:r>
                <a:rPr lang="en-US" sz="1000" b="1" dirty="0" smtClean="0">
                  <a:ln w="0"/>
                </a:rPr>
                <a:t>Where</a:t>
              </a:r>
              <a:r>
                <a:rPr lang="en-US" sz="1000" dirty="0" smtClean="0">
                  <a:ln w="0"/>
                </a:rPr>
                <a:t> *Virtual (TBA Location: Finley Conference Center)</a:t>
              </a:r>
            </a:p>
            <a:p>
              <a:r>
                <a:rPr lang="en-US" sz="900" dirty="0"/>
                <a:t>Attendees will gain a better understanding of most recent developments in the fields of </a:t>
              </a:r>
              <a:r>
                <a:rPr lang="en-US" sz="900" dirty="0" smtClean="0"/>
                <a:t>clinical </a:t>
              </a:r>
              <a:r>
                <a:rPr lang="en-US" sz="900" dirty="0"/>
                <a:t>and basic science </a:t>
              </a:r>
              <a:r>
                <a:rPr lang="en-US" sz="900" dirty="0" smtClean="0"/>
                <a:t>cardiovascular research! </a:t>
              </a:r>
              <a:endParaRPr lang="en-US" sz="900" dirty="0"/>
            </a:p>
          </p:txBody>
        </p:sp>
        <p:grpSp>
          <p:nvGrpSpPr>
            <p:cNvPr id="55" name="Group 54"/>
            <p:cNvGrpSpPr/>
            <p:nvPr/>
          </p:nvGrpSpPr>
          <p:grpSpPr>
            <a:xfrm rot="1706313" flipH="1">
              <a:off x="9978658" y="3255902"/>
              <a:ext cx="1154053" cy="631338"/>
              <a:chOff x="4152900" y="2977482"/>
              <a:chExt cx="1057275" cy="823430"/>
            </a:xfrm>
          </p:grpSpPr>
          <p:sp>
            <p:nvSpPr>
              <p:cNvPr id="22" name="Oval Callout 21"/>
              <p:cNvSpPr/>
              <p:nvPr/>
            </p:nvSpPr>
            <p:spPr>
              <a:xfrm flipH="1">
                <a:off x="4152900" y="2977482"/>
                <a:ext cx="1057275" cy="823430"/>
              </a:xfrm>
              <a:prstGeom prst="wedgeEllipseCallou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301695" y="2993111"/>
                <a:ext cx="761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JOIN</a:t>
                </a:r>
              </a:p>
              <a:p>
                <a:pPr algn="ctr"/>
                <a:r>
                  <a:rPr lang="en-US" b="1" dirty="0" smtClean="0"/>
                  <a:t>US!</a:t>
                </a:r>
                <a:endParaRPr lang="en-US" b="1" dirty="0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125637" y="3094961"/>
              <a:ext cx="3858193" cy="299672"/>
              <a:chOff x="6198844" y="3180981"/>
              <a:chExt cx="3858193" cy="299672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6198844" y="3180981"/>
                <a:ext cx="3826336" cy="29967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  <a:alpha val="25882"/>
                </a:schemeClr>
              </a:solidFill>
              <a:ln w="34925" cmpd="thickThin">
                <a:solidFill>
                  <a:schemeClr val="accent2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236760" y="3188264"/>
                <a:ext cx="3820277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Jointly Sponsored VB&amp;H/HRC Seminar Series</a:t>
                </a:r>
                <a:endParaRPr lang="en-US" sz="1300" b="1" dirty="0">
                  <a:latin typeface="+mj-lt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3210450" y="1942673"/>
            <a:ext cx="2816432" cy="1469768"/>
            <a:chOff x="6198844" y="3188264"/>
            <a:chExt cx="3826336" cy="299672"/>
          </a:xfrm>
        </p:grpSpPr>
        <p:sp>
          <p:nvSpPr>
            <p:cNvPr id="77" name="Rounded Rectangle 76"/>
            <p:cNvSpPr/>
            <p:nvPr/>
          </p:nvSpPr>
          <p:spPr>
            <a:xfrm>
              <a:off x="6198844" y="3188264"/>
              <a:ext cx="3826336" cy="2996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25882"/>
              </a:schemeClr>
            </a:solidFill>
            <a:ln w="34925" cmpd="thickThin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250494" y="3200931"/>
              <a:ext cx="3723033" cy="285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HRC Equipment Loan Program</a:t>
              </a:r>
              <a:endParaRPr lang="en-US" sz="1200" b="1" dirty="0"/>
            </a:p>
            <a:p>
              <a:pPr algn="ctr"/>
              <a:endParaRPr lang="en-US" sz="200" dirty="0" smtClean="0"/>
            </a:p>
            <a:p>
              <a:pPr algn="ctr"/>
              <a:r>
                <a:rPr lang="en-US" sz="900" dirty="0" smtClean="0"/>
                <a:t>The HRC has </a:t>
              </a:r>
              <a:r>
                <a:rPr lang="en-US" sz="900" dirty="0"/>
                <a:t>equipment available </a:t>
              </a:r>
              <a:r>
                <a:rPr lang="en-US" sz="900" dirty="0" smtClean="0"/>
                <a:t>on campus at no cost to </a:t>
              </a:r>
              <a:r>
                <a:rPr lang="en-US" sz="900" dirty="0"/>
                <a:t>facilitate pilot studies and </a:t>
              </a:r>
              <a:r>
                <a:rPr lang="en-US" sz="900" dirty="0" smtClean="0"/>
                <a:t>support investigators </a:t>
              </a:r>
              <a:r>
                <a:rPr lang="en-US" sz="900" dirty="0"/>
                <a:t>conducting hypertension research.  </a:t>
              </a:r>
              <a:endParaRPr lang="en-US" sz="900" dirty="0" smtClean="0"/>
            </a:p>
            <a:p>
              <a:pPr algn="ctr"/>
              <a:endParaRPr lang="en-US" sz="200" dirty="0" smtClean="0"/>
            </a:p>
            <a:p>
              <a:pPr algn="ctr"/>
              <a:endParaRPr lang="en-US" sz="200" dirty="0"/>
            </a:p>
            <a:p>
              <a:pPr algn="ctr"/>
              <a:r>
                <a:rPr lang="en-US" sz="900" b="1" dirty="0" smtClean="0"/>
                <a:t>Validated automated blood pressure devices</a:t>
              </a:r>
            </a:p>
            <a:p>
              <a:pPr algn="ctr"/>
              <a:r>
                <a:rPr lang="en-US" sz="900" b="1" dirty="0" smtClean="0"/>
                <a:t>Wrist actigraphy devices</a:t>
              </a:r>
            </a:p>
            <a:p>
              <a:pPr algn="ctr"/>
              <a:r>
                <a:rPr lang="en-US" sz="900" b="1" dirty="0" smtClean="0"/>
                <a:t>Ambulatory blood pressure monitors</a:t>
              </a:r>
            </a:p>
            <a:p>
              <a:pPr algn="ctr"/>
              <a:endParaRPr lang="en-US" sz="400" dirty="0" smtClean="0"/>
            </a:p>
            <a:p>
              <a:pPr algn="ctr"/>
              <a:r>
                <a:rPr lang="en-US" sz="900" dirty="0" smtClean="0"/>
                <a:t>Email </a:t>
              </a:r>
              <a:r>
                <a:rPr lang="en-US" sz="900" dirty="0" smtClean="0">
                  <a:hlinkClick r:id="rId5"/>
                </a:rPr>
                <a:t>faithlang@uabmc.edu</a:t>
              </a:r>
              <a:r>
                <a:rPr lang="en-US" sz="900" dirty="0"/>
                <a:t> </a:t>
              </a:r>
              <a:r>
                <a:rPr lang="en-US" sz="900" dirty="0" smtClean="0"/>
                <a:t>for rental details.</a:t>
              </a:r>
              <a:endParaRPr lang="en-US" sz="900" b="1" dirty="0">
                <a:latin typeface="+mj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254118" y="6444734"/>
            <a:ext cx="368376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u="sng" dirty="0">
                <a:ln w="0"/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https://www.uab.edu/hypertension/</a:t>
            </a:r>
            <a:endParaRPr lang="en-US" sz="1700" b="1" u="sng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59239" y="4043887"/>
            <a:ext cx="5688639" cy="2097300"/>
            <a:chOff x="6099052" y="4223277"/>
            <a:chExt cx="5688639" cy="2097300"/>
          </a:xfrm>
        </p:grpSpPr>
        <p:grpSp>
          <p:nvGrpSpPr>
            <p:cNvPr id="17" name="Group 16"/>
            <p:cNvGrpSpPr/>
            <p:nvPr/>
          </p:nvGrpSpPr>
          <p:grpSpPr>
            <a:xfrm>
              <a:off x="6099052" y="4223277"/>
              <a:ext cx="4732735" cy="299672"/>
              <a:chOff x="6198843" y="3180981"/>
              <a:chExt cx="4732735" cy="299672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6198843" y="3180981"/>
                <a:ext cx="4732735" cy="29967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  <a:alpha val="25882"/>
                </a:schemeClr>
              </a:solidFill>
              <a:ln w="34925" cmpd="thickThin">
                <a:solidFill>
                  <a:schemeClr val="accent2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236760" y="3188264"/>
                <a:ext cx="4694818" cy="29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00" b="1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Hypertension Research Pilot Grant Program Recipients</a:t>
                </a:r>
                <a:endParaRPr lang="en-US" sz="1300" b="1" dirty="0">
                  <a:latin typeface="+mj-lt"/>
                </a:endParaRPr>
              </a:p>
            </p:txBody>
          </p:sp>
        </p:grpSp>
        <p:pic>
          <p:nvPicPr>
            <p:cNvPr id="1026" name="Picture 2" descr="Amy Amar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079" y="5743309"/>
              <a:ext cx="513126" cy="57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Dr. Rachel Sinkey, MD - Birmingham, AL - Maternal and Fetal Medicine,  Obstetrics and Gynecology">
              <a:extLst>
                <a:ext uri="{FF2B5EF4-FFF2-40B4-BE49-F238E27FC236}">
                  <a16:creationId xmlns:a16="http://schemas.microsoft.com/office/drawing/2014/main" id="{DA4AA544-3224-624D-B7EB-F2A8B3E63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8"/>
            <a:stretch/>
          </p:blipFill>
          <p:spPr bwMode="auto">
            <a:xfrm>
              <a:off x="6207635" y="4610285"/>
              <a:ext cx="529570" cy="52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635" y="5163597"/>
              <a:ext cx="529570" cy="549886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6754492" y="5163248"/>
              <a:ext cx="429071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rgbClr val="000000"/>
                  </a:solidFill>
                  <a:latin typeface="+mj-lt"/>
                </a:rPr>
                <a:t>Yulia Khodneva, MD, PhD │ </a:t>
              </a:r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Assistant Professor (Preventive Medicine)</a:t>
              </a:r>
            </a:p>
            <a:p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“Patient-reported </a:t>
              </a:r>
              <a:r>
                <a:rPr lang="en-US" sz="900" dirty="0">
                  <a:solidFill>
                    <a:srgbClr val="000000"/>
                  </a:solidFill>
                  <a:latin typeface="+mj-lt"/>
                </a:rPr>
                <a:t>perspective on barriers to exercise and acceptance of a remotely delivered home cardiac exercise rehabilitation program for heart </a:t>
              </a:r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failure” 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794706" y="4692443"/>
              <a:ext cx="40234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900" b="1" dirty="0" smtClean="0">
                  <a:latin typeface="+mj-lt"/>
                </a:rPr>
                <a:t>Rachel G. Sinkey, MD</a:t>
              </a:r>
              <a:r>
                <a:rPr lang="en-US" sz="900" b="1" dirty="0">
                  <a:solidFill>
                    <a:srgbClr val="000000"/>
                  </a:solidFill>
                  <a:latin typeface="+mj-lt"/>
                </a:rPr>
                <a:t> │ </a:t>
              </a:r>
              <a:r>
                <a:rPr lang="en-US" sz="900" dirty="0">
                  <a:solidFill>
                    <a:srgbClr val="000000"/>
                  </a:solidFill>
                  <a:latin typeface="+mj-lt"/>
                </a:rPr>
                <a:t>Assistant Professor </a:t>
              </a:r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(Obstetrics and Gynecology)</a:t>
              </a:r>
              <a:endParaRPr lang="en-US" sz="900" dirty="0">
                <a:solidFill>
                  <a:srgbClr val="000000"/>
                </a:solidFill>
                <a:latin typeface="+mj-lt"/>
              </a:endParaRPr>
            </a:p>
            <a:p>
              <a:pPr marL="0" lvl="1"/>
              <a:r>
                <a:rPr lang="en-US" sz="900" dirty="0" smtClean="0">
                  <a:latin typeface="+mj-lt"/>
                </a:rPr>
                <a:t>“Validation </a:t>
              </a:r>
              <a:r>
                <a:rPr lang="en-US" sz="900" dirty="0">
                  <a:latin typeface="+mj-lt"/>
                </a:rPr>
                <a:t>of a Remote Monitoring Blood Pressure Cuff”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04080" y="5733636"/>
              <a:ext cx="342684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rgbClr val="000000"/>
                  </a:solidFill>
                  <a:latin typeface="+mj-lt"/>
                </a:rPr>
                <a:t>Amy W. Amara, MD, PhD │ </a:t>
              </a:r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Assistant Professor (Neurology)</a:t>
              </a:r>
            </a:p>
            <a:p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“T</a:t>
              </a:r>
              <a:r>
                <a:rPr lang="en-US" sz="900" dirty="0" smtClean="0">
                  <a:latin typeface="+mj-lt"/>
                </a:rPr>
                <a:t>he </a:t>
              </a:r>
              <a:r>
                <a:rPr lang="en-US" sz="900" dirty="0">
                  <a:latin typeface="+mj-lt"/>
                </a:rPr>
                <a:t>heart-brain connection, neuroinflammation and cognitive dysfunction in older adults</a:t>
              </a:r>
              <a:r>
                <a:rPr lang="en-US" sz="900" dirty="0" smtClean="0">
                  <a:solidFill>
                    <a:srgbClr val="000000"/>
                  </a:solidFill>
                  <a:latin typeface="+mj-lt"/>
                </a:rPr>
                <a:t>” </a:t>
              </a:r>
              <a:endParaRPr lang="en-US" sz="900" dirty="0"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13372" y="4801872"/>
              <a:ext cx="84991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ln w="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HRC/CWRH</a:t>
              </a:r>
              <a:endPara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0710152" y="5231269"/>
              <a:ext cx="80182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ln w="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HRC/CCTS</a:t>
              </a:r>
              <a:endPara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694210" y="5795020"/>
              <a:ext cx="10871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ln w="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HRC/UCEM/MBI</a:t>
              </a:r>
              <a:endPara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10152" y="4491386"/>
              <a:ext cx="10775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Co-Sponsors</a:t>
              </a:r>
              <a:endPara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219749" y="3686494"/>
            <a:ext cx="2816432" cy="2181726"/>
            <a:chOff x="6198844" y="3188264"/>
            <a:chExt cx="3826336" cy="647534"/>
          </a:xfrm>
        </p:grpSpPr>
        <p:sp>
          <p:nvSpPr>
            <p:cNvPr id="89" name="Rounded Rectangle 88"/>
            <p:cNvSpPr/>
            <p:nvPr/>
          </p:nvSpPr>
          <p:spPr>
            <a:xfrm>
              <a:off x="6198844" y="3188264"/>
              <a:ext cx="3826336" cy="6101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25882"/>
              </a:schemeClr>
            </a:solidFill>
            <a:ln w="34925" cmpd="thickThin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250494" y="3200931"/>
              <a:ext cx="3723033" cy="634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HYPERTENSION TRAINING</a:t>
              </a:r>
              <a:endParaRPr lang="en-US" sz="200" dirty="0" smtClean="0"/>
            </a:p>
            <a:p>
              <a:pPr algn="ctr"/>
              <a:endParaRPr lang="en-US" sz="500" dirty="0"/>
            </a:p>
            <a:p>
              <a:pPr algn="ctr"/>
              <a:r>
                <a:rPr lang="en-US" sz="900" b="1" dirty="0" smtClean="0">
                  <a:solidFill>
                    <a:srgbClr val="C00000"/>
                  </a:solidFill>
                </a:rPr>
                <a:t>T32 Postdoctoral Positions </a:t>
              </a:r>
              <a:r>
                <a:rPr lang="en-US" sz="900" b="1" dirty="0" smtClean="0">
                  <a:solidFill>
                    <a:srgbClr val="C00000"/>
                  </a:solidFill>
                </a:rPr>
                <a:t>Available </a:t>
              </a:r>
              <a:endParaRPr lang="en-US" sz="9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900" dirty="0" smtClean="0"/>
                <a:t>T32 HL007457</a:t>
              </a:r>
            </a:p>
            <a:p>
              <a:pPr algn="ctr"/>
              <a:r>
                <a:rPr lang="en-US" sz="900" dirty="0" smtClean="0"/>
                <a:t>“Mechanisms of Hypertension and </a:t>
              </a:r>
            </a:p>
            <a:p>
              <a:pPr algn="ctr"/>
              <a:r>
                <a:rPr lang="en-US" sz="900" dirty="0" smtClean="0"/>
                <a:t>Cardiovascular Diseases”</a:t>
              </a:r>
            </a:p>
            <a:p>
              <a:pPr algn="ctr"/>
              <a:r>
                <a:rPr lang="en-US" sz="900" i="1" dirty="0" smtClean="0"/>
                <a:t>Suzanne Oparil, MD, PD/PI</a:t>
              </a:r>
            </a:p>
            <a:p>
              <a:pPr algn="ctr"/>
              <a:r>
                <a:rPr lang="en-US" sz="900" b="1" dirty="0" smtClean="0">
                  <a:solidFill>
                    <a:srgbClr val="C00000"/>
                  </a:solidFill>
                </a:rPr>
                <a:t>**APPLY </a:t>
              </a:r>
              <a:r>
                <a:rPr lang="en-US" sz="900" b="1" dirty="0" smtClean="0">
                  <a:solidFill>
                    <a:srgbClr val="C00000"/>
                  </a:solidFill>
                </a:rPr>
                <a:t>NOW**</a:t>
              </a:r>
              <a:endParaRPr lang="en-US" sz="900" b="1" dirty="0" smtClean="0">
                <a:solidFill>
                  <a:srgbClr val="C00000"/>
                </a:solidFill>
              </a:endParaRPr>
            </a:p>
            <a:p>
              <a:pPr algn="ctr"/>
              <a:endParaRPr lang="en-US" sz="400" dirty="0"/>
            </a:p>
            <a:p>
              <a:pPr algn="ctr"/>
              <a:r>
                <a:rPr lang="en-US" sz="900" dirty="0"/>
                <a:t>Email </a:t>
              </a:r>
              <a:r>
                <a:rPr lang="en-US" sz="900" dirty="0">
                  <a:hlinkClick r:id="rId5"/>
                </a:rPr>
                <a:t>faithlang@uabmc.edu</a:t>
              </a:r>
              <a:r>
                <a:rPr lang="en-US" sz="900" dirty="0"/>
                <a:t> for details and application process.</a:t>
              </a:r>
              <a:endParaRPr lang="en-US" sz="900" b="1" dirty="0">
                <a:latin typeface="+mj-lt"/>
              </a:endParaRPr>
            </a:p>
            <a:p>
              <a:pPr algn="ctr"/>
              <a:endParaRPr lang="en-US" sz="400" dirty="0" smtClean="0"/>
            </a:p>
            <a:p>
              <a:pPr algn="ctr"/>
              <a:r>
                <a:rPr lang="en-US" sz="900" dirty="0" smtClean="0"/>
                <a:t>Please visit </a:t>
              </a:r>
              <a:r>
                <a:rPr lang="en-US" sz="900" dirty="0" smtClean="0">
                  <a:hlinkClick r:id="rId16"/>
                </a:rPr>
                <a:t>https://www.uab.edu/hypertension/education</a:t>
              </a:r>
              <a:r>
                <a:rPr lang="en-US" sz="900" dirty="0" smtClean="0"/>
                <a:t> </a:t>
              </a:r>
            </a:p>
            <a:p>
              <a:pPr algn="ctr"/>
              <a:r>
                <a:rPr lang="en-US" sz="900" dirty="0" smtClean="0"/>
                <a:t>for other available training opportunities</a:t>
              </a:r>
              <a:endParaRPr lang="en-US" sz="900" b="1" dirty="0" smtClean="0"/>
            </a:p>
            <a:p>
              <a:pPr algn="ctr"/>
              <a:endParaRPr lang="en-US" sz="400" dirty="0" smtClean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64267" y="6086328"/>
            <a:ext cx="4874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CWRH-Center for Women’s Reproductive Health; CCTS-Center for Clinical and Translational Science; UCEM-UAB Center for Exercise Medicine; MBI-UAB McKnight Brain Institute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406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A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6B51"/>
      </a:accent1>
      <a:accent2>
        <a:srgbClr val="285134"/>
      </a:accent2>
      <a:accent3>
        <a:srgbClr val="80BC00"/>
      </a:accent3>
      <a:accent4>
        <a:srgbClr val="FFD300"/>
      </a:accent4>
      <a:accent5>
        <a:srgbClr val="AA9767"/>
      </a:accent5>
      <a:accent6>
        <a:srgbClr val="808285"/>
      </a:accent6>
      <a:hlink>
        <a:srgbClr val="0563C1"/>
      </a:hlink>
      <a:folHlink>
        <a:srgbClr val="954F72"/>
      </a:folHlink>
    </a:clrScheme>
    <a:fontScheme name="Personalizado 5">
      <a:majorFont>
        <a:latin typeface="Proxima Nova Bl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5" id="{5331189D-0A4F-6540-A9EE-51A6900F1E6A}" vid="{19B76C43-A60E-B647-82ED-D42F8CDB04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widescreen-PPT (2)</Template>
  <TotalTime>1909</TotalTime>
  <Words>442</Words>
  <Application>Microsoft Office PowerPoint</Application>
  <PresentationFormat>Widescreen</PresentationFormat>
  <Paragraphs>80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Cambria Math</vt:lpstr>
      <vt:lpstr>Tahoma</vt:lpstr>
      <vt:lpstr>Ebrima</vt:lpstr>
      <vt:lpstr>Proxima Nova Rg</vt:lpstr>
      <vt:lpstr>Proxima Nova Rg (Body)</vt:lpstr>
      <vt:lpstr>Proxima Nova Bl</vt:lpstr>
      <vt:lpstr>Cambria</vt:lpstr>
      <vt:lpstr>Arial</vt:lpstr>
      <vt:lpstr>proxima-nova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UAB Template</dc:title>
  <dc:creator>Suzanne Oparil</dc:creator>
  <cp:lastModifiedBy>Suzanne Oparil</cp:lastModifiedBy>
  <cp:revision>47</cp:revision>
  <cp:lastPrinted>2021-12-07T16:09:58Z</cp:lastPrinted>
  <dcterms:created xsi:type="dcterms:W3CDTF">2021-12-01T17:15:50Z</dcterms:created>
  <dcterms:modified xsi:type="dcterms:W3CDTF">2022-02-11T15:20:18Z</dcterms:modified>
</cp:coreProperties>
</file>