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51206400" cy="38404800"/>
  <p:notesSz cx="7010400" cy="9236075"/>
  <p:kinsoku lang="ko-KR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04" userDrawn="1">
          <p15:clr>
            <a:srgbClr val="A4A3A4"/>
          </p15:clr>
        </p15:guide>
        <p15:guide id="2" pos="240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B0F0"/>
    <a:srgbClr val="66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 varScale="1">
        <p:scale>
          <a:sx n="21" d="100"/>
          <a:sy n="21" d="100"/>
        </p:scale>
        <p:origin x="1986" y="60"/>
      </p:cViewPr>
      <p:guideLst>
        <p:guide orient="horz" pos="1104"/>
        <p:guide pos="240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7850"/>
            <a:ext cx="5140325" cy="4156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8" tIns="44697" rIns="90988" bIns="44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0" y="700088"/>
            <a:ext cx="4597400" cy="34496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68" y="11930282"/>
            <a:ext cx="43526075" cy="82328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325" y="21763326"/>
            <a:ext cx="35845750" cy="981334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0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2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5518" y="3415581"/>
            <a:ext cx="10880725" cy="307220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0163" y="3415581"/>
            <a:ext cx="32492950" cy="307220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6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2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5" y="24678842"/>
            <a:ext cx="43526075" cy="762671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5" y="16277792"/>
            <a:ext cx="43526075" cy="84010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062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168" y="11093811"/>
            <a:ext cx="21686837" cy="230437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9400" y="11093811"/>
            <a:ext cx="21686838" cy="230437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43" y="1538072"/>
            <a:ext cx="46085125" cy="640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8" y="8596529"/>
            <a:ext cx="22625050" cy="3582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38" y="12178798"/>
            <a:ext cx="22625050" cy="221270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5" y="8596529"/>
            <a:ext cx="22632988" cy="3582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5" y="12178798"/>
            <a:ext cx="22632988" cy="221270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8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5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89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528982"/>
            <a:ext cx="16846550" cy="65068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3" y="1528982"/>
            <a:ext cx="28625800" cy="327768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38" y="8035853"/>
            <a:ext cx="16846550" cy="26269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934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80" y="26883666"/>
            <a:ext cx="30724475" cy="31731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80" y="3432248"/>
            <a:ext cx="30724475" cy="230422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80" y="30056787"/>
            <a:ext cx="30724475" cy="45081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434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163" y="3416300"/>
            <a:ext cx="435260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61242" tIns="275698" rIns="561242" bIns="2756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163" y="11093450"/>
            <a:ext cx="43526075" cy="2304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61242" tIns="275698" rIns="561242" bIns="27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675313" rtl="0" eaLnBrk="0" fontAlgn="base" hangingPunct="0">
        <a:spcBef>
          <a:spcPct val="0"/>
        </a:spcBef>
        <a:spcAft>
          <a:spcPct val="0"/>
        </a:spcAft>
        <a:defRPr sz="27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675313" rtl="0" eaLnBrk="0" fontAlgn="base" hangingPunct="0">
        <a:spcBef>
          <a:spcPct val="0"/>
        </a:spcBef>
        <a:spcAft>
          <a:spcPct val="0"/>
        </a:spcAft>
        <a:defRPr sz="27400">
          <a:solidFill>
            <a:schemeClr val="tx2"/>
          </a:solidFill>
          <a:latin typeface="Times New Roman" pitchFamily="18" charset="0"/>
        </a:defRPr>
      </a:lvl2pPr>
      <a:lvl3pPr algn="ctr" defTabSz="5675313" rtl="0" eaLnBrk="0" fontAlgn="base" hangingPunct="0">
        <a:spcBef>
          <a:spcPct val="0"/>
        </a:spcBef>
        <a:spcAft>
          <a:spcPct val="0"/>
        </a:spcAft>
        <a:defRPr sz="27400">
          <a:solidFill>
            <a:schemeClr val="tx2"/>
          </a:solidFill>
          <a:latin typeface="Times New Roman" pitchFamily="18" charset="0"/>
        </a:defRPr>
      </a:lvl3pPr>
      <a:lvl4pPr algn="ctr" defTabSz="5675313" rtl="0" eaLnBrk="0" fontAlgn="base" hangingPunct="0">
        <a:spcBef>
          <a:spcPct val="0"/>
        </a:spcBef>
        <a:spcAft>
          <a:spcPct val="0"/>
        </a:spcAft>
        <a:defRPr sz="27400">
          <a:solidFill>
            <a:schemeClr val="tx2"/>
          </a:solidFill>
          <a:latin typeface="Times New Roman" pitchFamily="18" charset="0"/>
        </a:defRPr>
      </a:lvl4pPr>
      <a:lvl5pPr algn="ctr" defTabSz="5675313" rtl="0" eaLnBrk="0" fontAlgn="base" hangingPunct="0">
        <a:spcBef>
          <a:spcPct val="0"/>
        </a:spcBef>
        <a:spcAft>
          <a:spcPct val="0"/>
        </a:spcAft>
        <a:defRPr sz="27400">
          <a:solidFill>
            <a:schemeClr val="tx2"/>
          </a:solidFill>
          <a:latin typeface="Times New Roman" pitchFamily="18" charset="0"/>
        </a:defRPr>
      </a:lvl5pPr>
      <a:lvl6pPr marL="457200" algn="ctr" defTabSz="5675313" rtl="0" eaLnBrk="0" fontAlgn="base" hangingPunct="0">
        <a:spcBef>
          <a:spcPct val="0"/>
        </a:spcBef>
        <a:spcAft>
          <a:spcPct val="0"/>
        </a:spcAft>
        <a:defRPr sz="27400">
          <a:solidFill>
            <a:schemeClr val="tx2"/>
          </a:solidFill>
          <a:latin typeface="Times New Roman" pitchFamily="18" charset="0"/>
        </a:defRPr>
      </a:lvl6pPr>
      <a:lvl7pPr marL="914400" algn="ctr" defTabSz="5675313" rtl="0" eaLnBrk="0" fontAlgn="base" hangingPunct="0">
        <a:spcBef>
          <a:spcPct val="0"/>
        </a:spcBef>
        <a:spcAft>
          <a:spcPct val="0"/>
        </a:spcAft>
        <a:defRPr sz="27400">
          <a:solidFill>
            <a:schemeClr val="tx2"/>
          </a:solidFill>
          <a:latin typeface="Times New Roman" pitchFamily="18" charset="0"/>
        </a:defRPr>
      </a:lvl7pPr>
      <a:lvl8pPr marL="1371600" algn="ctr" defTabSz="5675313" rtl="0" eaLnBrk="0" fontAlgn="base" hangingPunct="0">
        <a:spcBef>
          <a:spcPct val="0"/>
        </a:spcBef>
        <a:spcAft>
          <a:spcPct val="0"/>
        </a:spcAft>
        <a:defRPr sz="27400">
          <a:solidFill>
            <a:schemeClr val="tx2"/>
          </a:solidFill>
          <a:latin typeface="Times New Roman" pitchFamily="18" charset="0"/>
        </a:defRPr>
      </a:lvl8pPr>
      <a:lvl9pPr marL="1828800" algn="ctr" defTabSz="5675313" rtl="0" eaLnBrk="0" fontAlgn="base" hangingPunct="0">
        <a:spcBef>
          <a:spcPct val="0"/>
        </a:spcBef>
        <a:spcAft>
          <a:spcPct val="0"/>
        </a:spcAft>
        <a:defRPr sz="27400">
          <a:solidFill>
            <a:schemeClr val="tx2"/>
          </a:solidFill>
          <a:latin typeface="Times New Roman" pitchFamily="18" charset="0"/>
        </a:defRPr>
      </a:lvl9pPr>
    </p:titleStyle>
    <p:bodyStyle>
      <a:lvl1pPr marL="2128838" indent="-2128838" algn="l" defTabSz="56753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100">
          <a:solidFill>
            <a:schemeClr val="tx1"/>
          </a:solidFill>
          <a:latin typeface="+mn-lt"/>
          <a:ea typeface="+mn-ea"/>
          <a:cs typeface="+mn-cs"/>
        </a:defRPr>
      </a:lvl1pPr>
      <a:lvl2pPr marL="4610100" indent="-1778000" algn="l" defTabSz="56753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7600">
          <a:solidFill>
            <a:schemeClr val="tx1"/>
          </a:solidFill>
          <a:latin typeface="+mn-lt"/>
        </a:defRPr>
      </a:lvl2pPr>
      <a:lvl3pPr marL="7089775" indent="-1414463" algn="l" defTabSz="56753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900">
          <a:solidFill>
            <a:schemeClr val="tx1"/>
          </a:solidFill>
          <a:latin typeface="+mn-lt"/>
        </a:defRPr>
      </a:lvl3pPr>
      <a:lvl4pPr marL="9925050" indent="-1417638" algn="l" defTabSz="56753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2400">
          <a:solidFill>
            <a:schemeClr val="tx1"/>
          </a:solidFill>
          <a:latin typeface="+mn-lt"/>
        </a:defRPr>
      </a:lvl4pPr>
      <a:lvl5pPr marL="12763500" indent="-1414463" algn="l" defTabSz="56753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2400">
          <a:solidFill>
            <a:schemeClr val="tx1"/>
          </a:solidFill>
          <a:latin typeface="+mn-lt"/>
        </a:defRPr>
      </a:lvl5pPr>
      <a:lvl6pPr marL="13220700" indent="-1414463" algn="l" defTabSz="56753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2400">
          <a:solidFill>
            <a:schemeClr val="tx1"/>
          </a:solidFill>
          <a:latin typeface="+mn-lt"/>
        </a:defRPr>
      </a:lvl6pPr>
      <a:lvl7pPr marL="13677900" indent="-1414463" algn="l" defTabSz="56753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2400">
          <a:solidFill>
            <a:schemeClr val="tx1"/>
          </a:solidFill>
          <a:latin typeface="+mn-lt"/>
        </a:defRPr>
      </a:lvl7pPr>
      <a:lvl8pPr marL="14135100" indent="-1414463" algn="l" defTabSz="56753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2400">
          <a:solidFill>
            <a:schemeClr val="tx1"/>
          </a:solidFill>
          <a:latin typeface="+mn-lt"/>
        </a:defRPr>
      </a:lvl8pPr>
      <a:lvl9pPr marL="14592300" indent="-1414463" algn="l" defTabSz="56753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34149735/" TargetMode="External"/><Relationship Id="rId13" Type="http://schemas.openxmlformats.org/officeDocument/2006/relationships/hyperlink" Target="https://www.ncbi.nlm.nih.gov/pubmed/31092813" TargetMode="External"/><Relationship Id="rId18" Type="http://schemas.openxmlformats.org/officeDocument/2006/relationships/image" Target="../media/image5.jpeg"/><Relationship Id="rId3" Type="http://schemas.openxmlformats.org/officeDocument/2006/relationships/image" Target="../media/image2.png"/><Relationship Id="rId21" Type="http://schemas.openxmlformats.org/officeDocument/2006/relationships/image" Target="../media/image8.png"/><Relationship Id="rId7" Type="http://schemas.openxmlformats.org/officeDocument/2006/relationships/hyperlink" Target="https://www.ncbi.nlm.nih.gov/pmc/articles/PMC7904445/" TargetMode="External"/><Relationship Id="rId12" Type="http://schemas.openxmlformats.org/officeDocument/2006/relationships/hyperlink" Target="https://www.ncbi.nlm.nih.gov/pmc/articles/PMC6751184/" TargetMode="External"/><Relationship Id="rId17" Type="http://schemas.openxmlformats.org/officeDocument/2006/relationships/image" Target="../media/image4.jpeg"/><Relationship Id="rId2" Type="http://schemas.openxmlformats.org/officeDocument/2006/relationships/image" Target="../media/image1.png"/><Relationship Id="rId16" Type="http://schemas.openxmlformats.org/officeDocument/2006/relationships/hyperlink" Target="https://www.ncbi.nlm.nih.gov/pubmed/28119467" TargetMode="Externa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ubmed.ncbi.nlm.nih.gov/33649747/" TargetMode="External"/><Relationship Id="rId11" Type="http://schemas.openxmlformats.org/officeDocument/2006/relationships/hyperlink" Target="https://pubmed.ncbi.nlm.nih.gov/31534126/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s://dx.doi.org/10.1016%2Fj.xcrm.2021.100218" TargetMode="External"/><Relationship Id="rId15" Type="http://schemas.openxmlformats.org/officeDocument/2006/relationships/hyperlink" Target="https://www.ncbi.nlm.nih.gov/pubmed/28981904" TargetMode="External"/><Relationship Id="rId23" Type="http://schemas.openxmlformats.org/officeDocument/2006/relationships/image" Target="../media/image10.jpeg"/><Relationship Id="rId10" Type="http://schemas.openxmlformats.org/officeDocument/2006/relationships/hyperlink" Target="https://pubmed.ncbi.nlm.nih.gov/32544272/" TargetMode="External"/><Relationship Id="rId19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www.ncbi.nlm.nih.gov/pmc/articles/PMC8212047/" TargetMode="External"/><Relationship Id="rId14" Type="http://schemas.openxmlformats.org/officeDocument/2006/relationships/hyperlink" Target="https://www.ncbi.nlm.nih.gov/pubmed/30171073" TargetMode="External"/><Relationship Id="rId2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28" descr="GRADG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206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233"/>
          <p:cNvSpPr txBox="1">
            <a:spLocks noChangeArrowheads="1"/>
          </p:cNvSpPr>
          <p:nvPr/>
        </p:nvSpPr>
        <p:spPr bwMode="auto">
          <a:xfrm>
            <a:off x="10720388" y="3692525"/>
            <a:ext cx="277812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7852" tIns="68926" rIns="137852" bIns="68926">
            <a:spAutoFit/>
          </a:bodyPr>
          <a:lstStyle>
            <a:lvl1pPr defTabSz="1374775"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374775"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374775"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374775"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374775"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ko-KR" altLang="en-US" sz="3600">
              <a:latin typeface="Arial" panose="020B0604020202020204" pitchFamily="34" charset="0"/>
              <a:ea typeface="굴림" pitchFamily="34" charset="-127"/>
            </a:endParaRPr>
          </a:p>
        </p:txBody>
      </p:sp>
      <p:sp>
        <p:nvSpPr>
          <p:cNvPr id="3078" name="Text Box 275"/>
          <p:cNvSpPr txBox="1">
            <a:spLocks noChangeArrowheads="1"/>
          </p:cNvSpPr>
          <p:nvPr/>
        </p:nvSpPr>
        <p:spPr bwMode="auto">
          <a:xfrm>
            <a:off x="25723850" y="6667500"/>
            <a:ext cx="284163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3646" tIns="56821" rIns="113646" bIns="56821">
            <a:spAutoFit/>
          </a:bodyPr>
          <a:lstStyle>
            <a:lvl1pPr defTabSz="1138238"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138238"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138238"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138238"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138238"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1382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1382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1382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1382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ko-KR" altLang="en-US" sz="3100">
              <a:latin typeface="Arial" panose="020B0604020202020204" pitchFamily="34" charset="0"/>
              <a:ea typeface="굴림" pitchFamily="34" charset="-127"/>
            </a:endParaRPr>
          </a:p>
        </p:txBody>
      </p:sp>
      <p:sp>
        <p:nvSpPr>
          <p:cNvPr id="3087" name="TextBox 2"/>
          <p:cNvSpPr txBox="1">
            <a:spLocks noChangeArrowheads="1"/>
          </p:cNvSpPr>
          <p:nvPr/>
        </p:nvSpPr>
        <p:spPr bwMode="auto">
          <a:xfrm>
            <a:off x="39816575" y="32854394"/>
            <a:ext cx="7788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150" b="1" dirty="0">
                <a:latin typeface="Arial" panose="020B0604020202020204" pitchFamily="34" charset="0"/>
              </a:rPr>
              <a:t>Figure from a MMIC-related publication</a:t>
            </a:r>
          </a:p>
        </p:txBody>
      </p:sp>
      <p:sp>
        <p:nvSpPr>
          <p:cNvPr id="100" name="Rectangle 10"/>
          <p:cNvSpPr>
            <a:spLocks noChangeArrowheads="1"/>
          </p:cNvSpPr>
          <p:nvPr/>
        </p:nvSpPr>
        <p:spPr bwMode="auto">
          <a:xfrm>
            <a:off x="13455650" y="8685213"/>
            <a:ext cx="11704638" cy="752475"/>
          </a:xfrm>
          <a:prstGeom prst="rect">
            <a:avLst/>
          </a:prstGeom>
          <a:gradFill>
            <a:gsLst>
              <a:gs pos="0">
                <a:srgbClr val="006600">
                  <a:lumMod val="17000"/>
                  <a:lumOff val="83000"/>
                </a:srgbClr>
              </a:gs>
              <a:gs pos="100000">
                <a:srgbClr val="00B050"/>
              </a:gs>
            </a:gsLst>
            <a:lin ang="5400000" scaled="1"/>
          </a:gradFill>
          <a:ln w="12700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9701" tIns="0" rIns="109701" bIns="0"/>
          <a:lstStyle/>
          <a:p>
            <a:pPr algn="ctr" defTabSz="37620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00" b="1" kern="0" dirty="0">
                <a:solidFill>
                  <a:prstClr val="black"/>
                </a:solidFill>
                <a:latin typeface="Arial" pitchFamily="34" charset="0"/>
              </a:rPr>
              <a:t>Biacore T200 Components</a:t>
            </a:r>
          </a:p>
        </p:txBody>
      </p:sp>
      <p:grpSp>
        <p:nvGrpSpPr>
          <p:cNvPr id="3098" name="Group 9"/>
          <p:cNvGrpSpPr>
            <a:grpSpLocks noChangeAspect="1"/>
          </p:cNvGrpSpPr>
          <p:nvPr/>
        </p:nvGrpSpPr>
        <p:grpSpPr bwMode="auto">
          <a:xfrm>
            <a:off x="32061150" y="11917363"/>
            <a:ext cx="5502275" cy="2246312"/>
            <a:chOff x="33024763" y="16086138"/>
            <a:chExt cx="5534261" cy="2369342"/>
          </a:xfrm>
        </p:grpSpPr>
        <p:pic>
          <p:nvPicPr>
            <p:cNvPr id="3358" name="Picture 1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4763" y="16086138"/>
              <a:ext cx="2622550" cy="201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59" name="Text Box 57"/>
            <p:cNvSpPr txBox="1">
              <a:spLocks noChangeArrowheads="1"/>
            </p:cNvSpPr>
            <p:nvPr/>
          </p:nvSpPr>
          <p:spPr bwMode="auto">
            <a:xfrm>
              <a:off x="35983863" y="16086138"/>
              <a:ext cx="2575161" cy="2369342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</a:rPr>
                <a:t>Examples: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</a:rPr>
                <a:t>-Amine chemistry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</a:rPr>
                <a:t>-Thiol coupling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</a:rPr>
                <a:t>Maleimide coupling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</a:rPr>
                <a:t>Aldehyde coupling</a:t>
              </a:r>
            </a:p>
          </p:txBody>
        </p:sp>
      </p:grpSp>
      <p:grpSp>
        <p:nvGrpSpPr>
          <p:cNvPr id="3099" name="Group 10"/>
          <p:cNvGrpSpPr>
            <a:grpSpLocks/>
          </p:cNvGrpSpPr>
          <p:nvPr/>
        </p:nvGrpSpPr>
        <p:grpSpPr bwMode="auto">
          <a:xfrm>
            <a:off x="32043688" y="14527213"/>
            <a:ext cx="5535612" cy="2708275"/>
            <a:chOff x="33024763" y="18838863"/>
            <a:chExt cx="5535300" cy="2837573"/>
          </a:xfrm>
        </p:grpSpPr>
        <p:pic>
          <p:nvPicPr>
            <p:cNvPr id="3356" name="Picture 10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4763" y="18838863"/>
              <a:ext cx="3070225" cy="265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57" name="Text Box 59"/>
            <p:cNvSpPr txBox="1">
              <a:spLocks noChangeArrowheads="1"/>
            </p:cNvSpPr>
            <p:nvPr/>
          </p:nvSpPr>
          <p:spPr bwMode="auto">
            <a:xfrm>
              <a:off x="35983863" y="18838863"/>
              <a:ext cx="2576200" cy="2837573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</a:rPr>
                <a:t>Examples: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</a:rPr>
                <a:t>-Streptavidin-Biotin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</a:rPr>
                <a:t>Anti-mouse IgG-MAb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</a:rPr>
                <a:t>Anti-GST-GST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</a:rPr>
                <a:t>NTA-6HIS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</a:rPr>
                <a:t>Anti-FAG-FLAG</a:t>
              </a:r>
            </a:p>
          </p:txBody>
        </p:sp>
      </p:grpSp>
      <p:sp>
        <p:nvSpPr>
          <p:cNvPr id="3107" name="Rectangle 2"/>
          <p:cNvSpPr>
            <a:spLocks noGrp="1" noChangeArrowheads="1"/>
          </p:cNvSpPr>
          <p:nvPr>
            <p:ph type="title"/>
          </p:nvPr>
        </p:nvSpPr>
        <p:spPr>
          <a:xfrm>
            <a:off x="38708013" y="4643438"/>
            <a:ext cx="9828212" cy="1090613"/>
          </a:xfrm>
        </p:spPr>
        <p:txBody>
          <a:bodyPr/>
          <a:lstStyle/>
          <a:p>
            <a:pPr algn="l" eaLnBrk="1" hangingPunct="1"/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Typical Interaction Sensorgram (RU vs. time)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409563" y="6053138"/>
            <a:ext cx="10307637" cy="6356350"/>
            <a:chOff x="38409563" y="6053138"/>
            <a:chExt cx="10307637" cy="6356350"/>
          </a:xfrm>
        </p:grpSpPr>
        <p:grpSp>
          <p:nvGrpSpPr>
            <p:cNvPr id="3108" name="Group 3"/>
            <p:cNvGrpSpPr>
              <a:grpSpLocks noChangeAspect="1"/>
            </p:cNvGrpSpPr>
            <p:nvPr/>
          </p:nvGrpSpPr>
          <p:grpSpPr bwMode="auto">
            <a:xfrm>
              <a:off x="38409563" y="6053138"/>
              <a:ext cx="10307637" cy="6356350"/>
              <a:chOff x="206" y="816"/>
              <a:chExt cx="5260" cy="3398"/>
            </a:xfrm>
          </p:grpSpPr>
          <p:grpSp>
            <p:nvGrpSpPr>
              <p:cNvPr id="3203" name="Group 4"/>
              <p:cNvGrpSpPr>
                <a:grpSpLocks/>
              </p:cNvGrpSpPr>
              <p:nvPr/>
            </p:nvGrpSpPr>
            <p:grpSpPr bwMode="auto">
              <a:xfrm>
                <a:off x="588" y="1218"/>
                <a:ext cx="4032" cy="2640"/>
                <a:chOff x="1152" y="1056"/>
                <a:chExt cx="4032" cy="2256"/>
              </a:xfrm>
            </p:grpSpPr>
            <p:sp>
              <p:nvSpPr>
                <p:cNvPr id="3335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1152" y="1056"/>
                  <a:ext cx="0" cy="225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36" name="Line 6"/>
                <p:cNvSpPr>
                  <a:spLocks noChangeShapeType="1"/>
                </p:cNvSpPr>
                <p:nvPr/>
              </p:nvSpPr>
              <p:spPr bwMode="auto">
                <a:xfrm>
                  <a:off x="1152" y="3312"/>
                  <a:ext cx="403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204" name="Group 7"/>
              <p:cNvGrpSpPr>
                <a:grpSpLocks/>
              </p:cNvGrpSpPr>
              <p:nvPr/>
            </p:nvGrpSpPr>
            <p:grpSpPr bwMode="auto">
              <a:xfrm>
                <a:off x="684" y="2850"/>
                <a:ext cx="587" cy="480"/>
                <a:chOff x="1146" y="2496"/>
                <a:chExt cx="587" cy="480"/>
              </a:xfrm>
            </p:grpSpPr>
            <p:grpSp>
              <p:nvGrpSpPr>
                <p:cNvPr id="3329" name="Group 8"/>
                <p:cNvGrpSpPr>
                  <a:grpSpLocks/>
                </p:cNvGrpSpPr>
                <p:nvPr/>
              </p:nvGrpSpPr>
              <p:grpSpPr bwMode="auto">
                <a:xfrm>
                  <a:off x="1146" y="2688"/>
                  <a:ext cx="587" cy="210"/>
                  <a:chOff x="1480" y="3544"/>
                  <a:chExt cx="587" cy="210"/>
                </a:xfrm>
              </p:grpSpPr>
              <p:grpSp>
                <p:nvGrpSpPr>
                  <p:cNvPr id="333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536" y="3700"/>
                    <a:ext cx="478" cy="54"/>
                    <a:chOff x="1520" y="2784"/>
                    <a:chExt cx="2736" cy="192"/>
                  </a:xfrm>
                </p:grpSpPr>
                <p:sp>
                  <p:nvSpPr>
                    <p:cNvPr id="3333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0" y="2784"/>
                      <a:ext cx="2736" cy="96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solidFill>
                        <a:srgbClr val="FFCC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altLang="en-US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34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0" y="2880"/>
                      <a:ext cx="2736" cy="96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altLang="en-US" dirty="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32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480" y="3544"/>
                    <a:ext cx="587" cy="1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1600" b="1" dirty="0">
                        <a:latin typeface="Arial" panose="020B0604020202020204" pitchFamily="34" charset="0"/>
                        <a:sym typeface="Symbol" panose="05050102010706020507" pitchFamily="18" charset="2"/>
                      </a:rPr>
                      <a:t>   </a:t>
                    </a:r>
                  </a:p>
                </p:txBody>
              </p:sp>
            </p:grpSp>
            <p:sp>
              <p:nvSpPr>
                <p:cNvPr id="3330" name="Rectangle 13"/>
                <p:cNvSpPr>
                  <a:spLocks noChangeArrowheads="1"/>
                </p:cNvSpPr>
                <p:nvPr/>
              </p:nvSpPr>
              <p:spPr bwMode="auto">
                <a:xfrm>
                  <a:off x="1152" y="2496"/>
                  <a:ext cx="576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205" name="Group 14"/>
              <p:cNvGrpSpPr>
                <a:grpSpLocks/>
              </p:cNvGrpSpPr>
              <p:nvPr/>
            </p:nvGrpSpPr>
            <p:grpSpPr bwMode="auto">
              <a:xfrm>
                <a:off x="1260" y="2022"/>
                <a:ext cx="3092" cy="1400"/>
                <a:chOff x="1824" y="1620"/>
                <a:chExt cx="3092" cy="1400"/>
              </a:xfrm>
            </p:grpSpPr>
            <p:grpSp>
              <p:nvGrpSpPr>
                <p:cNvPr id="3317" name="Group 15"/>
                <p:cNvGrpSpPr>
                  <a:grpSpLocks/>
                </p:cNvGrpSpPr>
                <p:nvPr/>
              </p:nvGrpSpPr>
              <p:grpSpPr bwMode="auto">
                <a:xfrm>
                  <a:off x="1824" y="1620"/>
                  <a:ext cx="2572" cy="1396"/>
                  <a:chOff x="1824" y="1620"/>
                  <a:chExt cx="2572" cy="1396"/>
                </a:xfrm>
              </p:grpSpPr>
              <p:grpSp>
                <p:nvGrpSpPr>
                  <p:cNvPr id="3321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824" y="1620"/>
                    <a:ext cx="2105" cy="1396"/>
                    <a:chOff x="1824" y="1620"/>
                    <a:chExt cx="2105" cy="1396"/>
                  </a:xfrm>
                </p:grpSpPr>
                <p:grpSp>
                  <p:nvGrpSpPr>
                    <p:cNvPr id="3323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1620"/>
                      <a:ext cx="2105" cy="1117"/>
                      <a:chOff x="1824" y="1620"/>
                      <a:chExt cx="2105" cy="1117"/>
                    </a:xfrm>
                  </p:grpSpPr>
                  <p:grpSp>
                    <p:nvGrpSpPr>
                      <p:cNvPr id="3325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4" y="1638"/>
                        <a:ext cx="1722" cy="1099"/>
                        <a:chOff x="1824" y="1638"/>
                        <a:chExt cx="1722" cy="1099"/>
                      </a:xfrm>
                    </p:grpSpPr>
                    <p:sp>
                      <p:nvSpPr>
                        <p:cNvPr id="3327" name="Arc 19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2394" y="1638"/>
                          <a:ext cx="1152" cy="1099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0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3328" name="Line 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24" y="2736"/>
                          <a:ext cx="57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3326" name="Arc 21"/>
                      <p:cNvSpPr>
                        <a:spLocks/>
                      </p:cNvSpPr>
                      <p:nvPr/>
                    </p:nvSpPr>
                    <p:spPr bwMode="auto">
                      <a:xfrm rot="10677990">
                        <a:off x="3556" y="1620"/>
                        <a:ext cx="373" cy="301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8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3324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4" y="1912"/>
                      <a:ext cx="0" cy="110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3322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916" y="3012"/>
                    <a:ext cx="48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318" name="Group 24"/>
                <p:cNvGrpSpPr>
                  <a:grpSpLocks/>
                </p:cNvGrpSpPr>
                <p:nvPr/>
              </p:nvGrpSpPr>
              <p:grpSpPr bwMode="auto">
                <a:xfrm>
                  <a:off x="4388" y="2732"/>
                  <a:ext cx="528" cy="288"/>
                  <a:chOff x="4408" y="2736"/>
                  <a:chExt cx="528" cy="288"/>
                </a:xfrm>
              </p:grpSpPr>
              <p:sp>
                <p:nvSpPr>
                  <p:cNvPr id="3319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16" y="273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000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32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408" y="2736"/>
                    <a:ext cx="52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3206" name="Line 27"/>
              <p:cNvSpPr>
                <a:spLocks noChangeShapeType="1"/>
              </p:cNvSpPr>
              <p:nvPr/>
            </p:nvSpPr>
            <p:spPr bwMode="auto">
              <a:xfrm>
                <a:off x="1820" y="3138"/>
                <a:ext cx="20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207" name="Group 28"/>
              <p:cNvGrpSpPr>
                <a:grpSpLocks/>
              </p:cNvGrpSpPr>
              <p:nvPr/>
            </p:nvGrpSpPr>
            <p:grpSpPr bwMode="auto">
              <a:xfrm>
                <a:off x="678" y="1986"/>
                <a:ext cx="587" cy="480"/>
                <a:chOff x="1242" y="1584"/>
                <a:chExt cx="587" cy="480"/>
              </a:xfrm>
            </p:grpSpPr>
            <p:grpSp>
              <p:nvGrpSpPr>
                <p:cNvPr id="3301" name="Group 29"/>
                <p:cNvGrpSpPr>
                  <a:grpSpLocks/>
                </p:cNvGrpSpPr>
                <p:nvPr/>
              </p:nvGrpSpPr>
              <p:grpSpPr bwMode="auto">
                <a:xfrm>
                  <a:off x="1242" y="1584"/>
                  <a:ext cx="587" cy="480"/>
                  <a:chOff x="1242" y="1584"/>
                  <a:chExt cx="587" cy="480"/>
                </a:xfrm>
              </p:grpSpPr>
              <p:grpSp>
                <p:nvGrpSpPr>
                  <p:cNvPr id="3303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1242" y="1776"/>
                    <a:ext cx="587" cy="210"/>
                    <a:chOff x="1480" y="3544"/>
                    <a:chExt cx="587" cy="210"/>
                  </a:xfrm>
                </p:grpSpPr>
                <p:grpSp>
                  <p:nvGrpSpPr>
                    <p:cNvPr id="3313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6" y="3700"/>
                      <a:ext cx="478" cy="54"/>
                      <a:chOff x="1520" y="2784"/>
                      <a:chExt cx="2736" cy="192"/>
                    </a:xfrm>
                  </p:grpSpPr>
                  <p:sp>
                    <p:nvSpPr>
                      <p:cNvPr id="3315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20" y="2784"/>
                        <a:ext cx="2736" cy="96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 w="952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endParaRPr lang="en-US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16" name="Rectangle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20" y="2880"/>
                        <a:ext cx="2736" cy="96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endParaRPr lang="en-US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528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0" y="3544"/>
                      <a:ext cx="587" cy="1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/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defRPr/>
                      </a:pPr>
                      <a:r>
                        <a:rPr lang="en-US" altLang="en-US" sz="1600" b="1" dirty="0" smtClean="0">
                          <a:cs typeface="Arial" charset="0"/>
                          <a:sym typeface="Symbol" pitchFamily="18" charset="2"/>
                        </a:rPr>
                        <a:t>    </a:t>
                      </a:r>
                      <a:r>
                        <a:rPr lang="en-US" altLang="en-US" sz="1600" b="1" dirty="0" smtClean="0">
                          <a:latin typeface="+mj-lt"/>
                          <a:cs typeface="Arial" charset="0"/>
                          <a:sym typeface="Symbol" pitchFamily="18" charset="2"/>
                        </a:rPr>
                        <a:t>Y</a:t>
                      </a:r>
                    </a:p>
                  </p:txBody>
                </p:sp>
              </p:grpSp>
              <p:sp>
                <p:nvSpPr>
                  <p:cNvPr id="3304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1584"/>
                    <a:ext cx="576" cy="48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05" name="Oval 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40" y="1680"/>
                    <a:ext cx="35" cy="3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06" name="Oval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65" y="1824"/>
                    <a:ext cx="35" cy="3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07" name="Oval 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79" y="1824"/>
                    <a:ext cx="35" cy="3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08" name="Oval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84" y="1680"/>
                    <a:ext cx="35" cy="3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09" name="Oval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96" y="1632"/>
                    <a:ext cx="35" cy="3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10" name="Oval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1728"/>
                    <a:ext cx="35" cy="3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11" name="Oval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6" y="1776"/>
                    <a:ext cx="35" cy="3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12" name="Oval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1728"/>
                    <a:ext cx="35" cy="3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302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1680"/>
                  <a:ext cx="35" cy="35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208" name="Group 45"/>
              <p:cNvGrpSpPr>
                <a:grpSpLocks/>
              </p:cNvGrpSpPr>
              <p:nvPr/>
            </p:nvGrpSpPr>
            <p:grpSpPr bwMode="auto">
              <a:xfrm>
                <a:off x="2358" y="1458"/>
                <a:ext cx="587" cy="480"/>
                <a:chOff x="2922" y="1056"/>
                <a:chExt cx="587" cy="480"/>
              </a:xfrm>
            </p:grpSpPr>
            <p:grpSp>
              <p:nvGrpSpPr>
                <p:cNvPr id="3284" name="Group 46"/>
                <p:cNvGrpSpPr>
                  <a:grpSpLocks/>
                </p:cNvGrpSpPr>
                <p:nvPr/>
              </p:nvGrpSpPr>
              <p:grpSpPr bwMode="auto">
                <a:xfrm>
                  <a:off x="2922" y="1056"/>
                  <a:ext cx="587" cy="480"/>
                  <a:chOff x="2922" y="1056"/>
                  <a:chExt cx="587" cy="480"/>
                </a:xfrm>
              </p:grpSpPr>
              <p:grpSp>
                <p:nvGrpSpPr>
                  <p:cNvPr id="3286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2922" y="1248"/>
                    <a:ext cx="587" cy="210"/>
                    <a:chOff x="1480" y="3544"/>
                    <a:chExt cx="587" cy="210"/>
                  </a:xfrm>
                </p:grpSpPr>
                <p:grpSp>
                  <p:nvGrpSpPr>
                    <p:cNvPr id="3297" name="Group 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6" y="3700"/>
                      <a:ext cx="478" cy="54"/>
                      <a:chOff x="1520" y="2784"/>
                      <a:chExt cx="2736" cy="192"/>
                    </a:xfrm>
                  </p:grpSpPr>
                  <p:sp>
                    <p:nvSpPr>
                      <p:cNvPr id="3299" name="Rectangle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20" y="2784"/>
                        <a:ext cx="2736" cy="96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 w="952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endParaRPr lang="en-US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00" name="Rectangle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20" y="2880"/>
                        <a:ext cx="2736" cy="96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endParaRPr lang="en-US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512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0" y="3543"/>
                      <a:ext cx="587" cy="18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/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defRPr/>
                      </a:pPr>
                      <a:r>
                        <a:rPr lang="en-US" altLang="en-US" sz="1600" b="1" dirty="0" smtClean="0">
                          <a:cs typeface="Arial" charset="0"/>
                          <a:sym typeface="Symbol" pitchFamily="18" charset="2"/>
                        </a:rPr>
                        <a:t>    </a:t>
                      </a:r>
                      <a:r>
                        <a:rPr lang="en-US" altLang="en-US" sz="1600" b="1" dirty="0" smtClean="0">
                          <a:latin typeface="+mj-lt"/>
                          <a:cs typeface="Arial" charset="0"/>
                          <a:sym typeface="Symbol" pitchFamily="18" charset="2"/>
                        </a:rPr>
                        <a:t>Y</a:t>
                      </a:r>
                    </a:p>
                  </p:txBody>
                </p:sp>
              </p:grpSp>
              <p:sp>
                <p:nvSpPr>
                  <p:cNvPr id="3287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1056"/>
                    <a:ext cx="576" cy="48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88" name="Oval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12" y="1152"/>
                    <a:ext cx="35" cy="3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89" name="Oval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24" y="1152"/>
                    <a:ext cx="35" cy="3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90" name="Oval 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78" y="1296"/>
                    <a:ext cx="35" cy="3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91" name="Oval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64" y="1296"/>
                    <a:ext cx="35" cy="3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92" name="Oval 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50" y="1296"/>
                    <a:ext cx="35" cy="3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93" name="Oval 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4" y="1296"/>
                    <a:ext cx="35" cy="3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94" name="Oval 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20" y="1152"/>
                    <a:ext cx="35" cy="3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95" name="Oval 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29" y="1213"/>
                    <a:ext cx="35" cy="3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96" name="Oval 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2" y="1285"/>
                    <a:ext cx="35" cy="3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285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3408" y="1152"/>
                  <a:ext cx="35" cy="35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209" name="Group 63"/>
              <p:cNvGrpSpPr>
                <a:grpSpLocks/>
              </p:cNvGrpSpPr>
              <p:nvPr/>
            </p:nvGrpSpPr>
            <p:grpSpPr bwMode="auto">
              <a:xfrm>
                <a:off x="3276" y="1554"/>
                <a:ext cx="587" cy="480"/>
                <a:chOff x="3840" y="1152"/>
                <a:chExt cx="587" cy="480"/>
              </a:xfrm>
            </p:grpSpPr>
            <p:grpSp>
              <p:nvGrpSpPr>
                <p:cNvPr id="3268" name="Group 64"/>
                <p:cNvGrpSpPr>
                  <a:grpSpLocks/>
                </p:cNvGrpSpPr>
                <p:nvPr/>
              </p:nvGrpSpPr>
              <p:grpSpPr bwMode="auto">
                <a:xfrm>
                  <a:off x="3840" y="1344"/>
                  <a:ext cx="587" cy="208"/>
                  <a:chOff x="1480" y="3544"/>
                  <a:chExt cx="587" cy="208"/>
                </a:xfrm>
              </p:grpSpPr>
              <p:grpSp>
                <p:nvGrpSpPr>
                  <p:cNvPr id="3280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1536" y="3697"/>
                    <a:ext cx="478" cy="55"/>
                    <a:chOff x="1520" y="2755"/>
                    <a:chExt cx="2736" cy="195"/>
                  </a:xfrm>
                </p:grpSpPr>
                <p:sp>
                  <p:nvSpPr>
                    <p:cNvPr id="3282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0" y="2755"/>
                      <a:ext cx="2736" cy="95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solidFill>
                        <a:srgbClr val="FFCC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altLang="en-US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83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0" y="2854"/>
                      <a:ext cx="2736" cy="96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altLang="en-US" dirty="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95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1480" y="3544"/>
                    <a:ext cx="587" cy="18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/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defRPr/>
                    </a:pPr>
                    <a:r>
                      <a:rPr lang="en-US" altLang="en-US" sz="1600" b="1" dirty="0" smtClean="0">
                        <a:cs typeface="Arial" charset="0"/>
                        <a:sym typeface="Symbol" pitchFamily="18" charset="2"/>
                      </a:rPr>
                      <a:t>    </a:t>
                    </a:r>
                    <a:r>
                      <a:rPr lang="en-US" altLang="en-US" sz="1600" b="1" dirty="0" smtClean="0">
                        <a:latin typeface="+mj-lt"/>
                        <a:cs typeface="Arial" charset="0"/>
                        <a:sym typeface="Symbol" pitchFamily="18" charset="2"/>
                      </a:rPr>
                      <a:t>Y</a:t>
                    </a:r>
                  </a:p>
                </p:txBody>
              </p:sp>
            </p:grpSp>
            <p:sp>
              <p:nvSpPr>
                <p:cNvPr id="3269" name="Rectangle 69"/>
                <p:cNvSpPr>
                  <a:spLocks noChangeArrowheads="1"/>
                </p:cNvSpPr>
                <p:nvPr/>
              </p:nvSpPr>
              <p:spPr bwMode="auto">
                <a:xfrm>
                  <a:off x="3846" y="1152"/>
                  <a:ext cx="576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0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" y="1248"/>
                  <a:ext cx="35" cy="35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1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3942" y="1248"/>
                  <a:ext cx="35" cy="35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2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4326" y="1296"/>
                  <a:ext cx="35" cy="35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3" name="Oval 73"/>
                <p:cNvSpPr>
                  <a:spLocks noChangeAspect="1" noChangeArrowheads="1"/>
                </p:cNvSpPr>
                <p:nvPr/>
              </p:nvSpPr>
              <p:spPr bwMode="auto">
                <a:xfrm>
                  <a:off x="4182" y="1329"/>
                  <a:ext cx="35" cy="35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4" name="Oval 74"/>
                <p:cNvSpPr>
                  <a:spLocks noChangeAspect="1" noChangeArrowheads="1"/>
                </p:cNvSpPr>
                <p:nvPr/>
              </p:nvSpPr>
              <p:spPr bwMode="auto">
                <a:xfrm>
                  <a:off x="4068" y="1392"/>
                  <a:ext cx="35" cy="35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5" name="Oval 75"/>
                <p:cNvSpPr>
                  <a:spLocks noChangeAspect="1" noChangeArrowheads="1"/>
                </p:cNvSpPr>
                <p:nvPr/>
              </p:nvSpPr>
              <p:spPr bwMode="auto">
                <a:xfrm>
                  <a:off x="3942" y="1392"/>
                  <a:ext cx="35" cy="35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6" name="Oval 76"/>
                <p:cNvSpPr>
                  <a:spLocks noChangeAspect="1" noChangeArrowheads="1"/>
                </p:cNvSpPr>
                <p:nvPr/>
              </p:nvSpPr>
              <p:spPr bwMode="auto">
                <a:xfrm>
                  <a:off x="4038" y="1248"/>
                  <a:ext cx="35" cy="35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7" name="Oval 77"/>
                <p:cNvSpPr>
                  <a:spLocks noChangeAspect="1" noChangeArrowheads="1"/>
                </p:cNvSpPr>
                <p:nvPr/>
              </p:nvSpPr>
              <p:spPr bwMode="auto">
                <a:xfrm>
                  <a:off x="4147" y="1279"/>
                  <a:ext cx="35" cy="35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8" name="Oval 78"/>
                <p:cNvSpPr>
                  <a:spLocks noChangeAspect="1" noChangeArrowheads="1"/>
                </p:cNvSpPr>
                <p:nvPr/>
              </p:nvSpPr>
              <p:spPr bwMode="auto">
                <a:xfrm>
                  <a:off x="3955" y="1296"/>
                  <a:ext cx="35" cy="35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9" name="Oval 79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1200"/>
                  <a:ext cx="35" cy="35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210" name="Group 80"/>
              <p:cNvGrpSpPr>
                <a:grpSpLocks/>
              </p:cNvGrpSpPr>
              <p:nvPr/>
            </p:nvGrpSpPr>
            <p:grpSpPr bwMode="auto">
              <a:xfrm>
                <a:off x="3793" y="2466"/>
                <a:ext cx="587" cy="480"/>
                <a:chOff x="4357" y="2064"/>
                <a:chExt cx="587" cy="480"/>
              </a:xfrm>
            </p:grpSpPr>
            <p:grpSp>
              <p:nvGrpSpPr>
                <p:cNvPr id="3252" name="Group 81"/>
                <p:cNvGrpSpPr>
                  <a:grpSpLocks/>
                </p:cNvGrpSpPr>
                <p:nvPr/>
              </p:nvGrpSpPr>
              <p:grpSpPr bwMode="auto">
                <a:xfrm>
                  <a:off x="4357" y="2256"/>
                  <a:ext cx="587" cy="210"/>
                  <a:chOff x="1480" y="3544"/>
                  <a:chExt cx="587" cy="210"/>
                </a:xfrm>
              </p:grpSpPr>
              <p:grpSp>
                <p:nvGrpSpPr>
                  <p:cNvPr id="3264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1536" y="3700"/>
                    <a:ext cx="478" cy="54"/>
                    <a:chOff x="1520" y="2784"/>
                    <a:chExt cx="2736" cy="192"/>
                  </a:xfrm>
                </p:grpSpPr>
                <p:sp>
                  <p:nvSpPr>
                    <p:cNvPr id="3266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0" y="2784"/>
                      <a:ext cx="2736" cy="96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solidFill>
                        <a:srgbClr val="FFCC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altLang="en-US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67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0" y="2880"/>
                      <a:ext cx="2736" cy="96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altLang="en-US" dirty="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26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1480" y="3544"/>
                    <a:ext cx="587" cy="1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1600" b="1" dirty="0">
                        <a:latin typeface="Arial" panose="020B0604020202020204" pitchFamily="34" charset="0"/>
                        <a:sym typeface="Symbol" panose="05050102010706020507" pitchFamily="18" charset="2"/>
                      </a:rPr>
                      <a:t>   </a:t>
                    </a:r>
                  </a:p>
                </p:txBody>
              </p:sp>
            </p:grpSp>
            <p:sp>
              <p:nvSpPr>
                <p:cNvPr id="3253" name="Rectangle 86"/>
                <p:cNvSpPr>
                  <a:spLocks noChangeArrowheads="1"/>
                </p:cNvSpPr>
                <p:nvPr/>
              </p:nvSpPr>
              <p:spPr bwMode="auto">
                <a:xfrm>
                  <a:off x="4363" y="2064"/>
                  <a:ext cx="576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54" name="Oval 87"/>
                <p:cNvSpPr>
                  <a:spLocks noChangeAspect="1" noChangeArrowheads="1"/>
                </p:cNvSpPr>
                <p:nvPr/>
              </p:nvSpPr>
              <p:spPr bwMode="auto">
                <a:xfrm>
                  <a:off x="4747" y="2160"/>
                  <a:ext cx="35" cy="35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55" name="Oval 88"/>
                <p:cNvSpPr>
                  <a:spLocks noChangeAspect="1" noChangeArrowheads="1"/>
                </p:cNvSpPr>
                <p:nvPr/>
              </p:nvSpPr>
              <p:spPr bwMode="auto">
                <a:xfrm>
                  <a:off x="4459" y="2160"/>
                  <a:ext cx="35" cy="35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56" name="Oval 89"/>
                <p:cNvSpPr>
                  <a:spLocks noChangeAspect="1" noChangeArrowheads="1"/>
                </p:cNvSpPr>
                <p:nvPr/>
              </p:nvSpPr>
              <p:spPr bwMode="auto">
                <a:xfrm>
                  <a:off x="4843" y="2208"/>
                  <a:ext cx="35" cy="35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57" name="Oval 90"/>
                <p:cNvSpPr>
                  <a:spLocks noChangeAspect="1" noChangeArrowheads="1"/>
                </p:cNvSpPr>
                <p:nvPr/>
              </p:nvSpPr>
              <p:spPr bwMode="auto">
                <a:xfrm>
                  <a:off x="4699" y="2208"/>
                  <a:ext cx="35" cy="35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58" name="Oval 91"/>
                <p:cNvSpPr>
                  <a:spLocks noChangeAspect="1" noChangeArrowheads="1"/>
                </p:cNvSpPr>
                <p:nvPr/>
              </p:nvSpPr>
              <p:spPr bwMode="auto">
                <a:xfrm>
                  <a:off x="4585" y="2208"/>
                  <a:ext cx="35" cy="35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59" name="Oval 92"/>
                <p:cNvSpPr>
                  <a:spLocks noChangeAspect="1" noChangeArrowheads="1"/>
                </p:cNvSpPr>
                <p:nvPr/>
              </p:nvSpPr>
              <p:spPr bwMode="auto">
                <a:xfrm>
                  <a:off x="4459" y="2268"/>
                  <a:ext cx="35" cy="35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60" name="Oval 93"/>
                <p:cNvSpPr>
                  <a:spLocks noChangeAspect="1" noChangeArrowheads="1"/>
                </p:cNvSpPr>
                <p:nvPr/>
              </p:nvSpPr>
              <p:spPr bwMode="auto">
                <a:xfrm>
                  <a:off x="4555" y="2160"/>
                  <a:ext cx="35" cy="35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61" name="Oval 94"/>
                <p:cNvSpPr>
                  <a:spLocks noChangeAspect="1" noChangeArrowheads="1"/>
                </p:cNvSpPr>
                <p:nvPr/>
              </p:nvSpPr>
              <p:spPr bwMode="auto">
                <a:xfrm>
                  <a:off x="4664" y="2191"/>
                  <a:ext cx="35" cy="35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62" name="Oval 95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2208"/>
                  <a:ext cx="35" cy="35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63" name="Oval 96"/>
                <p:cNvSpPr>
                  <a:spLocks noChangeAspect="1" noChangeArrowheads="1"/>
                </p:cNvSpPr>
                <p:nvPr/>
              </p:nvSpPr>
              <p:spPr bwMode="auto">
                <a:xfrm>
                  <a:off x="4645" y="2112"/>
                  <a:ext cx="35" cy="35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211" name="Text Box 97"/>
              <p:cNvSpPr txBox="1">
                <a:spLocks noChangeArrowheads="1"/>
              </p:cNvSpPr>
              <p:nvPr/>
            </p:nvSpPr>
            <p:spPr bwMode="auto">
              <a:xfrm rot="-3548805">
                <a:off x="1462" y="2437"/>
                <a:ext cx="640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400" b="1" dirty="0">
                    <a:latin typeface="Arial" panose="020B0604020202020204" pitchFamily="34" charset="0"/>
                  </a:rPr>
                  <a:t>Association</a:t>
                </a:r>
              </a:p>
            </p:txBody>
          </p:sp>
          <p:sp>
            <p:nvSpPr>
              <p:cNvPr id="3212" name="Line 98"/>
              <p:cNvSpPr>
                <a:spLocks noChangeShapeType="1"/>
              </p:cNvSpPr>
              <p:nvPr/>
            </p:nvSpPr>
            <p:spPr bwMode="auto">
              <a:xfrm flipV="1">
                <a:off x="1740" y="2514"/>
                <a:ext cx="192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13" name="Line 99"/>
              <p:cNvSpPr>
                <a:spLocks noChangeShapeType="1"/>
              </p:cNvSpPr>
              <p:nvPr/>
            </p:nvSpPr>
            <p:spPr bwMode="auto">
              <a:xfrm flipV="1">
                <a:off x="2364" y="2034"/>
                <a:ext cx="288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14" name="Text Box 100"/>
              <p:cNvSpPr txBox="1">
                <a:spLocks noChangeArrowheads="1"/>
              </p:cNvSpPr>
              <p:nvPr/>
            </p:nvSpPr>
            <p:spPr bwMode="auto">
              <a:xfrm rot="2220000">
                <a:off x="3076" y="2096"/>
                <a:ext cx="637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400" b="1" dirty="0">
                    <a:latin typeface="Arial" panose="020B0604020202020204" pitchFamily="34" charset="0"/>
                  </a:rPr>
                  <a:t>Dissociation</a:t>
                </a:r>
              </a:p>
            </p:txBody>
          </p:sp>
          <p:sp>
            <p:nvSpPr>
              <p:cNvPr id="3215" name="Line 101"/>
              <p:cNvSpPr>
                <a:spLocks noChangeShapeType="1"/>
              </p:cNvSpPr>
              <p:nvPr/>
            </p:nvSpPr>
            <p:spPr bwMode="auto">
              <a:xfrm>
                <a:off x="3069" y="2082"/>
                <a:ext cx="24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16" name="Line 102"/>
              <p:cNvSpPr>
                <a:spLocks noChangeShapeType="1"/>
              </p:cNvSpPr>
              <p:nvPr/>
            </p:nvSpPr>
            <p:spPr bwMode="auto">
              <a:xfrm>
                <a:off x="3420" y="2579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17" name="Text Box 103"/>
              <p:cNvSpPr txBox="1">
                <a:spLocks noChangeArrowheads="1"/>
              </p:cNvSpPr>
              <p:nvPr/>
            </p:nvSpPr>
            <p:spPr bwMode="auto">
              <a:xfrm rot="5400000">
                <a:off x="3216" y="2787"/>
                <a:ext cx="710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400" b="1" dirty="0">
                    <a:latin typeface="Arial" panose="020B0604020202020204" pitchFamily="34" charset="0"/>
                  </a:rPr>
                  <a:t>Regeneration</a:t>
                </a:r>
              </a:p>
            </p:txBody>
          </p:sp>
          <p:sp>
            <p:nvSpPr>
              <p:cNvPr id="3218" name="Rectangle 104"/>
              <p:cNvSpPr>
                <a:spLocks noChangeArrowheads="1"/>
              </p:cNvSpPr>
              <p:nvPr/>
            </p:nvSpPr>
            <p:spPr bwMode="auto">
              <a:xfrm>
                <a:off x="1260" y="3476"/>
                <a:ext cx="432" cy="334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>
                    <a:latin typeface="Arial" panose="020B0604020202020204" pitchFamily="34" charset="0"/>
                  </a:rPr>
                  <a:t>Buffer</a:t>
                </a:r>
              </a:p>
            </p:txBody>
          </p:sp>
          <p:sp>
            <p:nvSpPr>
              <p:cNvPr id="3219" name="Rectangle 105"/>
              <p:cNvSpPr>
                <a:spLocks noChangeArrowheads="1"/>
              </p:cNvSpPr>
              <p:nvPr/>
            </p:nvSpPr>
            <p:spPr bwMode="auto">
              <a:xfrm>
                <a:off x="1692" y="3476"/>
                <a:ext cx="1104" cy="334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>
                    <a:latin typeface="Arial" panose="020B0604020202020204" pitchFamily="34" charset="0"/>
                  </a:rPr>
                  <a:t>Analyte injection</a:t>
                </a:r>
              </a:p>
            </p:txBody>
          </p:sp>
          <p:sp>
            <p:nvSpPr>
              <p:cNvPr id="3220" name="Rectangle 106"/>
              <p:cNvSpPr>
                <a:spLocks noChangeArrowheads="1"/>
              </p:cNvSpPr>
              <p:nvPr/>
            </p:nvSpPr>
            <p:spPr bwMode="auto">
              <a:xfrm>
                <a:off x="3324" y="3474"/>
                <a:ext cx="528" cy="336"/>
              </a:xfrm>
              <a:prstGeom prst="rect">
                <a:avLst/>
              </a:prstGeom>
              <a:solidFill>
                <a:srgbClr val="00B0F0">
                  <a:alpha val="45097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>
                    <a:latin typeface="Arial" panose="020B0604020202020204" pitchFamily="34" charset="0"/>
                  </a:rPr>
                  <a:t>Regen-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>
                    <a:latin typeface="Arial" panose="020B0604020202020204" pitchFamily="34" charset="0"/>
                  </a:rPr>
                  <a:t>eration</a:t>
                </a:r>
              </a:p>
            </p:txBody>
          </p:sp>
          <p:sp>
            <p:nvSpPr>
              <p:cNvPr id="3221" name="Rectangle 107"/>
              <p:cNvSpPr>
                <a:spLocks noChangeArrowheads="1"/>
              </p:cNvSpPr>
              <p:nvPr/>
            </p:nvSpPr>
            <p:spPr bwMode="auto">
              <a:xfrm>
                <a:off x="3852" y="3476"/>
                <a:ext cx="432" cy="334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>
                    <a:latin typeface="Arial" panose="020B0604020202020204" pitchFamily="34" charset="0"/>
                  </a:rPr>
                  <a:t>Buffer</a:t>
                </a:r>
              </a:p>
            </p:txBody>
          </p:sp>
          <p:sp>
            <p:nvSpPr>
              <p:cNvPr id="3222" name="Rectangle 108"/>
              <p:cNvSpPr>
                <a:spLocks noChangeArrowheads="1"/>
              </p:cNvSpPr>
              <p:nvPr/>
            </p:nvSpPr>
            <p:spPr bwMode="auto">
              <a:xfrm>
                <a:off x="2796" y="3476"/>
                <a:ext cx="528" cy="334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>
                    <a:latin typeface="Arial" panose="020B0604020202020204" pitchFamily="34" charset="0"/>
                  </a:rPr>
                  <a:t>Buffer</a:t>
                </a:r>
              </a:p>
            </p:txBody>
          </p:sp>
          <p:sp>
            <p:nvSpPr>
              <p:cNvPr id="3223" name="Line 109"/>
              <p:cNvSpPr>
                <a:spLocks noChangeShapeType="1"/>
              </p:cNvSpPr>
              <p:nvPr/>
            </p:nvSpPr>
            <p:spPr bwMode="auto">
              <a:xfrm>
                <a:off x="4476" y="3138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224" name="Group 110"/>
              <p:cNvGrpSpPr>
                <a:grpSpLocks/>
              </p:cNvGrpSpPr>
              <p:nvPr/>
            </p:nvGrpSpPr>
            <p:grpSpPr bwMode="auto">
              <a:xfrm>
                <a:off x="4879" y="2850"/>
                <a:ext cx="587" cy="480"/>
                <a:chOff x="1146" y="2496"/>
                <a:chExt cx="587" cy="480"/>
              </a:xfrm>
            </p:grpSpPr>
            <p:grpSp>
              <p:nvGrpSpPr>
                <p:cNvPr id="3246" name="Group 111"/>
                <p:cNvGrpSpPr>
                  <a:grpSpLocks/>
                </p:cNvGrpSpPr>
                <p:nvPr/>
              </p:nvGrpSpPr>
              <p:grpSpPr bwMode="auto">
                <a:xfrm>
                  <a:off x="1146" y="2688"/>
                  <a:ext cx="587" cy="210"/>
                  <a:chOff x="1480" y="3544"/>
                  <a:chExt cx="587" cy="210"/>
                </a:xfrm>
              </p:grpSpPr>
              <p:grpSp>
                <p:nvGrpSpPr>
                  <p:cNvPr id="3248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1536" y="3700"/>
                    <a:ext cx="478" cy="54"/>
                    <a:chOff x="1520" y="2784"/>
                    <a:chExt cx="2736" cy="192"/>
                  </a:xfrm>
                </p:grpSpPr>
                <p:sp>
                  <p:nvSpPr>
                    <p:cNvPr id="3250" name="Rectangle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0" y="2784"/>
                      <a:ext cx="2736" cy="96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solidFill>
                        <a:srgbClr val="FFCC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altLang="en-US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51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0" y="2880"/>
                      <a:ext cx="2736" cy="96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altLang="en-US" dirty="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249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1480" y="3544"/>
                    <a:ext cx="587" cy="1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1600" b="1" dirty="0">
                        <a:latin typeface="Arial" panose="020B0604020202020204" pitchFamily="34" charset="0"/>
                        <a:sym typeface="Symbol" panose="05050102010706020507" pitchFamily="18" charset="2"/>
                      </a:rPr>
                      <a:t>   </a:t>
                    </a:r>
                  </a:p>
                </p:txBody>
              </p:sp>
            </p:grpSp>
            <p:sp>
              <p:nvSpPr>
                <p:cNvPr id="3247" name="Rectangle 116"/>
                <p:cNvSpPr>
                  <a:spLocks noChangeArrowheads="1"/>
                </p:cNvSpPr>
                <p:nvPr/>
              </p:nvSpPr>
              <p:spPr bwMode="auto">
                <a:xfrm>
                  <a:off x="1152" y="2496"/>
                  <a:ext cx="576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225" name="Line 117"/>
              <p:cNvSpPr>
                <a:spLocks noChangeShapeType="1"/>
              </p:cNvSpPr>
              <p:nvPr/>
            </p:nvSpPr>
            <p:spPr bwMode="auto">
              <a:xfrm>
                <a:off x="528" y="2736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26" name="Line 118"/>
              <p:cNvSpPr>
                <a:spLocks noChangeShapeType="1"/>
              </p:cNvSpPr>
              <p:nvPr/>
            </p:nvSpPr>
            <p:spPr bwMode="auto">
              <a:xfrm>
                <a:off x="528" y="216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27" name="Line 119"/>
              <p:cNvSpPr>
                <a:spLocks noChangeShapeType="1"/>
              </p:cNvSpPr>
              <p:nvPr/>
            </p:nvSpPr>
            <p:spPr bwMode="auto">
              <a:xfrm>
                <a:off x="528" y="158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28" name="Line 120"/>
              <p:cNvSpPr>
                <a:spLocks noChangeShapeType="1"/>
              </p:cNvSpPr>
              <p:nvPr/>
            </p:nvSpPr>
            <p:spPr bwMode="auto">
              <a:xfrm>
                <a:off x="1152" y="3822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29" name="Line 121"/>
              <p:cNvSpPr>
                <a:spLocks noChangeShapeType="1"/>
              </p:cNvSpPr>
              <p:nvPr/>
            </p:nvSpPr>
            <p:spPr bwMode="auto">
              <a:xfrm>
                <a:off x="2304" y="3823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30" name="Line 122"/>
              <p:cNvSpPr>
                <a:spLocks noChangeShapeType="1"/>
              </p:cNvSpPr>
              <p:nvPr/>
            </p:nvSpPr>
            <p:spPr bwMode="auto">
              <a:xfrm>
                <a:off x="1728" y="3823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31" name="Line 123"/>
              <p:cNvSpPr>
                <a:spLocks noChangeShapeType="1"/>
              </p:cNvSpPr>
              <p:nvPr/>
            </p:nvSpPr>
            <p:spPr bwMode="auto">
              <a:xfrm>
                <a:off x="2880" y="3823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32" name="Line 124"/>
              <p:cNvSpPr>
                <a:spLocks noChangeShapeType="1"/>
              </p:cNvSpPr>
              <p:nvPr/>
            </p:nvSpPr>
            <p:spPr bwMode="auto">
              <a:xfrm>
                <a:off x="3456" y="3823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33" name="Line 125"/>
              <p:cNvSpPr>
                <a:spLocks noChangeShapeType="1"/>
              </p:cNvSpPr>
              <p:nvPr/>
            </p:nvSpPr>
            <p:spPr bwMode="auto">
              <a:xfrm>
                <a:off x="4032" y="3823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234" name="Group 126"/>
              <p:cNvGrpSpPr>
                <a:grpSpLocks/>
              </p:cNvGrpSpPr>
              <p:nvPr/>
            </p:nvGrpSpPr>
            <p:grpSpPr bwMode="auto">
              <a:xfrm>
                <a:off x="581" y="3360"/>
                <a:ext cx="593" cy="447"/>
                <a:chOff x="581" y="3360"/>
                <a:chExt cx="593" cy="447"/>
              </a:xfrm>
            </p:grpSpPr>
            <p:sp>
              <p:nvSpPr>
                <p:cNvPr id="3244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581" y="3461"/>
                  <a:ext cx="593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200" b="1" dirty="0">
                      <a:latin typeface="Arial" panose="020B0604020202020204" pitchFamily="34" charset="0"/>
                    </a:rPr>
                    <a:t>Chip +</a:t>
                  </a:r>
                </a:p>
                <a:p>
                  <a:pPr eaLnBrk="1" hangingPunct="1"/>
                  <a:r>
                    <a:rPr lang="en-US" altLang="en-US" sz="1200" b="1" dirty="0">
                      <a:latin typeface="Arial" panose="020B0604020202020204" pitchFamily="34" charset="0"/>
                    </a:rPr>
                    <a:t>immobilized  </a:t>
                  </a:r>
                </a:p>
                <a:p>
                  <a:pPr eaLnBrk="1" hangingPunct="1"/>
                  <a:r>
                    <a:rPr lang="en-US" altLang="en-US" sz="1200" b="1" dirty="0">
                      <a:latin typeface="Arial" panose="020B0604020202020204" pitchFamily="34" charset="0"/>
                    </a:rPr>
                    <a:t>ligand</a:t>
                  </a:r>
                </a:p>
              </p:txBody>
            </p:sp>
            <p:sp>
              <p:nvSpPr>
                <p:cNvPr id="3245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924" y="3360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235" name="Group 129"/>
              <p:cNvGrpSpPr>
                <a:grpSpLocks/>
              </p:cNvGrpSpPr>
              <p:nvPr/>
            </p:nvGrpSpPr>
            <p:grpSpPr bwMode="auto">
              <a:xfrm>
                <a:off x="4821" y="3348"/>
                <a:ext cx="571" cy="442"/>
                <a:chOff x="576" y="3360"/>
                <a:chExt cx="571" cy="442"/>
              </a:xfrm>
            </p:grpSpPr>
            <p:sp>
              <p:nvSpPr>
                <p:cNvPr id="3242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576" y="3456"/>
                  <a:ext cx="571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200" b="1" dirty="0">
                      <a:latin typeface="Arial" panose="020B0604020202020204" pitchFamily="34" charset="0"/>
                    </a:rPr>
                    <a:t>Chip +</a:t>
                  </a:r>
                </a:p>
                <a:p>
                  <a:pPr eaLnBrk="1" hangingPunct="1"/>
                  <a:r>
                    <a:rPr lang="en-US" altLang="en-US" sz="1200" b="1" dirty="0">
                      <a:latin typeface="Arial" panose="020B0604020202020204" pitchFamily="34" charset="0"/>
                    </a:rPr>
                    <a:t>immobilized </a:t>
                  </a:r>
                </a:p>
                <a:p>
                  <a:pPr eaLnBrk="1" hangingPunct="1"/>
                  <a:r>
                    <a:rPr lang="en-US" altLang="en-US" sz="1200" b="1" dirty="0">
                      <a:latin typeface="Arial" panose="020B0604020202020204" pitchFamily="34" charset="0"/>
                    </a:rPr>
                    <a:t>ligand</a:t>
                  </a:r>
                </a:p>
              </p:txBody>
            </p:sp>
            <p:sp>
              <p:nvSpPr>
                <p:cNvPr id="3243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924" y="3360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236" name="Text Box 132"/>
              <p:cNvSpPr txBox="1">
                <a:spLocks noChangeArrowheads="1"/>
              </p:cNvSpPr>
              <p:nvPr/>
            </p:nvSpPr>
            <p:spPr bwMode="auto">
              <a:xfrm>
                <a:off x="1004" y="3895"/>
                <a:ext cx="318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400" b="1" dirty="0">
                    <a:latin typeface="Arial" panose="020B0604020202020204" pitchFamily="34" charset="0"/>
                  </a:rPr>
                  <a:t>100                  200                300                  400                 500                 600</a:t>
                </a:r>
              </a:p>
            </p:txBody>
          </p:sp>
          <p:sp>
            <p:nvSpPr>
              <p:cNvPr id="3237" name="Text Box 133"/>
              <p:cNvSpPr txBox="1">
                <a:spLocks noChangeArrowheads="1"/>
              </p:cNvSpPr>
              <p:nvPr/>
            </p:nvSpPr>
            <p:spPr bwMode="auto">
              <a:xfrm>
                <a:off x="2268" y="4049"/>
                <a:ext cx="544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400" b="1" dirty="0">
                    <a:latin typeface="Arial" panose="020B0604020202020204" pitchFamily="34" charset="0"/>
                  </a:rPr>
                  <a:t>Time (sec)</a:t>
                </a:r>
              </a:p>
            </p:txBody>
          </p:sp>
          <p:sp>
            <p:nvSpPr>
              <p:cNvPr id="3238" name="Text Box 134"/>
              <p:cNvSpPr txBox="1">
                <a:spLocks noChangeArrowheads="1"/>
              </p:cNvSpPr>
              <p:nvPr/>
            </p:nvSpPr>
            <p:spPr bwMode="auto">
              <a:xfrm>
                <a:off x="207" y="2635"/>
                <a:ext cx="297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400" b="1" dirty="0">
                    <a:latin typeface="Arial" panose="020B0604020202020204" pitchFamily="34" charset="0"/>
                  </a:rPr>
                  <a:t>2000</a:t>
                </a:r>
              </a:p>
            </p:txBody>
          </p:sp>
          <p:sp>
            <p:nvSpPr>
              <p:cNvPr id="3239" name="Text Box 135"/>
              <p:cNvSpPr txBox="1">
                <a:spLocks noChangeArrowheads="1"/>
              </p:cNvSpPr>
              <p:nvPr/>
            </p:nvSpPr>
            <p:spPr bwMode="auto">
              <a:xfrm>
                <a:off x="207" y="2053"/>
                <a:ext cx="297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400" b="1" dirty="0">
                    <a:latin typeface="Arial" panose="020B0604020202020204" pitchFamily="34" charset="0"/>
                  </a:rPr>
                  <a:t>3000</a:t>
                </a:r>
              </a:p>
            </p:txBody>
          </p:sp>
          <p:sp>
            <p:nvSpPr>
              <p:cNvPr id="3240" name="Text Box 136"/>
              <p:cNvSpPr txBox="1">
                <a:spLocks noChangeArrowheads="1"/>
              </p:cNvSpPr>
              <p:nvPr/>
            </p:nvSpPr>
            <p:spPr bwMode="auto">
              <a:xfrm>
                <a:off x="206" y="1483"/>
                <a:ext cx="297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400" b="1" dirty="0">
                    <a:latin typeface="Arial" panose="020B0604020202020204" pitchFamily="34" charset="0"/>
                  </a:rPr>
                  <a:t>4000</a:t>
                </a:r>
              </a:p>
            </p:txBody>
          </p:sp>
          <p:sp>
            <p:nvSpPr>
              <p:cNvPr id="3241" name="Text Box 137"/>
              <p:cNvSpPr txBox="1">
                <a:spLocks noChangeArrowheads="1"/>
              </p:cNvSpPr>
              <p:nvPr/>
            </p:nvSpPr>
            <p:spPr bwMode="auto">
              <a:xfrm>
                <a:off x="240" y="816"/>
                <a:ext cx="1596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400" b="1" dirty="0">
                    <a:latin typeface="Arial" panose="020B0604020202020204" pitchFamily="34" charset="0"/>
                  </a:rPr>
                  <a:t>Resonance units (RU)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2545000" y="6091238"/>
              <a:ext cx="4225925" cy="67786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defRPr/>
              </a:pPr>
              <a:r>
                <a:rPr lang="en-US" b="1" dirty="0">
                  <a:latin typeface="Arial" panose="020B0604020202020204" pitchFamily="34" charset="0"/>
                </a:rPr>
                <a:t>1000 RU = 1ng bound protein/mm</a:t>
              </a:r>
              <a:r>
                <a:rPr lang="en-US" b="1" baseline="30000" dirty="0">
                  <a:latin typeface="Arial" panose="020B0604020202020204" pitchFamily="34" charset="0"/>
                </a:rPr>
                <a:t>2</a:t>
              </a:r>
              <a:r>
                <a:rPr lang="en-US" b="1" dirty="0">
                  <a:latin typeface="Arial" panose="020B0604020202020204" pitchFamily="34" charset="0"/>
                </a:rPr>
                <a:t> 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US" b="1" dirty="0">
                  <a:latin typeface="Arial" panose="020B0604020202020204" pitchFamily="34" charset="0"/>
                </a:rPr>
                <a:t>of Sensor Chip surface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226060"/>
            <a:ext cx="51206400" cy="37940933"/>
            <a:chOff x="0" y="226060"/>
            <a:chExt cx="51206400" cy="37940933"/>
          </a:xfrm>
        </p:grpSpPr>
        <p:sp>
          <p:nvSpPr>
            <p:cNvPr id="2060" name="Rectangle 501"/>
            <p:cNvSpPr>
              <a:spLocks noChangeArrowheads="1"/>
            </p:cNvSpPr>
            <p:nvPr/>
          </p:nvSpPr>
          <p:spPr bwMode="auto">
            <a:xfrm>
              <a:off x="38354000" y="18473874"/>
              <a:ext cx="10423525" cy="433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128838" indent="-2128838" defTabSz="5675313">
                <a:spcBef>
                  <a:spcPct val="20000"/>
                </a:spcBef>
                <a:buSzPct val="100000"/>
                <a:buChar char="•"/>
                <a:defRPr sz="201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5675313">
                <a:spcBef>
                  <a:spcPct val="20000"/>
                </a:spcBef>
                <a:buSzPct val="100000"/>
                <a:buChar char="–"/>
                <a:defRPr sz="17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5675313">
                <a:spcBef>
                  <a:spcPct val="20000"/>
                </a:spcBef>
                <a:buSzPct val="100000"/>
                <a:buChar char="•"/>
                <a:defRPr sz="149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5675313">
                <a:spcBef>
                  <a:spcPct val="20000"/>
                </a:spcBef>
                <a:buSzPct val="100000"/>
                <a:buChar char="–"/>
                <a:defRPr sz="1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5675313">
                <a:spcBef>
                  <a:spcPct val="20000"/>
                </a:spcBef>
                <a:buSzPct val="100000"/>
                <a:buChar char="•"/>
                <a:defRPr sz="1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5675313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5675313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5675313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5675313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  <a:buFontTx/>
                <a:buNone/>
                <a:defRPr/>
              </a:pPr>
              <a:r>
                <a:rPr lang="en-US" altLang="en-US" sz="2800" b="1" dirty="0" smtClean="0">
                  <a:latin typeface="Arial" charset="0"/>
                  <a:cs typeface="Arial" charset="0"/>
                </a:rPr>
                <a:t>Biacore data is included in over 50,000 </a:t>
              </a:r>
              <a:r>
                <a:rPr lang="en-US" altLang="en-US" sz="2800" b="1" dirty="0" smtClean="0">
                  <a:latin typeface="Arial" charset="0"/>
                  <a:cs typeface="Arial" charset="0"/>
                </a:rPr>
                <a:t>publications </a:t>
              </a:r>
              <a:endParaRPr lang="en-US" altLang="en-US" sz="2800" b="1" dirty="0" smtClean="0">
                <a:latin typeface="Arial" charset="0"/>
                <a:cs typeface="Arial" charset="0"/>
              </a:endParaRPr>
            </a:p>
            <a:p>
              <a:pPr>
                <a:spcBef>
                  <a:spcPts val="600"/>
                </a:spcBef>
                <a:buFontTx/>
                <a:buNone/>
                <a:defRPr/>
              </a:pPr>
              <a:r>
                <a:rPr lang="en-US" altLang="en-US" sz="2400" dirty="0" smtClean="0">
                  <a:latin typeface="Arial" charset="0"/>
                  <a:cs typeface="Arial" charset="0"/>
                </a:rPr>
                <a:t>Publications include basic and applied research in the following fields:</a:t>
              </a:r>
            </a:p>
            <a:p>
              <a:pPr marL="457200" indent="-457200">
                <a:spcBef>
                  <a:spcPts val="1000"/>
                </a:spcBef>
                <a:defRPr/>
              </a:pPr>
              <a:r>
                <a:rPr lang="en-US" altLang="en-US" sz="2400" dirty="0" smtClean="0">
                  <a:latin typeface="Arial" charset="0"/>
                  <a:cs typeface="Arial" charset="0"/>
                </a:rPr>
                <a:t>Cancer</a:t>
              </a:r>
            </a:p>
            <a:p>
              <a:pPr marL="457200" indent="-457200">
                <a:spcBef>
                  <a:spcPts val="1000"/>
                </a:spcBef>
                <a:defRPr/>
              </a:pPr>
              <a:r>
                <a:rPr lang="en-US" altLang="en-US" sz="2400" dirty="0" smtClean="0">
                  <a:latin typeface="Arial" charset="0"/>
                  <a:cs typeface="Arial" charset="0"/>
                </a:rPr>
                <a:t>Neurobiology</a:t>
              </a:r>
            </a:p>
            <a:p>
              <a:pPr marL="457200" indent="-457200">
                <a:spcBef>
                  <a:spcPts val="1000"/>
                </a:spcBef>
                <a:defRPr/>
              </a:pPr>
              <a:r>
                <a:rPr lang="en-US" altLang="en-US" sz="2400" dirty="0" smtClean="0">
                  <a:latin typeface="Arial" charset="0"/>
                  <a:cs typeface="Arial" charset="0"/>
                </a:rPr>
                <a:t>Immunology</a:t>
              </a:r>
            </a:p>
            <a:p>
              <a:pPr marL="457200" indent="-457200">
                <a:spcBef>
                  <a:spcPts val="1000"/>
                </a:spcBef>
                <a:defRPr/>
              </a:pPr>
              <a:r>
                <a:rPr lang="en-US" altLang="en-US" sz="2400" dirty="0" smtClean="0">
                  <a:latin typeface="Arial" charset="0"/>
                  <a:cs typeface="Arial" charset="0"/>
                </a:rPr>
                <a:t>Infectious diseases</a:t>
              </a:r>
            </a:p>
            <a:p>
              <a:pPr marL="457200" indent="-457200">
                <a:spcBef>
                  <a:spcPts val="1000"/>
                </a:spcBef>
                <a:defRPr/>
              </a:pPr>
              <a:r>
                <a:rPr lang="en-US" altLang="en-US" sz="2400" dirty="0" smtClean="0">
                  <a:latin typeface="Arial" charset="0"/>
                  <a:cs typeface="Arial" charset="0"/>
                </a:rPr>
                <a:t>Functional proteomics</a:t>
              </a:r>
            </a:p>
            <a:p>
              <a:pPr marL="457200" indent="-457200">
                <a:spcBef>
                  <a:spcPts val="1000"/>
                </a:spcBef>
                <a:defRPr/>
              </a:pPr>
              <a:r>
                <a:rPr lang="en-US" altLang="en-US" sz="2400" dirty="0" smtClean="0">
                  <a:latin typeface="Arial" charset="0"/>
                  <a:cs typeface="Arial" charset="0"/>
                </a:rPr>
                <a:t>Cell signaling</a:t>
              </a:r>
            </a:p>
            <a:p>
              <a:pPr marL="457200" indent="-457200">
                <a:spcBef>
                  <a:spcPts val="1000"/>
                </a:spcBef>
                <a:defRPr/>
              </a:pPr>
              <a:r>
                <a:rPr lang="en-US" altLang="en-US" sz="2400" dirty="0" smtClean="0">
                  <a:latin typeface="Arial" charset="0"/>
                  <a:cs typeface="Arial" charset="0"/>
                </a:rPr>
                <a:t>Vaccine development</a:t>
              </a:r>
            </a:p>
            <a:p>
              <a:pPr marL="457200" indent="-457200">
                <a:spcBef>
                  <a:spcPts val="1000"/>
                </a:spcBef>
                <a:defRPr/>
              </a:pPr>
              <a:r>
                <a:rPr lang="en-US" altLang="en-US" sz="2400" dirty="0" smtClean="0">
                  <a:latin typeface="Arial" charset="0"/>
                  <a:cs typeface="Arial" charset="0"/>
                </a:rPr>
                <a:t>Drug discovery</a:t>
              </a:r>
            </a:p>
            <a:p>
              <a:pPr marL="457200" indent="-457200">
                <a:spcBef>
                  <a:spcPts val="1200"/>
                </a:spcBef>
                <a:defRPr/>
              </a:pPr>
              <a:r>
                <a:rPr lang="en-US" altLang="en-US" sz="2400" dirty="0" smtClean="0">
                  <a:latin typeface="Arial" charset="0"/>
                  <a:cs typeface="Arial" charset="0"/>
                </a:rPr>
                <a:t>Selection and characterization of binding reagents</a:t>
              </a:r>
            </a:p>
            <a:p>
              <a:pPr>
                <a:lnSpc>
                  <a:spcPct val="80000"/>
                </a:lnSpc>
                <a:defRPr/>
              </a:pPr>
              <a:endParaRPr lang="en-US" altLang="en-US" sz="24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10"/>
            <p:cNvSpPr>
              <a:spLocks noChangeArrowheads="1"/>
            </p:cNvSpPr>
            <p:nvPr/>
          </p:nvSpPr>
          <p:spPr bwMode="auto">
            <a:xfrm>
              <a:off x="38354000" y="23355774"/>
              <a:ext cx="11704320" cy="750887"/>
            </a:xfrm>
            <a:prstGeom prst="rect">
              <a:avLst/>
            </a:prstGeom>
            <a:gradFill>
              <a:gsLst>
                <a:gs pos="0">
                  <a:srgbClr val="006600">
                    <a:lumMod val="17000"/>
                    <a:lumOff val="83000"/>
                  </a:srgbClr>
                </a:gs>
                <a:gs pos="100000">
                  <a:srgbClr val="00B050"/>
                </a:gs>
              </a:gsLst>
              <a:lin ang="5400000" scaled="1"/>
            </a:gradFill>
            <a:ln w="12700">
              <a:solidFill>
                <a:sysClr val="windowText" lastClr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109701" tIns="0" rIns="109701" bIns="0"/>
            <a:lstStyle/>
            <a:p>
              <a:pPr algn="ctr" defTabSz="37620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300" b="1" kern="0" dirty="0" smtClean="0">
                  <a:solidFill>
                    <a:prstClr val="black"/>
                  </a:solidFill>
                  <a:latin typeface="Arial" pitchFamily="34" charset="0"/>
                </a:rPr>
                <a:t>Select </a:t>
              </a:r>
              <a:r>
                <a:rPr lang="en-US" sz="4300" b="1" kern="0" dirty="0">
                  <a:solidFill>
                    <a:prstClr val="black"/>
                  </a:solidFill>
                  <a:latin typeface="Arial" pitchFamily="34" charset="0"/>
                </a:rPr>
                <a:t>MMIC-related p</a:t>
              </a:r>
              <a:r>
                <a:rPr lang="en-US" sz="4300" b="1" kern="0" dirty="0" smtClean="0">
                  <a:solidFill>
                    <a:prstClr val="black"/>
                  </a:solidFill>
                  <a:latin typeface="Arial" pitchFamily="34" charset="0"/>
                </a:rPr>
                <a:t>ublications (out of 20)</a:t>
              </a:r>
              <a:endParaRPr lang="en-US" sz="4300" b="1" kern="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079" name="TextBox 1"/>
            <p:cNvSpPr txBox="1">
              <a:spLocks noChangeArrowheads="1"/>
            </p:cNvSpPr>
            <p:nvPr/>
          </p:nvSpPr>
          <p:spPr bwMode="auto">
            <a:xfrm>
              <a:off x="38354000" y="24360898"/>
              <a:ext cx="12106592" cy="8602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Font typeface="+mj-lt"/>
                <a:buAutoNum type="arabicPeriod"/>
              </a:pPr>
              <a:r>
                <a:rPr lang="en-US" sz="175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Piepenbrink MS</a:t>
              </a:r>
              <a:r>
                <a:rPr lang="en-US" sz="175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75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Park J-G,</a:t>
              </a:r>
              <a:r>
                <a:rPr lang="en-US" sz="175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5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Oladunni </a:t>
              </a:r>
              <a:r>
                <a:rPr lang="en-US" sz="175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FS, Deshpande A, Basu M, </a:t>
              </a:r>
              <a:r>
                <a:rPr lang="en-US" sz="175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Sarkar S</a:t>
              </a:r>
              <a:r>
                <a:rPr lang="en-US" sz="175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Loos A, Woo J, Lovalenti </a:t>
              </a:r>
              <a:r>
                <a:rPr lang="en-US" sz="175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P, Sloan </a:t>
              </a:r>
              <a:r>
                <a:rPr lang="en-US" sz="175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D, </a:t>
              </a:r>
              <a:r>
                <a:rPr lang="en-US" sz="175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Ye C</a:t>
              </a:r>
              <a:r>
                <a:rPr lang="en-US" sz="175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75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Chiem </a:t>
              </a:r>
              <a:r>
                <a:rPr lang="en-US" sz="175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</a:t>
              </a:r>
              <a:r>
                <a:rPr lang="en-US" sz="175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75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Bates CW</a:t>
              </a:r>
              <a:r>
                <a:rPr lang="en-US" sz="175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75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Burch </a:t>
              </a:r>
              <a:r>
                <a:rPr lang="en-US" sz="175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RE, </a:t>
              </a:r>
              <a:r>
                <a:rPr lang="en-US" sz="175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Erdmann </a:t>
              </a:r>
              <a:r>
                <a:rPr lang="en-US" sz="175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NB, </a:t>
              </a:r>
              <a:r>
                <a:rPr lang="en-US" sz="175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Goepfert PA</a:t>
              </a:r>
              <a:r>
                <a:rPr lang="en-US" sz="175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Truong VL, </a:t>
              </a:r>
              <a:r>
                <a:rPr lang="en-US" sz="175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Walter MR</a:t>
              </a:r>
              <a:r>
                <a:rPr lang="en-US" sz="175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Martinez-Sobrido L, and </a:t>
              </a:r>
              <a:r>
                <a:rPr lang="en-US" sz="175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Kobie J</a:t>
              </a:r>
              <a:r>
                <a:rPr lang="en-US" sz="175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</a:t>
              </a: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 Therapeutic activity of an inhaled potent SARS-CoV-2 neutralizing human monoclonal antibody in hamsters. </a:t>
              </a:r>
              <a:r>
                <a:rPr lang="en-US" sz="1750" i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Cell Rep Med. </a:t>
              </a: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2021 Feb16:2(3) 100218</a:t>
              </a:r>
              <a:r>
                <a:rPr lang="en-US" sz="175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en-US" sz="1750" u="sng" dirty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5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Doi: </a:t>
              </a:r>
              <a:r>
                <a:rPr lang="en-US" sz="1750" u="sng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/>
                </a:rPr>
                <a:t>10.1016/j.xcrm.2021.100218</a:t>
              </a: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en-US" sz="175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50" u="sng" dirty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6"/>
                </a:rPr>
                <a:t>PMID:33649747</a:t>
              </a: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; </a:t>
              </a:r>
              <a:r>
                <a:rPr lang="en-US" sz="1750" u="sng" dirty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7"/>
                </a:rPr>
                <a:t>PMCID: PMC7904445</a:t>
              </a:r>
              <a:endParaRPr lang="en-US" sz="17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Font typeface="+mj-lt"/>
                <a:buAutoNum type="arabicPeriod"/>
              </a:pP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Deshpande A, Harris BD, Martinez-Sobrido L, Kobie JJ, and </a:t>
              </a:r>
              <a:r>
                <a:rPr lang="en-US" sz="175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Walter MR</a:t>
              </a: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 Epitope Classification and RBD Binding Properties of Neutralizing Antibodies Against SARS-CoV-2 Variants of Concern.</a:t>
              </a:r>
              <a:r>
                <a:rPr lang="en-US" sz="1750" dirty="0">
                  <a:solidFill>
                    <a:srgbClr val="020202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50" i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Front. Immunol</a:t>
              </a: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2021June 04</a:t>
              </a:r>
              <a:r>
                <a:rPr lang="en-US" sz="1750" dirty="0">
                  <a:solidFill>
                    <a:srgbClr val="212121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;12:691715. Doi: 10.3389/fimmu.2021.691715. eCollection 2021. </a:t>
              </a:r>
              <a:r>
                <a:rPr lang="en-US" sz="1750" u="sng" dirty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8"/>
                </a:rPr>
                <a:t>PMID: 34149735</a:t>
              </a:r>
              <a:r>
                <a:rPr lang="en-US" sz="1750" dirty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;</a:t>
              </a: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50" u="sng" dirty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9"/>
                </a:rPr>
                <a:t>PMCID: PMC8212047</a:t>
              </a:r>
              <a:endParaRPr lang="en-US" sz="17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Font typeface="+mj-lt"/>
                <a:buAutoNum type="arabicPeriod"/>
              </a:pP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Cao </a:t>
              </a:r>
              <a:r>
                <a:rPr lang="en-US" sz="175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W, </a:t>
              </a: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Cao W, Zhang W, Zheng XL, </a:t>
              </a:r>
              <a:r>
                <a:rPr lang="en-US" sz="175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Zhang, XF</a:t>
              </a: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 Factor VIII binding affects the mechanical unraveling of the A2 domain of von Willebrand factor. </a:t>
              </a:r>
              <a:r>
                <a:rPr lang="en-US" sz="1750" i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J. Thromb Haemost</a:t>
              </a: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2020;18:2169-76</a:t>
              </a:r>
              <a:r>
                <a:rPr lang="en-US" sz="1750" dirty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1750" u="sng" dirty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10"/>
                </a:rPr>
                <a:t>PMID: 32544272</a:t>
              </a:r>
              <a:r>
                <a:rPr lang="en-US" sz="1750" u="sng" dirty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; </a:t>
              </a:r>
              <a:r>
                <a:rPr lang="en-US" sz="1750" u="sng" dirty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10"/>
                </a:rPr>
                <a:t>PMCID: PMC7789802</a:t>
              </a:r>
              <a:endParaRPr lang="en-US" sz="17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Font typeface="+mj-lt"/>
                <a:buAutoNum type="arabicPeriod"/>
              </a:pP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Mitra A, Ko Y-H, Cingolani G, </a:t>
              </a:r>
              <a:r>
                <a:rPr lang="en-US" sz="175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Niederweis M</a:t>
              </a: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 Heme an hemoglobin utilization by Mycobacterium tuberculosis. </a:t>
              </a:r>
              <a:r>
                <a:rPr lang="en-US" sz="1750" i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Nat Commun</a:t>
              </a: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2019 September 18;10(1):4262. Doi: 10.1038/s41467-019-1209-5. </a:t>
              </a:r>
              <a:r>
                <a:rPr lang="en-US" sz="1750" u="sng" dirty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11"/>
                </a:rPr>
                <a:t>PMID: 31534126;</a:t>
              </a:r>
              <a:r>
                <a:rPr lang="en-US" sz="1750" u="sng" dirty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50" u="sng" dirty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12"/>
                </a:rPr>
                <a:t>PMCID: PMC6751184</a:t>
              </a:r>
              <a:endParaRPr lang="en-US" sz="17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Font typeface="+mj-lt"/>
                <a:buAutoNum type="arabicPeriod"/>
              </a:pP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Shea LK, Honjo K, Redden DT, Tabengwa E, Li R, Li FJ, Shakhmatov M, Chiorazzi N, </a:t>
              </a:r>
              <a:r>
                <a:rPr lang="en-US" sz="175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Davis RS</a:t>
              </a: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en-US" sz="175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Fc receptor-like 2 (FCRL2) is a novel marker of low-risk CLL and refines prognostication based on </a:t>
              </a:r>
              <a:r>
                <a:rPr lang="en-US" sz="1750" i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IGHV</a:t>
              </a: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mutation status. </a:t>
              </a:r>
              <a:r>
                <a:rPr lang="en-US" sz="1750" i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Blood Cancer J</a:t>
              </a: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2019 May 15;9(6):47. </a:t>
              </a:r>
              <a:r>
                <a:rPr lang="en-US" sz="1750" u="sng" dirty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13"/>
                </a:rPr>
                <a:t>PMID: 31092813; PMCID: PMC6520396</a:t>
              </a: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 </a:t>
              </a:r>
              <a:endParaRPr lang="en-US" sz="17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Font typeface="+mj-lt"/>
                <a:buAutoNum type="arabicPeriod" startAt="6"/>
              </a:pP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Harris BD, Schreiter J, Chevrier M, Jordan JL, </a:t>
              </a:r>
              <a:r>
                <a:rPr lang="en-US" sz="175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Walter MR</a:t>
              </a: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 Human interferon-ϵ and interferon-κ exhibit low potency and low affinity for cell-surface IFNAR and the poxvirus antagonist B18R. </a:t>
              </a:r>
              <a:r>
                <a:rPr lang="en-US" sz="1750" i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 Biol Chem.</a:t>
              </a: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2018 Oct 12;293(41):16057-16068. </a:t>
              </a:r>
              <a:r>
                <a:rPr lang="en-US" sz="1750" u="sng" dirty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14"/>
                </a:rPr>
                <a:t>PMID: 30171073; PMCID: </a:t>
              </a:r>
              <a:r>
                <a:rPr lang="en-US" sz="1750" u="sng" dirty="0" smtClean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14"/>
                </a:rPr>
                <a:t>PMC6187621</a:t>
              </a: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7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Font typeface="+mj-lt"/>
                <a:buAutoNum type="arabicPeriod" startAt="6"/>
              </a:pPr>
              <a:r>
                <a:rPr lang="en-US" sz="175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Miersch </a:t>
              </a: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S, Kuruganti S</a:t>
              </a:r>
              <a:r>
                <a:rPr lang="en-US" sz="175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Walter MR</a:t>
              </a: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75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Sidhu SS</a:t>
              </a:r>
              <a:r>
                <a:rPr lang="en-US" sz="1750" i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175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panel of synthetic antibodies that selectively recognize and antagonize members of the interferon alpha family. </a:t>
              </a:r>
              <a:r>
                <a:rPr lang="en-US" sz="1750" i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Protein Eng Des Sel</a:t>
              </a: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2017 Sep 1;30(9):697-704. </a:t>
              </a:r>
              <a:r>
                <a:rPr lang="en-US" sz="1750" u="sng" dirty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15"/>
                </a:rPr>
                <a:t>PMID: 28981904; PMCID: PMC5914384</a:t>
              </a:r>
              <a:endParaRPr lang="en-US" sz="17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Font typeface="+mj-lt"/>
                <a:buAutoNum type="arabicPeriod" startAt="6"/>
              </a:pPr>
              <a:r>
                <a:rPr lang="en-US" sz="175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Mitra A, Speer A, Lin K, Ehrt S, </a:t>
              </a:r>
              <a:r>
                <a:rPr lang="en-US" sz="175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Niederweis </a:t>
              </a:r>
              <a:r>
                <a:rPr lang="en-US" sz="175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en-US" sz="175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PPE Surface Proteins Are Required for Heme Utilization by Mycobacterium tuberculosis. </a:t>
              </a:r>
              <a:r>
                <a:rPr lang="en-US" sz="1750" i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MBio.</a:t>
              </a: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2017 Jan 24;8(1). pii: e01720-16. </a:t>
              </a:r>
              <a:r>
                <a:rPr lang="en-US" sz="1750" u="sng" dirty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16"/>
                </a:rPr>
                <a:t>PMID: 28119467; PMCID: PMC5263243</a:t>
              </a:r>
              <a:r>
                <a:rPr lang="en-US" sz="175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7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04" name="TextBox 3"/>
            <p:cNvSpPr txBox="1">
              <a:spLocks noChangeArrowheads="1"/>
            </p:cNvSpPr>
            <p:nvPr/>
          </p:nvSpPr>
          <p:spPr bwMode="auto">
            <a:xfrm>
              <a:off x="38354000" y="13942673"/>
              <a:ext cx="10868025" cy="196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3200" b="1" dirty="0">
                  <a:latin typeface="Arial" panose="020B0604020202020204" pitchFamily="34" charset="0"/>
                </a:rPr>
                <a:t>Use of the Biacore T200 can provide comprehensive</a:t>
              </a:r>
            </a:p>
            <a:p>
              <a:r>
                <a:rPr lang="en-US" altLang="en-US" sz="3200" b="1" dirty="0">
                  <a:latin typeface="Arial" panose="020B0604020202020204" pitchFamily="34" charset="0"/>
                </a:rPr>
                <a:t> information from one system</a:t>
              </a:r>
            </a:p>
            <a:p>
              <a:pPr>
                <a:spcBef>
                  <a:spcPts val="12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Analyzes molecular interactions in real time and obtain a wide range of critical </a:t>
              </a:r>
            </a:p>
            <a:p>
              <a:r>
                <a:rPr lang="en-US" altLang="en-US" sz="2400" dirty="0">
                  <a:latin typeface="Arial" panose="020B0604020202020204" pitchFamily="34" charset="0"/>
                </a:rPr>
                <a:t>binding-related data. </a:t>
              </a:r>
            </a:p>
          </p:txBody>
        </p:sp>
        <p:grpSp>
          <p:nvGrpSpPr>
            <p:cNvPr id="3105" name="Group 13"/>
            <p:cNvGrpSpPr>
              <a:grpSpLocks/>
            </p:cNvGrpSpPr>
            <p:nvPr/>
          </p:nvGrpSpPr>
          <p:grpSpPr bwMode="auto">
            <a:xfrm>
              <a:off x="38942963" y="16185051"/>
              <a:ext cx="9358312" cy="2138363"/>
              <a:chOff x="39352980" y="16862870"/>
              <a:chExt cx="9358312" cy="2879978"/>
            </a:xfrm>
          </p:grpSpPr>
          <p:grpSp>
            <p:nvGrpSpPr>
              <p:cNvPr id="3341" name="Group 132"/>
              <p:cNvGrpSpPr>
                <a:grpSpLocks noChangeAspect="1"/>
              </p:cNvGrpSpPr>
              <p:nvPr/>
            </p:nvGrpSpPr>
            <p:grpSpPr bwMode="auto">
              <a:xfrm>
                <a:off x="39352980" y="16862870"/>
                <a:ext cx="9358312" cy="2879978"/>
                <a:chOff x="533400" y="3123847"/>
                <a:chExt cx="7708578" cy="2786125"/>
              </a:xfrm>
            </p:grpSpPr>
            <p:grpSp>
              <p:nvGrpSpPr>
                <p:cNvPr id="21" name="Group 13"/>
                <p:cNvGrpSpPr>
                  <a:grpSpLocks/>
                </p:cNvGrpSpPr>
                <p:nvPr/>
              </p:nvGrpSpPr>
              <p:grpSpPr bwMode="auto">
                <a:xfrm>
                  <a:off x="533400" y="3124196"/>
                  <a:ext cx="1981200" cy="609599"/>
                  <a:chOff x="288" y="1968"/>
                  <a:chExt cx="1248" cy="384"/>
                </a:xfrm>
                <a:solidFill>
                  <a:srgbClr val="3399FF"/>
                </a:solidFill>
              </p:grpSpPr>
              <p:sp>
                <p:nvSpPr>
                  <p:cNvPr id="150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1968"/>
                    <a:ext cx="1248" cy="384"/>
                  </a:xfrm>
                  <a:prstGeom prst="ellipse">
                    <a:avLst/>
                  </a:prstGeom>
                  <a:grpFill/>
                  <a:ln w="15875">
                    <a:noFill/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1" fontAlgn="auto" hangingPunct="1"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5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0" y="2023"/>
                    <a:ext cx="503" cy="328"/>
                  </a:xfrm>
                  <a:prstGeom prst="rect">
                    <a:avLst/>
                  </a:prstGeom>
                  <a:grpFill/>
                  <a:ln w="15875">
                    <a:noFill/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Aft>
                        <a:spcPts val="0"/>
                      </a:spcAft>
                      <a:defRPr/>
                    </a:pPr>
                    <a:r>
                      <a:rPr lang="en-US" altLang="en-US" sz="2000" b="1" kern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Detect</a:t>
                    </a:r>
                  </a:p>
                </p:txBody>
              </p:sp>
            </p:grpSp>
            <p:grpSp>
              <p:nvGrpSpPr>
                <p:cNvPr id="22" name="Group 10"/>
                <p:cNvGrpSpPr>
                  <a:grpSpLocks/>
                </p:cNvGrpSpPr>
                <p:nvPr/>
              </p:nvGrpSpPr>
              <p:grpSpPr bwMode="auto">
                <a:xfrm>
                  <a:off x="3352800" y="3125783"/>
                  <a:ext cx="1981200" cy="609599"/>
                  <a:chOff x="2352" y="1969"/>
                  <a:chExt cx="1248" cy="384"/>
                </a:xfrm>
                <a:solidFill>
                  <a:srgbClr val="3399FF"/>
                </a:solidFill>
              </p:grpSpPr>
              <p:sp>
                <p:nvSpPr>
                  <p:cNvPr id="148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1969"/>
                    <a:ext cx="1248" cy="384"/>
                  </a:xfrm>
                  <a:prstGeom prst="ellipse">
                    <a:avLst/>
                  </a:prstGeom>
                  <a:grpFill/>
                  <a:ln w="15875">
                    <a:noFill/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1" fontAlgn="auto" hangingPunct="1"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4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88" y="2021"/>
                    <a:ext cx="568" cy="32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Aft>
                        <a:spcPts val="0"/>
                      </a:spcAft>
                      <a:defRPr/>
                    </a:pPr>
                    <a:r>
                      <a:rPr lang="en-US" altLang="en-US" sz="2000" b="1" kern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Identify</a:t>
                    </a:r>
                  </a:p>
                </p:txBody>
              </p:sp>
            </p:grpSp>
            <p:grpSp>
              <p:nvGrpSpPr>
                <p:cNvPr id="3347" name="Group 135"/>
                <p:cNvGrpSpPr>
                  <a:grpSpLocks/>
                </p:cNvGrpSpPr>
                <p:nvPr/>
              </p:nvGrpSpPr>
              <p:grpSpPr bwMode="auto">
                <a:xfrm>
                  <a:off x="6260894" y="3123847"/>
                  <a:ext cx="1981084" cy="609988"/>
                  <a:chOff x="6476794" y="3123850"/>
                  <a:chExt cx="1981084" cy="609988"/>
                </a:xfrm>
              </p:grpSpPr>
              <p:sp>
                <p:nvSpPr>
                  <p:cNvPr id="146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6476793" y="3123850"/>
                    <a:ext cx="1981085" cy="610176"/>
                  </a:xfrm>
                  <a:prstGeom prst="ellipse">
                    <a:avLst/>
                  </a:prstGeom>
                  <a:solidFill>
                    <a:srgbClr val="3399FF"/>
                  </a:solidFill>
                  <a:ln w="15875">
                    <a:noFill/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1" fontAlgn="auto" hangingPunct="1"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47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12788" y="3206586"/>
                    <a:ext cx="1420105" cy="5212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Aft>
                        <a:spcPts val="0"/>
                      </a:spcAft>
                      <a:defRPr/>
                    </a:pPr>
                    <a:r>
                      <a:rPr lang="en-US" altLang="en-US" sz="2000" b="1" kern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Characterize</a:t>
                    </a:r>
                  </a:p>
                </p:txBody>
              </p:sp>
            </p:grpSp>
            <p:sp>
              <p:nvSpPr>
                <p:cNvPr id="137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13995" y="4191135"/>
                  <a:ext cx="844740" cy="5212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Aft>
                      <a:spcPts val="0"/>
                    </a:spcAft>
                    <a:defRPr/>
                  </a:pPr>
                  <a:r>
                    <a:rPr lang="en-US" altLang="en-US" sz="2000" kern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Yes/No</a:t>
                  </a:r>
                </a:p>
              </p:txBody>
            </p:sp>
            <p:sp>
              <p:nvSpPr>
                <p:cNvPr id="138" name="Line 15"/>
                <p:cNvSpPr>
                  <a:spLocks noChangeShapeType="1"/>
                </p:cNvSpPr>
                <p:nvPr/>
              </p:nvSpPr>
              <p:spPr bwMode="auto">
                <a:xfrm>
                  <a:off x="1523288" y="3773322"/>
                  <a:ext cx="0" cy="455046"/>
                </a:xfrm>
                <a:prstGeom prst="line">
                  <a:avLst/>
                </a:prstGeom>
                <a:noFill/>
                <a:ln w="38100">
                  <a:noFill/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pPr eaLnBrk="1" fontAlgn="auto" hangingPunct="1">
                    <a:spcAft>
                      <a:spcPts val="0"/>
                    </a:spcAft>
                    <a:defRPr/>
                  </a:pPr>
                  <a:endParaRPr lang="en-US" sz="1800" kern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9" name="Line 16"/>
                <p:cNvSpPr>
                  <a:spLocks noChangeShapeType="1"/>
                </p:cNvSpPr>
                <p:nvPr/>
              </p:nvSpPr>
              <p:spPr bwMode="auto">
                <a:xfrm>
                  <a:off x="4342575" y="3775392"/>
                  <a:ext cx="0" cy="455046"/>
                </a:xfrm>
                <a:prstGeom prst="line">
                  <a:avLst/>
                </a:prstGeom>
                <a:noFill/>
                <a:ln w="38100">
                  <a:noFill/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pPr eaLnBrk="1" fontAlgn="auto" hangingPunct="1">
                    <a:spcAft>
                      <a:spcPts val="0"/>
                    </a:spcAft>
                    <a:defRPr/>
                  </a:pPr>
                  <a:endParaRPr lang="en-US" sz="1800" kern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0" name="Line 17"/>
                <p:cNvSpPr>
                  <a:spLocks noChangeShapeType="1"/>
                </p:cNvSpPr>
                <p:nvPr/>
              </p:nvSpPr>
              <p:spPr bwMode="auto">
                <a:xfrm>
                  <a:off x="7263858" y="3775393"/>
                  <a:ext cx="0" cy="455046"/>
                </a:xfrm>
                <a:prstGeom prst="line">
                  <a:avLst/>
                </a:prstGeom>
                <a:noFill/>
                <a:ln w="38100">
                  <a:noFill/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pPr eaLnBrk="1" fontAlgn="auto" hangingPunct="1">
                    <a:spcAft>
                      <a:spcPts val="0"/>
                    </a:spcAft>
                    <a:defRPr/>
                  </a:pPr>
                  <a:endParaRPr lang="en-US" sz="1800" kern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508296" y="4191138"/>
                  <a:ext cx="1690788" cy="9225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Aft>
                      <a:spcPts val="0"/>
                    </a:spcAft>
                    <a:defRPr/>
                  </a:pPr>
                  <a:r>
                    <a:rPr lang="en-US" altLang="en-US" sz="2000" kern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Specificity</a:t>
                  </a:r>
                </a:p>
                <a:p>
                  <a:pPr eaLnBrk="1" fontAlgn="auto" hangingPunct="1">
                    <a:spcAft>
                      <a:spcPts val="0"/>
                    </a:spcAft>
                    <a:defRPr/>
                  </a:pPr>
                  <a:r>
                    <a:rPr lang="en-US" altLang="en-US" sz="2000" kern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Binding partners</a:t>
                  </a:r>
                </a:p>
              </p:txBody>
            </p:sp>
            <p:sp>
              <p:nvSpPr>
                <p:cNvPr id="142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6416503" y="4184935"/>
                  <a:ext cx="1771862" cy="17250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Aft>
                      <a:spcPts val="0"/>
                    </a:spcAft>
                    <a:defRPr/>
                  </a:pPr>
                  <a:r>
                    <a:rPr lang="en-US" altLang="en-US" sz="2000" kern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Affinity/Kinetics</a:t>
                  </a:r>
                </a:p>
                <a:p>
                  <a:pPr eaLnBrk="1" fontAlgn="auto" hangingPunct="1">
                    <a:spcAft>
                      <a:spcPts val="0"/>
                    </a:spcAft>
                    <a:defRPr/>
                  </a:pPr>
                  <a:r>
                    <a:rPr lang="en-US" altLang="en-US" sz="2000" kern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Concentration</a:t>
                  </a:r>
                </a:p>
                <a:p>
                  <a:pPr eaLnBrk="1" fontAlgn="auto" hangingPunct="1">
                    <a:spcAft>
                      <a:spcPts val="0"/>
                    </a:spcAft>
                    <a:defRPr/>
                  </a:pPr>
                  <a:r>
                    <a:rPr lang="en-US" altLang="en-US" sz="2000" kern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Thermodynamics</a:t>
                  </a:r>
                </a:p>
                <a:p>
                  <a:pPr eaLnBrk="1" fontAlgn="auto" hangingPunct="1">
                    <a:spcAft>
                      <a:spcPts val="0"/>
                    </a:spcAft>
                    <a:defRPr/>
                  </a:pPr>
                  <a:r>
                    <a:rPr lang="en-US" altLang="en-US" sz="2000" kern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Immunogenicity</a:t>
                  </a:r>
                </a:p>
              </p:txBody>
            </p:sp>
          </p:grpSp>
          <p:cxnSp>
            <p:nvCxnSpPr>
              <p:cNvPr id="3342" name="Straight Arrow Connector 12"/>
              <p:cNvCxnSpPr>
                <a:cxnSpLocks noChangeShapeType="1"/>
              </p:cNvCxnSpPr>
              <p:nvPr/>
            </p:nvCxnSpPr>
            <p:spPr bwMode="auto">
              <a:xfrm>
                <a:off x="43985740" y="17526868"/>
                <a:ext cx="1" cy="443064"/>
              </a:xfrm>
              <a:prstGeom prst="straightConnector1">
                <a:avLst/>
              </a:prstGeom>
              <a:noFill/>
              <a:ln w="57150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43" name="Straight Arrow Connector 155"/>
              <p:cNvCxnSpPr>
                <a:cxnSpLocks noChangeShapeType="1"/>
              </p:cNvCxnSpPr>
              <p:nvPr/>
            </p:nvCxnSpPr>
            <p:spPr bwMode="auto">
              <a:xfrm>
                <a:off x="40513652" y="17526871"/>
                <a:ext cx="1" cy="443064"/>
              </a:xfrm>
              <a:prstGeom prst="straightConnector1">
                <a:avLst/>
              </a:prstGeom>
              <a:noFill/>
              <a:ln w="57150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44" name="Straight Arrow Connector 156"/>
              <p:cNvCxnSpPr>
                <a:cxnSpLocks noChangeShapeType="1"/>
              </p:cNvCxnSpPr>
              <p:nvPr/>
            </p:nvCxnSpPr>
            <p:spPr bwMode="auto">
              <a:xfrm>
                <a:off x="47435569" y="17526879"/>
                <a:ext cx="1" cy="443064"/>
              </a:xfrm>
              <a:prstGeom prst="straightConnector1">
                <a:avLst/>
              </a:prstGeom>
              <a:noFill/>
              <a:ln w="57150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" name="Group 1"/>
            <p:cNvGrpSpPr/>
            <p:nvPr/>
          </p:nvGrpSpPr>
          <p:grpSpPr>
            <a:xfrm>
              <a:off x="38734589" y="33534033"/>
              <a:ext cx="10249467" cy="4632960"/>
              <a:chOff x="38734589" y="33534033"/>
              <a:chExt cx="10249467" cy="4632960"/>
            </a:xfrm>
          </p:grpSpPr>
          <p:sp>
            <p:nvSpPr>
              <p:cNvPr id="3337" name="Text Box 1"/>
              <p:cNvSpPr txBox="1">
                <a:spLocks noChangeArrowheads="1"/>
              </p:cNvSpPr>
              <p:nvPr/>
            </p:nvSpPr>
            <p:spPr bwMode="auto">
              <a:xfrm>
                <a:off x="38734589" y="33534033"/>
                <a:ext cx="10249467" cy="519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>
                  <a:spcBef>
                    <a:spcPct val="50000"/>
                  </a:spcBef>
                </a:pPr>
                <a:r>
                  <a:rPr lang="en-GB" altLang="en-US" sz="20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IL19/IL-20 receptor interactions and complex stability</a:t>
                </a:r>
                <a:r>
                  <a:rPr lang="en-GB" altLang="en-US" sz="15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  <p:pic>
            <p:nvPicPr>
              <p:cNvPr id="3338" name="Picture 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4" r="8437"/>
              <a:stretch>
                <a:fillRect/>
              </a:stretch>
            </p:blipFill>
            <p:spPr bwMode="auto">
              <a:xfrm>
                <a:off x="38840084" y="36985150"/>
                <a:ext cx="10143972" cy="1181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339" name="Picture 3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40070" y="33948058"/>
                <a:ext cx="10243986" cy="3498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3340" name="Text Box 4"/>
              <p:cNvSpPr txBox="1">
                <a:spLocks noChangeArrowheads="1"/>
              </p:cNvSpPr>
              <p:nvPr/>
            </p:nvSpPr>
            <p:spPr bwMode="auto">
              <a:xfrm>
                <a:off x="38890092" y="37713644"/>
                <a:ext cx="5142783" cy="290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>
                  <a:spcBef>
                    <a:spcPct val="50000"/>
                  </a:spcBef>
                </a:pPr>
                <a:r>
                  <a:rPr lang="en-GB" altLang="en-US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Logsdon N J et al. PNAS 2012;109:12704-12709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0" y="226060"/>
              <a:ext cx="51206400" cy="37284736"/>
              <a:chOff x="0" y="226060"/>
              <a:chExt cx="51206400" cy="37284736"/>
            </a:xfrm>
          </p:grpSpPr>
          <p:sp>
            <p:nvSpPr>
              <p:cNvPr id="125" name="Rectangle 10"/>
              <p:cNvSpPr>
                <a:spLocks noChangeArrowheads="1"/>
              </p:cNvSpPr>
              <p:nvPr/>
            </p:nvSpPr>
            <p:spPr bwMode="auto">
              <a:xfrm>
                <a:off x="38354000" y="12707938"/>
                <a:ext cx="11704320" cy="750887"/>
              </a:xfrm>
              <a:prstGeom prst="rect">
                <a:avLst/>
              </a:prstGeom>
              <a:gradFill>
                <a:gsLst>
                  <a:gs pos="0">
                    <a:srgbClr val="006600">
                      <a:lumMod val="17000"/>
                      <a:lumOff val="83000"/>
                    </a:srgbClr>
                  </a:gs>
                  <a:gs pos="100000">
                    <a:srgbClr val="00B050"/>
                  </a:gs>
                </a:gsLst>
                <a:lin ang="5400000" scaled="1"/>
              </a:gradFill>
              <a:ln w="12700">
                <a:solidFill>
                  <a:sysClr val="windowText" lastClr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109701" tIns="0" rIns="109701" bIns="0"/>
              <a:lstStyle/>
              <a:p>
                <a:pPr algn="ctr" defTabSz="37620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300" b="1" kern="0" dirty="0">
                    <a:solidFill>
                      <a:prstClr val="black"/>
                    </a:solidFill>
                    <a:latin typeface="Arial" pitchFamily="34" charset="0"/>
                  </a:rPr>
                  <a:t>Conclusions</a:t>
                </a: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0" y="226060"/>
                <a:ext cx="51206400" cy="37284736"/>
                <a:chOff x="0" y="226060"/>
                <a:chExt cx="51206400" cy="37284736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0" y="226060"/>
                  <a:ext cx="51206400" cy="34412915"/>
                  <a:chOff x="0" y="226060"/>
                  <a:chExt cx="51206400" cy="34412915"/>
                </a:xfrm>
              </p:grpSpPr>
              <p:sp>
                <p:nvSpPr>
                  <p:cNvPr id="2056" name="Text Box 2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3787" y="9680575"/>
                    <a:ext cx="11704638" cy="24815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/>
                </p:spPr>
                <p:txBody>
                  <a:bodyPr lIns="113646" tIns="56821" rIns="113646" bIns="56821">
                    <a:spAutoFit/>
                  </a:bodyPr>
                  <a:lstStyle>
                    <a:lvl1pPr defTabSz="1138238">
                      <a:defRPr sz="1900">
                        <a:solidFill>
                          <a:schemeClr val="tx1"/>
                        </a:solidFill>
                        <a:latin typeface="Times New Roman" pitchFamily="18" charset="0"/>
                        <a:cs typeface="Arial" pitchFamily="34" charset="0"/>
                      </a:defRPr>
                    </a:lvl1pPr>
                    <a:lvl2pPr marL="742950" indent="-285750" defTabSz="1138238">
                      <a:defRPr sz="1900">
                        <a:solidFill>
                          <a:schemeClr val="tx1"/>
                        </a:solidFill>
                        <a:latin typeface="Times New Roman" pitchFamily="18" charset="0"/>
                        <a:cs typeface="Arial" pitchFamily="34" charset="0"/>
                      </a:defRPr>
                    </a:lvl2pPr>
                    <a:lvl3pPr marL="1143000" indent="-228600" defTabSz="1138238">
                      <a:defRPr sz="1900">
                        <a:solidFill>
                          <a:schemeClr val="tx1"/>
                        </a:solidFill>
                        <a:latin typeface="Times New Roman" pitchFamily="18" charset="0"/>
                        <a:cs typeface="Arial" pitchFamily="34" charset="0"/>
                      </a:defRPr>
                    </a:lvl3pPr>
                    <a:lvl4pPr marL="1600200" indent="-228600" defTabSz="1138238">
                      <a:defRPr sz="1900">
                        <a:solidFill>
                          <a:schemeClr val="tx1"/>
                        </a:solidFill>
                        <a:latin typeface="Times New Roman" pitchFamily="18" charset="0"/>
                        <a:cs typeface="Arial" pitchFamily="34" charset="0"/>
                      </a:defRPr>
                    </a:lvl4pPr>
                    <a:lvl5pPr marL="2057400" indent="-228600" defTabSz="1138238">
                      <a:defRPr sz="1900">
                        <a:solidFill>
                          <a:schemeClr val="tx1"/>
                        </a:solidFill>
                        <a:latin typeface="Times New Roman" pitchFamily="18" charset="0"/>
                        <a:cs typeface="Arial" pitchFamily="34" charset="0"/>
                      </a:defRPr>
                    </a:lvl5pPr>
                    <a:lvl6pPr marL="2514600" indent="-228600" defTabSz="1138238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itchFamily="18" charset="0"/>
                        <a:cs typeface="Arial" pitchFamily="34" charset="0"/>
                      </a:defRPr>
                    </a:lvl6pPr>
                    <a:lvl7pPr marL="2971800" indent="-228600" defTabSz="1138238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itchFamily="18" charset="0"/>
                        <a:cs typeface="Arial" pitchFamily="34" charset="0"/>
                      </a:defRPr>
                    </a:lvl7pPr>
                    <a:lvl8pPr marL="3429000" indent="-228600" defTabSz="1138238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itchFamily="18" charset="0"/>
                        <a:cs typeface="Arial" pitchFamily="34" charset="0"/>
                      </a:defRPr>
                    </a:lvl8pPr>
                    <a:lvl9pPr marL="3886200" indent="-228600" defTabSz="1138238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itchFamily="18" charset="0"/>
                        <a:cs typeface="Arial" pitchFamily="34" charset="0"/>
                      </a:defRPr>
                    </a:lvl9pPr>
                  </a:lstStyle>
                  <a:p>
                    <a:pPr marL="457200" indent="-457200">
                      <a:spcBef>
                        <a:spcPts val="0"/>
                      </a:spcBef>
                      <a:spcAft>
                        <a:spcPts val="600"/>
                      </a:spcAft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sz="2400" dirty="0" smtClean="0">
                        <a:latin typeface="Arial" pitchFamily="34" charset="0"/>
                        <a:ea typeface="굴림" pitchFamily="34" charset="-127"/>
                      </a:rPr>
                      <a:t>The MMIC facility provides use of a GE Biacore T200 </a:t>
                    </a:r>
                    <a:r>
                      <a:rPr lang="en-US" sz="2400" dirty="0">
                        <a:latin typeface="Arial" pitchFamily="34" charset="0"/>
                        <a:ea typeface="굴림" pitchFamily="34" charset="-127"/>
                      </a:rPr>
                      <a:t>B</a:t>
                    </a:r>
                    <a:r>
                      <a:rPr lang="en-US" sz="2400" dirty="0" smtClean="0">
                        <a:latin typeface="Arial" pitchFamily="34" charset="0"/>
                        <a:ea typeface="굴림" pitchFamily="34" charset="-127"/>
                      </a:rPr>
                      <a:t>iosensor instrument  (</a:t>
                    </a:r>
                    <a:r>
                      <a:rPr lang="en-US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굴림" pitchFamily="34" charset="-127"/>
                      </a:rPr>
                      <a:t>https://www.biacore.com</a:t>
                    </a:r>
                    <a:r>
                      <a:rPr lang="en-US" sz="2400" dirty="0" smtClean="0">
                        <a:latin typeface="Arial" pitchFamily="34" charset="0"/>
                        <a:ea typeface="굴림" pitchFamily="34" charset="-127"/>
                      </a:rPr>
                      <a:t>)  which employs surface plasmon resonance (SPR) technology for monitoring biomolecular binding interactions.</a:t>
                    </a:r>
                  </a:p>
                  <a:p>
                    <a:pPr marL="457200" indent="-457200" eaLnBrk="1" hangingPunct="1">
                      <a:spcBef>
                        <a:spcPct val="20000"/>
                      </a:spcBef>
                      <a:spcAft>
                        <a:spcPts val="0"/>
                      </a:spcAft>
                      <a:buFont typeface="Arial" pitchFamily="34" charset="0"/>
                      <a:buChar char="•"/>
                      <a:defRPr/>
                    </a:pPr>
                    <a:r>
                      <a:rPr lang="en-US" sz="2400" dirty="0" smtClean="0">
                        <a:latin typeface="Arial" pitchFamily="34" charset="0"/>
                        <a:ea typeface="굴림" pitchFamily="34" charset="-127"/>
                      </a:rPr>
                      <a:t>The instrument has the capacity to provide comprehensive real-time  information without the use of labels.</a:t>
                    </a:r>
                  </a:p>
                  <a:p>
                    <a:pPr>
                      <a:defRPr/>
                    </a:pPr>
                    <a:endParaRPr lang="en-US" altLang="ko-KR" sz="2400" b="1" dirty="0" smtClean="0">
                      <a:latin typeface="Arial" pitchFamily="34" charset="0"/>
                      <a:ea typeface="굴림" pitchFamily="34" charset="-127"/>
                    </a:endParaRPr>
                  </a:p>
                </p:txBody>
              </p:sp>
              <p:sp>
                <p:nvSpPr>
                  <p:cNvPr id="2059" name="Rectangle 495"/>
                  <p:cNvSpPr>
                    <a:spLocks noChangeArrowheads="1"/>
                  </p:cNvSpPr>
                  <p:nvPr/>
                </p:nvSpPr>
                <p:spPr bwMode="auto">
                  <a:xfrm>
                    <a:off x="1093787" y="22143247"/>
                    <a:ext cx="11596893" cy="124957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marL="495300" indent="-495300" defTabSz="1422400">
                      <a:defRPr sz="19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1pPr>
                    <a:lvl2pPr marL="952500" indent="-495300" defTabSz="1422400">
                      <a:defRPr sz="19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2pPr>
                    <a:lvl3pPr marL="1143000" indent="-228600" defTabSz="1422400">
                      <a:defRPr sz="19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3pPr>
                    <a:lvl4pPr marL="1600200" indent="-228600" defTabSz="1422400">
                      <a:defRPr sz="19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4pPr>
                    <a:lvl5pPr marL="2057400" indent="-228600" defTabSz="1422400">
                      <a:defRPr sz="19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5pPr>
                    <a:lvl6pPr marL="2514600" indent="-228600" defTabSz="14224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6pPr>
                    <a:lvl7pPr marL="2971800" indent="-228600" defTabSz="14224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7pPr>
                    <a:lvl8pPr marL="3429000" indent="-228600" defTabSz="14224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8pPr>
                    <a:lvl9pPr marL="3886200" indent="-228600" defTabSz="14224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altLang="en-US" sz="3200" b="1" dirty="0" smtClean="0">
                        <a:solidFill>
                          <a:schemeClr val="tx2"/>
                        </a:solidFill>
                        <a:latin typeface="Arial" charset="0"/>
                      </a:rPr>
                      <a:t>The Biacore T200 is capable </a:t>
                    </a:r>
                    <a:r>
                      <a:rPr lang="en-US" altLang="en-US" sz="3200" b="1" dirty="0" smtClean="0">
                        <a:solidFill>
                          <a:schemeClr val="tx2"/>
                        </a:solidFill>
                        <a:latin typeface="Arial" charset="0"/>
                      </a:rPr>
                      <a:t>of analyzing a wide range </a:t>
                    </a:r>
                    <a:endParaRPr lang="en-US" altLang="en-US" sz="3200" b="1" dirty="0" smtClean="0">
                      <a:solidFill>
                        <a:schemeClr val="tx2"/>
                      </a:solidFill>
                      <a:latin typeface="Arial" charset="0"/>
                    </a:endParaRPr>
                  </a:p>
                  <a:p>
                    <a:pPr>
                      <a:defRPr/>
                    </a:pPr>
                    <a:r>
                      <a:rPr lang="en-US" altLang="en-US" sz="3200" b="1" dirty="0" smtClean="0">
                        <a:solidFill>
                          <a:schemeClr val="tx2"/>
                        </a:solidFill>
                        <a:latin typeface="Arial" charset="0"/>
                      </a:rPr>
                      <a:t>of </a:t>
                    </a:r>
                    <a:r>
                      <a:rPr lang="en-US" altLang="en-US" sz="3200" b="1" dirty="0" smtClean="0">
                        <a:solidFill>
                          <a:schemeClr val="tx2"/>
                        </a:solidFill>
                        <a:latin typeface="Arial" charset="0"/>
                      </a:rPr>
                      <a:t>molecular </a:t>
                    </a:r>
                    <a:r>
                      <a:rPr lang="en-US" altLang="en-US" sz="3200" b="1" dirty="0" smtClean="0">
                        <a:solidFill>
                          <a:schemeClr val="tx2"/>
                        </a:solidFill>
                        <a:latin typeface="Arial" charset="0"/>
                      </a:rPr>
                      <a:t>interactions</a:t>
                    </a:r>
                  </a:p>
                  <a:p>
                    <a:pPr marL="457200" indent="-457200">
                      <a:spcBef>
                        <a:spcPts val="1200"/>
                      </a:spcBef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altLang="en-US" sz="2400" b="1" dirty="0" smtClean="0">
                        <a:latin typeface="Arial" charset="0"/>
                      </a:rPr>
                      <a:t>Proteins</a:t>
                    </a:r>
                    <a:endParaRPr lang="en-US" altLang="en-US" sz="2400" b="1" dirty="0" smtClean="0">
                      <a:latin typeface="Arial" charset="0"/>
                    </a:endParaRPr>
                  </a:p>
                  <a:p>
                    <a:pPr marL="457200" indent="-457200">
                      <a:spcBef>
                        <a:spcPts val="1200"/>
                      </a:spcBef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altLang="en-US" sz="2400" b="1" dirty="0" smtClean="0">
                        <a:latin typeface="Arial" charset="0"/>
                      </a:rPr>
                      <a:t>Nucleic acids</a:t>
                    </a:r>
                  </a:p>
                  <a:p>
                    <a:pPr marL="457200" indent="-457200">
                      <a:spcBef>
                        <a:spcPts val="1200"/>
                      </a:spcBef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altLang="en-US" sz="2400" b="1" dirty="0" smtClean="0">
                        <a:latin typeface="Arial" charset="0"/>
                      </a:rPr>
                      <a:t>Lipid &amp; membrane associated molecules</a:t>
                    </a:r>
                  </a:p>
                  <a:p>
                    <a:pPr marL="457200" indent="-457200">
                      <a:spcBef>
                        <a:spcPts val="1200"/>
                      </a:spcBef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altLang="en-US" sz="2400" b="1" dirty="0" smtClean="0">
                        <a:latin typeface="Arial" charset="0"/>
                      </a:rPr>
                      <a:t>Carbohydrates</a:t>
                    </a:r>
                  </a:p>
                  <a:p>
                    <a:pPr marL="457200" indent="-457200">
                      <a:spcBef>
                        <a:spcPts val="1200"/>
                      </a:spcBef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altLang="en-US" sz="2400" b="1" dirty="0" smtClean="0">
                        <a:latin typeface="Arial" charset="0"/>
                      </a:rPr>
                      <a:t>Low MW compounds (100-1000 Da)</a:t>
                    </a:r>
                  </a:p>
                  <a:p>
                    <a:pPr marL="457200" indent="-457200">
                      <a:spcBef>
                        <a:spcPts val="1200"/>
                      </a:spcBef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altLang="en-US" sz="2400" b="1" dirty="0" smtClean="0">
                        <a:latin typeface="Arial" charset="0"/>
                      </a:rPr>
                      <a:t>Whole cell cells</a:t>
                    </a:r>
                  </a:p>
                  <a:p>
                    <a:pPr marL="457200" indent="-457200">
                      <a:spcBef>
                        <a:spcPts val="1200"/>
                      </a:spcBef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altLang="en-US" sz="2400" b="1" dirty="0" smtClean="0">
                        <a:latin typeface="Arial" charset="0"/>
                      </a:rPr>
                      <a:t>Viruses/bacteria</a:t>
                    </a:r>
                  </a:p>
                  <a:p>
                    <a:pPr marL="457200" indent="-457200">
                      <a:spcBef>
                        <a:spcPts val="1200"/>
                      </a:spcBef>
                      <a:buFont typeface="Arial" panose="020B0604020202020204" pitchFamily="34" charset="0"/>
                      <a:buChar char="•"/>
                      <a:defRPr/>
                    </a:pPr>
                    <a:endParaRPr lang="en-US" altLang="en-US" sz="2400" b="1" i="1" dirty="0" smtClean="0">
                      <a:latin typeface="Arial" charset="0"/>
                    </a:endParaRPr>
                  </a:p>
                  <a:p>
                    <a:pPr marL="0" lvl="1" indent="0">
                      <a:spcBef>
                        <a:spcPts val="1200"/>
                      </a:spcBef>
                      <a:defRPr/>
                    </a:pPr>
                    <a:r>
                      <a:rPr lang="en-US" altLang="en-US" sz="3200" b="1" dirty="0" smtClean="0">
                        <a:latin typeface="Arial" charset="0"/>
                      </a:rPr>
                      <a:t>Key SPR applications</a:t>
                    </a:r>
                    <a:endParaRPr lang="en-US" altLang="en-US" sz="3200" b="1" dirty="0" smtClean="0">
                      <a:latin typeface="Arial" charset="0"/>
                    </a:endParaRPr>
                  </a:p>
                  <a:p>
                    <a:pPr marL="457200" lvl="1" indent="-457200">
                      <a:spcBef>
                        <a:spcPts val="1200"/>
                      </a:spcBef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altLang="en-US" sz="2400" b="1" dirty="0" smtClean="0">
                        <a:latin typeface="Arial" charset="0"/>
                      </a:rPr>
                      <a:t>Protein-protein interaction analysis</a:t>
                    </a:r>
                  </a:p>
                  <a:p>
                    <a:pPr marL="533400" lvl="2" indent="-342900">
                      <a:spcBef>
                        <a:spcPts val="1200"/>
                      </a:spcBef>
                      <a:buFont typeface="Arial" panose="020B0604020202020204" pitchFamily="34" charset="0"/>
                      <a:buChar char="‒"/>
                      <a:defRPr/>
                    </a:pPr>
                    <a:r>
                      <a:rPr lang="en-US" altLang="en-US" sz="2400" dirty="0" smtClean="0">
                        <a:latin typeface="Arial" charset="0"/>
                      </a:rPr>
                      <a:t>Determination of specificity, concentration, kinetics, affinity and thermodynamics</a:t>
                    </a:r>
                    <a:endParaRPr lang="en-US" altLang="en-US" sz="2400" dirty="0" smtClean="0">
                      <a:latin typeface="Arial" charset="0"/>
                    </a:endParaRPr>
                  </a:p>
                  <a:p>
                    <a:pPr marL="457200" lvl="1" indent="-457200">
                      <a:spcBef>
                        <a:spcPts val="1200"/>
                      </a:spcBef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altLang="en-US" sz="2400" b="1" dirty="0" smtClean="0">
                        <a:latin typeface="Arial" charset="0"/>
                      </a:rPr>
                      <a:t>Small molecule drug discovery</a:t>
                    </a:r>
                  </a:p>
                  <a:p>
                    <a:pPr marL="533400" lvl="2" indent="-342900">
                      <a:spcBef>
                        <a:spcPts val="1200"/>
                      </a:spcBef>
                      <a:buFont typeface="Arial" panose="020B0604020202020204" pitchFamily="34" charset="0"/>
                      <a:buChar char="‒"/>
                      <a:defRPr/>
                    </a:pPr>
                    <a:r>
                      <a:rPr lang="en-US" altLang="en-US" sz="2400" dirty="0" smtClean="0">
                        <a:latin typeface="Arial" charset="0"/>
                      </a:rPr>
                      <a:t>Screening </a:t>
                    </a:r>
                    <a:r>
                      <a:rPr lang="en-US" altLang="en-US" sz="2400" dirty="0" smtClean="0">
                        <a:latin typeface="Arial" charset="0"/>
                      </a:rPr>
                      <a:t>large libraries of compounds or fragments, and selection based on </a:t>
                    </a:r>
                  </a:p>
                  <a:p>
                    <a:pPr marL="0" lvl="1" indent="0">
                      <a:spcBef>
                        <a:spcPts val="1200"/>
                      </a:spcBef>
                      <a:defRPr/>
                    </a:pPr>
                    <a:r>
                      <a:rPr lang="en-US" altLang="en-US" sz="2400" dirty="0" smtClean="0">
                        <a:latin typeface="Arial" charset="0"/>
                      </a:rPr>
                      <a:t>kinetics</a:t>
                    </a:r>
                    <a:r>
                      <a:rPr lang="en-US" altLang="en-US" sz="2400" dirty="0" smtClean="0">
                        <a:latin typeface="Arial" charset="0"/>
                      </a:rPr>
                      <a:t> and affinity</a:t>
                    </a:r>
                  </a:p>
                  <a:p>
                    <a:pPr marL="342900" lvl="1" indent="-342900">
                      <a:spcBef>
                        <a:spcPts val="1200"/>
                      </a:spcBef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altLang="en-US" sz="2400" b="1" dirty="0" smtClean="0">
                        <a:latin typeface="Arial" charset="0"/>
                      </a:rPr>
                      <a:t>Biotheraupetic/target-based drug discovery</a:t>
                    </a:r>
                  </a:p>
                  <a:p>
                    <a:pPr marL="342900" lvl="1" indent="-342900">
                      <a:spcBef>
                        <a:spcPts val="1200"/>
                      </a:spcBef>
                      <a:buFont typeface="Arial" panose="020B0604020202020204" pitchFamily="34" charset="0"/>
                      <a:buChar char="‒"/>
                      <a:defRPr/>
                    </a:pPr>
                    <a:r>
                      <a:rPr lang="en-US" altLang="en-US" sz="2400" dirty="0" smtClean="0">
                        <a:latin typeface="Arial" charset="0"/>
                      </a:rPr>
                      <a:t>Ranking and selection of biotherapeutics based on kinetics and affinity</a:t>
                    </a:r>
                  </a:p>
                  <a:p>
                    <a:pPr marL="342900" lvl="1" indent="-342900">
                      <a:spcBef>
                        <a:spcPts val="1200"/>
                      </a:spcBef>
                      <a:buFont typeface="Arial" panose="020B0604020202020204" pitchFamily="34" charset="0"/>
                      <a:buChar char="‒"/>
                      <a:defRPr/>
                    </a:pPr>
                    <a:r>
                      <a:rPr lang="en-US" altLang="en-US" sz="2400" dirty="0" smtClean="0">
                        <a:latin typeface="Arial" charset="0"/>
                      </a:rPr>
                      <a:t>SPR is now the standard for real-time determination of antibody antigen kinetics </a:t>
                    </a:r>
                  </a:p>
                  <a:p>
                    <a:pPr marL="0" lvl="1" indent="0">
                      <a:spcBef>
                        <a:spcPts val="1200"/>
                      </a:spcBef>
                      <a:defRPr/>
                    </a:pPr>
                    <a:r>
                      <a:rPr lang="en-US" altLang="en-US" sz="2400" dirty="0" smtClean="0">
                        <a:latin typeface="Arial" charset="0"/>
                      </a:rPr>
                      <a:t>and affinity in target-based drug discovery</a:t>
                    </a:r>
                  </a:p>
                  <a:p>
                    <a:pPr marL="342900" lvl="1" indent="-342900">
                      <a:spcBef>
                        <a:spcPts val="1200"/>
                      </a:spcBef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altLang="en-US" sz="2400" b="1" dirty="0" smtClean="0">
                        <a:latin typeface="Arial" charset="0"/>
                      </a:rPr>
                      <a:t>Bioanalytical drug development and QC</a:t>
                    </a:r>
                  </a:p>
                  <a:p>
                    <a:pPr marL="342900" lvl="1" indent="-342900">
                      <a:spcBef>
                        <a:spcPts val="1200"/>
                      </a:spcBef>
                      <a:buFont typeface="Arial" panose="020B0604020202020204" pitchFamily="34" charset="0"/>
                      <a:buChar char="‒"/>
                      <a:defRPr/>
                    </a:pPr>
                    <a:r>
                      <a:rPr lang="en-US" altLang="en-US" sz="2400" dirty="0" smtClean="0">
                        <a:latin typeface="Arial" charset="0"/>
                      </a:rPr>
                      <a:t>Comprehensive protein characterization, reliable and robust definition, and </a:t>
                    </a:r>
                  </a:p>
                  <a:p>
                    <a:pPr marL="0" lvl="1" indent="0">
                      <a:spcBef>
                        <a:spcPts val="1200"/>
                      </a:spcBef>
                      <a:defRPr/>
                    </a:pPr>
                    <a:r>
                      <a:rPr lang="en-US" altLang="en-US" sz="2400" dirty="0" smtClean="0">
                        <a:latin typeface="Arial" charset="0"/>
                      </a:rPr>
                      <a:t>analysis of QCA and drug release parameters</a:t>
                    </a:r>
                    <a:endParaRPr lang="en-US" altLang="en-US" sz="2400" dirty="0" smtClean="0">
                      <a:latin typeface="Arial" charset="0"/>
                    </a:endParaRPr>
                  </a:p>
                </p:txBody>
              </p:sp>
              <p:pic>
                <p:nvPicPr>
                  <p:cNvPr id="3086" name="Picture 504"/>
                  <p:cNvPicPr>
                    <a:picLocks noChangeAspect="1" noChangeArrowheads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93787" y="12539782"/>
                    <a:ext cx="11704638" cy="83788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4" name="Group 3"/>
                  <p:cNvGrpSpPr/>
                  <p:nvPr/>
                </p:nvGrpSpPr>
                <p:grpSpPr>
                  <a:xfrm>
                    <a:off x="0" y="226060"/>
                    <a:ext cx="51206400" cy="9211628"/>
                    <a:chOff x="0" y="226060"/>
                    <a:chExt cx="51206400" cy="9211628"/>
                  </a:xfrm>
                </p:grpSpPr>
                <p:sp>
                  <p:nvSpPr>
                    <p:cNvPr id="96" name="Text Box 46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92200" y="4643438"/>
                      <a:ext cx="11704638" cy="327818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/>
                  </p:spPr>
                  <p:txBody>
                    <a:bodyPr anchor="ctr">
                      <a:spAutoFit/>
                    </a:bodyPr>
                    <a:lstStyle>
                      <a:lvl1pPr algn="ctr" defTabSz="1422400" rtl="0" eaLnBrk="1" latinLnBrk="0" hangingPunct="1">
                        <a:spcBef>
                          <a:spcPct val="0"/>
                        </a:spcBef>
                        <a:buNone/>
                        <a:defRPr sz="19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Arial" charset="0"/>
                        </a:defRPr>
                      </a:lvl1pPr>
                      <a:lvl2pPr marL="742950" indent="-285750" defTabSz="1422400"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 marL="1143000" indent="-228600" defTabSz="1422400"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 marL="1600200" indent="-228600" defTabSz="1422400"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 marL="2057400" indent="-228600" defTabSz="1422400"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marL="2514600" indent="-228600" defTabSz="1422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marL="2971800" indent="-228600" defTabSz="1422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marL="3429000" indent="-228600" defTabSz="1422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marL="3886200" indent="-228600" defTabSz="14224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algn="l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altLang="en-US" sz="3200" dirty="0" smtClean="0">
                          <a:solidFill>
                            <a:sysClr val="windowText" lastClr="000000"/>
                          </a:solidFill>
                          <a:latin typeface="Arial" charset="0"/>
                        </a:rPr>
                        <a:t>Director: Randall S. Davis, MD</a:t>
                      </a:r>
                    </a:p>
                    <a:p>
                      <a:pPr algn="l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altLang="en-US" sz="3200" dirty="0" smtClean="0">
                          <a:solidFill>
                            <a:sysClr val="windowText" lastClr="000000"/>
                          </a:solidFill>
                          <a:latin typeface="Arial" charset="0"/>
                        </a:rPr>
                        <a:t>Manager: Edlue. M. Tabengwa, PhD</a:t>
                      </a:r>
                    </a:p>
                    <a:p>
                      <a:pPr algn="l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altLang="en-US" sz="3200" dirty="0" smtClean="0">
                          <a:solidFill>
                            <a:sysClr val="windowText" lastClr="000000"/>
                          </a:solidFill>
                          <a:latin typeface="Arial" charset="0"/>
                        </a:rPr>
                        <a:t>Contact: 975-0963; </a:t>
                      </a:r>
                      <a:r>
                        <a:rPr lang="en-US" altLang="en-US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</a:rPr>
                        <a:t>tabengwa@uab.edu</a:t>
                      </a:r>
                    </a:p>
                    <a:p>
                      <a:pPr algn="l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altLang="en-US" sz="3200" dirty="0">
                          <a:solidFill>
                            <a:sysClr val="windowText" lastClr="000000"/>
                          </a:solidFill>
                          <a:latin typeface="Arial" charset="0"/>
                        </a:rPr>
                        <a:t>Web</a:t>
                      </a:r>
                      <a:r>
                        <a:rPr lang="en-US" altLang="en-US" sz="3200" dirty="0" smtClean="0">
                          <a:solidFill>
                            <a:sysClr val="windowText" lastClr="000000"/>
                          </a:solidFill>
                          <a:latin typeface="Arial" charset="0"/>
                        </a:rPr>
                        <a:t>: </a:t>
                      </a:r>
                      <a:r>
                        <a:rPr lang="en-US" altLang="en-US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</a:rPr>
                        <a:t>https://</a:t>
                      </a:r>
                      <a:r>
                        <a:rPr lang="en-US" altLang="en-US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</a:rPr>
                        <a:t>www.uab.edu/medicine/mmic/</a:t>
                      </a:r>
                      <a:endParaRPr lang="en-US" altLang="en-US" sz="3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8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93788" y="8685213"/>
                      <a:ext cx="11704637" cy="752475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006600">
                            <a:lumMod val="17000"/>
                            <a:lumOff val="83000"/>
                          </a:srgbClr>
                        </a:gs>
                        <a:gs pos="100000">
                          <a:srgbClr val="00B050"/>
                        </a:gs>
                      </a:gsLst>
                      <a:lin ang="5400000" scaled="1"/>
                    </a:gradFill>
                    <a:ln w="12700">
                      <a:solidFill>
                        <a:sysClr val="windowText" lastClr="000000"/>
                      </a:solidFill>
                      <a:miter lim="800000"/>
                      <a:headEnd/>
                      <a:tailEnd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wrap="none" lIns="109701" tIns="0" rIns="109701" bIns="0"/>
                    <a:lstStyle/>
                    <a:p>
                      <a:pPr algn="ctr" defTabSz="376207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4300" b="1" kern="0" dirty="0">
                          <a:solidFill>
                            <a:prstClr val="black"/>
                          </a:solidFill>
                          <a:latin typeface="Arial" pitchFamily="34" charset="0"/>
                        </a:rPr>
                        <a:t>Introduction</a:t>
                      </a:r>
                    </a:p>
                  </p:txBody>
                </p:sp>
                <p:grpSp>
                  <p:nvGrpSpPr>
                    <p:cNvPr id="3" name="Group 2"/>
                    <p:cNvGrpSpPr/>
                    <p:nvPr/>
                  </p:nvGrpSpPr>
                  <p:grpSpPr>
                    <a:xfrm>
                      <a:off x="0" y="226060"/>
                      <a:ext cx="51206400" cy="4028440"/>
                      <a:chOff x="0" y="226060"/>
                      <a:chExt cx="51206400" cy="4028440"/>
                    </a:xfrm>
                  </p:grpSpPr>
                  <p:sp>
                    <p:nvSpPr>
                      <p:cNvPr id="3077" name="Text Box 2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0" y="226060"/>
                        <a:ext cx="51206400" cy="36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113646" tIns="56821" rIns="113646" bIns="56821">
                        <a:spAutoFit/>
                      </a:bodyPr>
                      <a:lstStyle>
                        <a:lvl1pPr defTabSz="1138238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1pPr>
                        <a:lvl2pPr marL="742950" indent="-285750" defTabSz="1138238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2pPr>
                        <a:lvl3pPr marL="1143000" indent="-228600" defTabSz="1138238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3pPr>
                        <a:lvl4pPr marL="1600200" indent="-228600" defTabSz="1138238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4pPr>
                        <a:lvl5pPr marL="2057400" indent="-228600" defTabSz="1138238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5pPr>
                        <a:lvl6pPr marL="2514600" indent="-228600" defTabSz="1138238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6pPr>
                        <a:lvl7pPr marL="2971800" indent="-228600" defTabSz="1138238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7pPr>
                        <a:lvl8pPr marL="3429000" indent="-228600" defTabSz="1138238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8pPr>
                        <a:lvl9pPr marL="3886200" indent="-228600" defTabSz="1138238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algn="ctr"/>
                        <a:r>
                          <a:rPr lang="en-US" altLang="en-US" sz="9600" b="1" dirty="0">
                            <a:latin typeface="Arial" panose="020B0604020202020204" pitchFamily="34" charset="0"/>
                          </a:rPr>
                          <a:t>Multidisciplinary Molecular Interaction Core (MMIC) Facility </a:t>
                        </a:r>
                        <a:r>
                          <a:rPr lang="en-US" altLang="en-US" sz="6600" b="1" dirty="0">
                            <a:latin typeface="Arial" panose="020B0604020202020204" pitchFamily="34" charset="0"/>
                          </a:rPr>
                          <a:t/>
                        </a:r>
                        <a:br>
                          <a:rPr lang="en-US" altLang="en-US" sz="6600" b="1" dirty="0">
                            <a:latin typeface="Arial" panose="020B0604020202020204" pitchFamily="34" charset="0"/>
                          </a:rPr>
                        </a:br>
                        <a:r>
                          <a:rPr lang="en-US" altLang="en-US" sz="6600" b="1" dirty="0">
                            <a:latin typeface="Arial" panose="020B0604020202020204" pitchFamily="34" charset="0"/>
                          </a:rPr>
                          <a:t>Shelby Biomedical Research Building (SHEL) 420</a:t>
                        </a:r>
                        <a:br>
                          <a:rPr lang="en-US" altLang="en-US" sz="6600" b="1" dirty="0">
                            <a:latin typeface="Arial" panose="020B0604020202020204" pitchFamily="34" charset="0"/>
                          </a:rPr>
                        </a:br>
                        <a:endParaRPr lang="en-US" altLang="ko-KR" sz="6600" b="1" dirty="0">
                          <a:latin typeface="Arial" panose="020B0604020202020204" pitchFamily="34" charset="0"/>
                          <a:ea typeface="굴림" pitchFamily="34" charset="-127"/>
                        </a:endParaRPr>
                      </a:p>
                    </p:txBody>
                  </p:sp>
                  <p:sp>
                    <p:nvSpPr>
                      <p:cNvPr id="97" name="Rectangle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3788" y="3503613"/>
                        <a:ext cx="11703050" cy="750887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006600">
                              <a:lumMod val="19000"/>
                              <a:lumOff val="81000"/>
                            </a:srgbClr>
                          </a:gs>
                          <a:gs pos="100000">
                            <a:srgbClr val="00B050"/>
                          </a:gs>
                        </a:gsLst>
                        <a:lin ang="5400000" scaled="1"/>
                      </a:gradFill>
                      <a:ln w="12700">
                        <a:solidFill>
                          <a:sysClr val="windowText" lastClr="00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wrap="none" lIns="109701" tIns="0" rIns="109701" bIns="0"/>
                      <a:lstStyle/>
                      <a:p>
                        <a:pPr algn="ctr" defTabSz="376207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sz="4300" b="1" kern="0" dirty="0">
                            <a:solidFill>
                              <a:prstClr val="black"/>
                            </a:solidFill>
                            <a:latin typeface="Arial" pitchFamily="34" charset="0"/>
                          </a:rPr>
                          <a:t>MMIC Information</a:t>
                        </a:r>
                      </a:p>
                    </p:txBody>
                  </p:sp>
                  <p:sp>
                    <p:nvSpPr>
                      <p:cNvPr id="99" name="Rectangle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5650" y="3503613"/>
                        <a:ext cx="11704320" cy="750887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006600">
                              <a:lumMod val="17000"/>
                              <a:lumOff val="83000"/>
                            </a:srgbClr>
                          </a:gs>
                          <a:gs pos="100000">
                            <a:srgbClr val="00B050"/>
                          </a:gs>
                        </a:gsLst>
                        <a:lin ang="5400000" scaled="1"/>
                      </a:gradFill>
                      <a:ln w="12700">
                        <a:solidFill>
                          <a:sysClr val="windowText" lastClr="00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wrap="none" lIns="109701" tIns="0" rIns="109701" bIns="0"/>
                      <a:lstStyle/>
                      <a:p>
                        <a:pPr algn="ctr" defTabSz="376207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sz="4300" b="1" kern="0" dirty="0">
                            <a:solidFill>
                              <a:prstClr val="black"/>
                            </a:solidFill>
                            <a:latin typeface="Arial" pitchFamily="34" charset="0"/>
                          </a:rPr>
                          <a:t>Advantages of the Biacore T200</a:t>
                        </a:r>
                      </a:p>
                    </p:txBody>
                  </p:sp>
                  <p:sp>
                    <p:nvSpPr>
                      <p:cNvPr id="103" name="Rectangle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858787" y="3503613"/>
                        <a:ext cx="11704320" cy="750887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006600">
                              <a:lumMod val="17000"/>
                              <a:lumOff val="83000"/>
                            </a:srgbClr>
                          </a:gs>
                          <a:gs pos="100000">
                            <a:srgbClr val="00B050"/>
                          </a:gs>
                        </a:gsLst>
                        <a:lin ang="5400000" scaled="1"/>
                      </a:gradFill>
                      <a:ln w="12700">
                        <a:solidFill>
                          <a:sysClr val="windowText" lastClr="00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wrap="none" lIns="109701" tIns="0" rIns="109701" bIns="0"/>
                      <a:lstStyle/>
                      <a:p>
                        <a:pPr algn="ctr" defTabSz="376207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sz="4300" b="1" kern="0" dirty="0">
                            <a:solidFill>
                              <a:prstClr val="black"/>
                            </a:solidFill>
                            <a:latin typeface="Arial" pitchFamily="34" charset="0"/>
                          </a:rPr>
                          <a:t>Biacore Assay Steps</a:t>
                        </a:r>
                      </a:p>
                    </p:txBody>
                  </p:sp>
                  <p:sp>
                    <p:nvSpPr>
                      <p:cNvPr id="124" name="Rectangle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354000" y="3503613"/>
                        <a:ext cx="11704320" cy="750887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006600">
                              <a:lumMod val="17000"/>
                              <a:lumOff val="83000"/>
                            </a:srgbClr>
                          </a:gs>
                          <a:gs pos="100000">
                            <a:srgbClr val="00B050"/>
                          </a:gs>
                        </a:gsLst>
                        <a:lin ang="5400000" scaled="1"/>
                      </a:gradFill>
                      <a:ln w="12700">
                        <a:solidFill>
                          <a:sysClr val="windowText" lastClr="00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wrap="none" lIns="109701" tIns="0" rIns="109701" bIns="0"/>
                      <a:lstStyle/>
                      <a:p>
                        <a:pPr algn="ctr" defTabSz="376207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sz="4300" b="1" kern="0" dirty="0">
                            <a:solidFill>
                              <a:prstClr val="black"/>
                            </a:solidFill>
                            <a:latin typeface="Arial" pitchFamily="34" charset="0"/>
                          </a:rPr>
                          <a:t>Biacore Assay Steps (cont)</a:t>
                        </a:r>
                      </a:p>
                    </p:txBody>
                  </p:sp>
                </p:grpSp>
              </p:grpSp>
            </p:grpSp>
            <p:grpSp>
              <p:nvGrpSpPr>
                <p:cNvPr id="7" name="Group 6"/>
                <p:cNvGrpSpPr/>
                <p:nvPr/>
              </p:nvGrpSpPr>
              <p:grpSpPr>
                <a:xfrm>
                  <a:off x="25858788" y="4887912"/>
                  <a:ext cx="11849554" cy="32622884"/>
                  <a:chOff x="25858788" y="4887912"/>
                  <a:chExt cx="11849554" cy="32622884"/>
                </a:xfrm>
              </p:grpSpPr>
              <p:grpSp>
                <p:nvGrpSpPr>
                  <p:cNvPr id="3096" name="Group 2"/>
                  <p:cNvGrpSpPr>
                    <a:grpSpLocks/>
                  </p:cNvGrpSpPr>
                  <p:nvPr/>
                </p:nvGrpSpPr>
                <p:grpSpPr bwMode="auto">
                  <a:xfrm>
                    <a:off x="26111889" y="4887912"/>
                    <a:ext cx="8905875" cy="3559175"/>
                    <a:chOff x="25623359" y="5439336"/>
                    <a:chExt cx="7111747" cy="3727494"/>
                  </a:xfrm>
                </p:grpSpPr>
                <p:sp>
                  <p:nvSpPr>
                    <p:cNvPr id="3360" name="TextBox 10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623359" y="5439336"/>
                      <a:ext cx="7111747" cy="1128268"/>
                    </a:xfrm>
                    <a:prstGeom prst="rect">
                      <a:avLst/>
                    </a:prstGeom>
                    <a:solidFill>
                      <a:srgbClr val="00C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r>
                        <a:rPr lang="en-US" altLang="en-US" sz="3200" dirty="0">
                          <a:latin typeface="Arial" panose="020B0604020202020204" pitchFamily="34" charset="0"/>
                        </a:rPr>
                        <a:t>Surface preparation</a:t>
                      </a:r>
                    </a:p>
                    <a:p>
                      <a:r>
                        <a:rPr lang="en-US" altLang="en-US" sz="3200" dirty="0">
                          <a:latin typeface="Arial" panose="020B0604020202020204" pitchFamily="34" charset="0"/>
                        </a:rPr>
                        <a:t>(immobilization of the ligand to the Sensor Chip)</a:t>
                      </a:r>
                    </a:p>
                  </p:txBody>
                </p:sp>
                <p:sp>
                  <p:nvSpPr>
                    <p:cNvPr id="3361" name="TextBox 10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623359" y="6803450"/>
                      <a:ext cx="4002710" cy="612488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3200" dirty="0">
                          <a:latin typeface="Arial" panose="020B0604020202020204" pitchFamily="34" charset="0"/>
                        </a:rPr>
                        <a:t>Sample (analyte) injection </a:t>
                      </a:r>
                    </a:p>
                  </p:txBody>
                </p:sp>
                <p:sp>
                  <p:nvSpPr>
                    <p:cNvPr id="3362" name="TextBox 10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623359" y="7675835"/>
                      <a:ext cx="2110920" cy="612488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3200" dirty="0">
                          <a:latin typeface="Arial" panose="020B0604020202020204" pitchFamily="34" charset="0"/>
                        </a:rPr>
                        <a:t>Regeneration</a:t>
                      </a:r>
                    </a:p>
                  </p:txBody>
                </p:sp>
                <p:sp>
                  <p:nvSpPr>
                    <p:cNvPr id="3363" name="TextBox 1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623359" y="8554342"/>
                      <a:ext cx="2420672" cy="612488"/>
                    </a:xfrm>
                    <a:prstGeom prst="rect">
                      <a:avLst/>
                    </a:prstGeom>
                    <a:solidFill>
                      <a:srgbClr val="FF6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3200" dirty="0">
                          <a:latin typeface="Arial" panose="020B0604020202020204" pitchFamily="34" charset="0"/>
                        </a:rPr>
                        <a:t>Data evaluation</a:t>
                      </a:r>
                    </a:p>
                  </p:txBody>
                </p:sp>
              </p:grpSp>
              <p:sp>
                <p:nvSpPr>
                  <p:cNvPr id="115" name="TextBox 114"/>
                  <p:cNvSpPr txBox="1"/>
                  <p:nvPr/>
                </p:nvSpPr>
                <p:spPr bwMode="auto">
                  <a:xfrm>
                    <a:off x="25858788" y="8788400"/>
                    <a:ext cx="11704637" cy="17352963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sz="3200" b="1" dirty="0">
                        <a:latin typeface="Arial" pitchFamily="34" charset="0"/>
                      </a:rPr>
                      <a:t>Terminology</a:t>
                    </a:r>
                  </a:p>
                  <a:p>
                    <a:pPr>
                      <a:spcBef>
                        <a:spcPts val="1200"/>
                      </a:spcBef>
                      <a:defRPr/>
                    </a:pPr>
                    <a:r>
                      <a:rPr lang="en-US" sz="2400" b="1" i="1" dirty="0">
                        <a:latin typeface="Arial" pitchFamily="34" charset="0"/>
                      </a:rPr>
                      <a:t>Ligand: </a:t>
                    </a:r>
                    <a:r>
                      <a:rPr lang="en-US" sz="2400" dirty="0">
                        <a:latin typeface="Arial" pitchFamily="34" charset="0"/>
                      </a:rPr>
                      <a:t>molecule to be immobilized on the sensor chip</a:t>
                    </a:r>
                  </a:p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sz="2400" b="1" i="1" dirty="0">
                        <a:latin typeface="Arial" pitchFamily="34" charset="0"/>
                      </a:rPr>
                      <a:t>Analyte: </a:t>
                    </a:r>
                    <a:r>
                      <a:rPr lang="en-US" sz="2400" dirty="0">
                        <a:latin typeface="Arial" pitchFamily="34" charset="0"/>
                      </a:rPr>
                      <a:t>sample to be injected over the chip surface for analysis</a:t>
                    </a:r>
                  </a:p>
                  <a:p>
                    <a:pPr>
                      <a:spcBef>
                        <a:spcPts val="1200"/>
                      </a:spcBef>
                      <a:defRPr/>
                    </a:pPr>
                    <a:endParaRPr lang="en-US" sz="2400" dirty="0">
                      <a:latin typeface="Arial" pitchFamily="34" charset="0"/>
                    </a:endParaRPr>
                  </a:p>
                  <a:p>
                    <a:pPr>
                      <a:spcBef>
                        <a:spcPts val="1200"/>
                      </a:spcBef>
                      <a:defRPr/>
                    </a:pPr>
                    <a:r>
                      <a:rPr lang="en-US" sz="3200" b="1" dirty="0">
                        <a:latin typeface="Arial" pitchFamily="34" charset="0"/>
                      </a:rPr>
                      <a:t>Surface preparation-ligand immobilization</a:t>
                    </a:r>
                  </a:p>
                  <a:p>
                    <a:pPr>
                      <a:spcBef>
                        <a:spcPct val="50000"/>
                      </a:spcBef>
                      <a:defRPr/>
                    </a:pPr>
                    <a:endParaRPr lang="en-US" sz="2400" dirty="0">
                      <a:latin typeface="Arial" pitchFamily="34" charset="0"/>
                    </a:endParaRPr>
                  </a:p>
                  <a:p>
                    <a:pPr marL="457200" indent="-457200" eaLnBrk="1" hangingPunct="1">
                      <a:spcBef>
                        <a:spcPts val="600"/>
                      </a:spcBef>
                      <a:buFont typeface="Arial" pitchFamily="34" charset="0"/>
                      <a:buChar char="•"/>
                      <a:defRPr/>
                    </a:pPr>
                    <a:r>
                      <a:rPr lang="en-US" sz="2400" b="1" kern="0" dirty="0">
                        <a:solidFill>
                          <a:srgbClr val="000000"/>
                        </a:solidFill>
                        <a:latin typeface="Arial"/>
                        <a:cs typeface="+mn-cs"/>
                      </a:rPr>
                      <a:t>Direct ligand immobilization</a:t>
                    </a:r>
                  </a:p>
                  <a:p>
                    <a:pPr eaLnBrk="1" hangingPunct="1">
                      <a:lnSpc>
                        <a:spcPct val="90000"/>
                      </a:lnSpc>
                      <a:spcBef>
                        <a:spcPct val="20000"/>
                      </a:spcBef>
                      <a:defRPr/>
                    </a:pPr>
                    <a:r>
                      <a:rPr lang="en-US" sz="2400" kern="0" dirty="0">
                        <a:solidFill>
                          <a:srgbClr val="000000"/>
                        </a:solidFill>
                        <a:latin typeface="Arial"/>
                        <a:cs typeface="+mn-cs"/>
                      </a:rPr>
                      <a:t>Covalent chemistry</a:t>
                    </a:r>
                  </a:p>
                  <a:p>
                    <a:pPr eaLnBrk="1" hangingPunct="1">
                      <a:lnSpc>
                        <a:spcPct val="90000"/>
                      </a:lnSpc>
                      <a:spcBef>
                        <a:spcPct val="20000"/>
                      </a:spcBef>
                      <a:defRPr/>
                    </a:pPr>
                    <a:r>
                      <a:rPr lang="en-US" sz="2400" kern="0" dirty="0">
                        <a:solidFill>
                          <a:srgbClr val="000000"/>
                        </a:solidFill>
                        <a:latin typeface="Arial"/>
                        <a:cs typeface="+mn-cs"/>
                      </a:rPr>
                      <a:t>Heterogeneous orientation</a:t>
                    </a:r>
                  </a:p>
                  <a:p>
                    <a:pPr eaLnBrk="1" hangingPunct="1">
                      <a:lnSpc>
                        <a:spcPct val="90000"/>
                      </a:lnSpc>
                      <a:spcBef>
                        <a:spcPct val="20000"/>
                      </a:spcBef>
                      <a:defRPr/>
                    </a:pPr>
                    <a:r>
                      <a:rPr lang="en-US" sz="2400" kern="0" dirty="0">
                        <a:solidFill>
                          <a:srgbClr val="000000"/>
                        </a:solidFill>
                        <a:latin typeface="Arial"/>
                        <a:cs typeface="+mn-cs"/>
                      </a:rPr>
                      <a:t>Requires high binding capacity</a:t>
                    </a:r>
                  </a:p>
                  <a:p>
                    <a:pPr eaLnBrk="1" hangingPunct="1">
                      <a:lnSpc>
                        <a:spcPct val="90000"/>
                      </a:lnSpc>
                      <a:spcBef>
                        <a:spcPct val="20000"/>
                      </a:spcBef>
                      <a:defRPr/>
                    </a:pPr>
                    <a:endParaRPr lang="en-US" sz="2400" kern="0" dirty="0">
                      <a:solidFill>
                        <a:srgbClr val="000000"/>
                      </a:solidFill>
                      <a:latin typeface="Arial"/>
                      <a:cs typeface="+mn-cs"/>
                    </a:endParaRPr>
                  </a:p>
                  <a:p>
                    <a:pPr lvl="1" eaLnBrk="1" hangingPunct="1">
                      <a:lnSpc>
                        <a:spcPct val="90000"/>
                      </a:lnSpc>
                      <a:spcBef>
                        <a:spcPct val="20000"/>
                      </a:spcBef>
                      <a:defRPr/>
                    </a:pPr>
                    <a:endParaRPr lang="en-US" sz="2400" kern="0" dirty="0">
                      <a:solidFill>
                        <a:srgbClr val="000000"/>
                      </a:solidFill>
                      <a:latin typeface="Arial"/>
                      <a:cs typeface="Arial" charset="0"/>
                    </a:endParaRPr>
                  </a:p>
                  <a:p>
                    <a:pPr marL="742950" lvl="1" indent="-285750" eaLnBrk="1" hangingPunct="1">
                      <a:lnSpc>
                        <a:spcPct val="90000"/>
                      </a:lnSpc>
                      <a:spcBef>
                        <a:spcPct val="20000"/>
                      </a:spcBef>
                      <a:buFontTx/>
                      <a:buChar char="–"/>
                      <a:defRPr/>
                    </a:pPr>
                    <a:endParaRPr lang="en-US" sz="2400" kern="0" dirty="0">
                      <a:solidFill>
                        <a:srgbClr val="000000"/>
                      </a:solidFill>
                      <a:latin typeface="Arial"/>
                      <a:cs typeface="Arial" charset="0"/>
                    </a:endParaRPr>
                  </a:p>
                  <a:p>
                    <a:pPr marL="457200" indent="-457200" eaLnBrk="1" hangingPunct="1">
                      <a:spcBef>
                        <a:spcPts val="600"/>
                      </a:spcBef>
                      <a:buFont typeface="Arial" pitchFamily="34" charset="0"/>
                      <a:buChar char="•"/>
                      <a:defRPr/>
                    </a:pPr>
                    <a:r>
                      <a:rPr lang="en-US" sz="2400" b="1" kern="0" dirty="0">
                        <a:solidFill>
                          <a:srgbClr val="000000"/>
                        </a:solidFill>
                        <a:latin typeface="Arial"/>
                        <a:cs typeface="+mn-cs"/>
                      </a:rPr>
                      <a:t>Capture approach        </a:t>
                    </a:r>
                  </a:p>
                  <a:p>
                    <a:pPr eaLnBrk="1" hangingPunct="1">
                      <a:lnSpc>
                        <a:spcPct val="90000"/>
                      </a:lnSpc>
                      <a:spcBef>
                        <a:spcPct val="20000"/>
                      </a:spcBef>
                      <a:defRPr/>
                    </a:pPr>
                    <a:r>
                      <a:rPr lang="en-US" sz="2400" kern="0" dirty="0">
                        <a:solidFill>
                          <a:srgbClr val="000000"/>
                        </a:solidFill>
                        <a:latin typeface="Arial"/>
                        <a:cs typeface="+mn-cs"/>
                      </a:rPr>
                      <a:t>Orientation specific</a:t>
                    </a:r>
                  </a:p>
                  <a:p>
                    <a:pPr eaLnBrk="1" hangingPunct="1">
                      <a:lnSpc>
                        <a:spcPct val="90000"/>
                      </a:lnSpc>
                      <a:spcBef>
                        <a:spcPct val="20000"/>
                      </a:spcBef>
                      <a:defRPr/>
                    </a:pPr>
                    <a:r>
                      <a:rPr lang="en-US" sz="2400" kern="0" dirty="0">
                        <a:solidFill>
                          <a:srgbClr val="000000"/>
                        </a:solidFill>
                        <a:latin typeface="Arial"/>
                        <a:cs typeface="+mn-cs"/>
                      </a:rPr>
                      <a:t>Selectively capture from crude samples</a:t>
                    </a:r>
                  </a:p>
                  <a:p>
                    <a:pPr eaLnBrk="1" hangingPunct="1">
                      <a:lnSpc>
                        <a:spcPct val="90000"/>
                      </a:lnSpc>
                      <a:spcBef>
                        <a:spcPct val="20000"/>
                      </a:spcBef>
                      <a:defRPr/>
                    </a:pPr>
                    <a:r>
                      <a:rPr lang="en-US" sz="2400" kern="0" dirty="0">
                        <a:solidFill>
                          <a:srgbClr val="000000"/>
                        </a:solidFill>
                        <a:latin typeface="Arial"/>
                        <a:cs typeface="+mn-cs"/>
                      </a:rPr>
                      <a:t>Low binding capacity required</a:t>
                    </a:r>
                  </a:p>
                  <a:p>
                    <a:pPr>
                      <a:spcBef>
                        <a:spcPts val="1200"/>
                      </a:spcBef>
                      <a:defRPr/>
                    </a:pPr>
                    <a:endParaRPr lang="en-US" sz="2400" dirty="0">
                      <a:latin typeface="Arial" pitchFamily="34" charset="0"/>
                    </a:endParaRPr>
                  </a:p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sz="3200" b="1" dirty="0">
                        <a:latin typeface="Arial" pitchFamily="34" charset="0"/>
                      </a:rPr>
                      <a:t>Sample injection</a:t>
                    </a:r>
                  </a:p>
                  <a:p>
                    <a:pPr marL="457200" indent="-457200" algn="just">
                      <a:spcBef>
                        <a:spcPts val="1200"/>
                      </a:spcBef>
                      <a:buSzPct val="100000"/>
                      <a:buFont typeface="Arial" pitchFamily="34" charset="0"/>
                      <a:buChar char="•"/>
                      <a:defRPr/>
                    </a:pPr>
                    <a:r>
                      <a:rPr lang="en-US" sz="2400" dirty="0">
                        <a:latin typeface="Arial" pitchFamily="34" charset="0"/>
                      </a:rPr>
                      <a:t>The sample is injected over the chip surface with immobilized ligand at a constant  flow rate</a:t>
                    </a:r>
                    <a:r>
                      <a:rPr lang="en-US" sz="2400" b="1" dirty="0">
                        <a:latin typeface="Arial" pitchFamily="34" charset="0"/>
                      </a:rPr>
                      <a:t>   </a:t>
                    </a:r>
                  </a:p>
                  <a:p>
                    <a:pPr marL="457200" indent="-457200" algn="just" eaLnBrk="1" hangingPunct="1">
                      <a:spcBef>
                        <a:spcPts val="1200"/>
                      </a:spcBef>
                      <a:buSzPct val="100000"/>
                      <a:buFont typeface="Arial" pitchFamily="34" charset="0"/>
                      <a:buChar char="•"/>
                      <a:defRPr/>
                    </a:pPr>
                    <a:r>
                      <a:rPr lang="en-US" sz="2400" kern="0" dirty="0">
                        <a:solidFill>
                          <a:srgbClr val="000000"/>
                        </a:solidFill>
                        <a:latin typeface="Arial" pitchFamily="34" charset="0"/>
                      </a:rPr>
                      <a:t>The analyte from the sample binds to the immobilized ligand resulting in a change  in the mass on the chip surface, which is recorded</a:t>
                    </a:r>
                  </a:p>
                  <a:p>
                    <a:pPr marL="457200" indent="-457200" algn="just" eaLnBrk="1" hangingPunct="1">
                      <a:spcBef>
                        <a:spcPts val="1200"/>
                      </a:spcBef>
                      <a:buSzPct val="100000"/>
                      <a:buFont typeface="Arial" pitchFamily="34" charset="0"/>
                      <a:buChar char="•"/>
                      <a:defRPr/>
                    </a:pPr>
                    <a:r>
                      <a:rPr lang="en-US" sz="2400" dirty="0">
                        <a:latin typeface="Arial" pitchFamily="34" charset="0"/>
                      </a:rPr>
                      <a:t>Continued buffer flow allows monitoring of the analyte dissociation from the ligand</a:t>
                    </a:r>
                  </a:p>
                  <a:p>
                    <a:pPr marL="457200" indent="-457200" eaLnBrk="1" hangingPunct="1">
                      <a:spcBef>
                        <a:spcPts val="1200"/>
                      </a:spcBef>
                      <a:buSzPct val="100000"/>
                      <a:buFont typeface="Arial" pitchFamily="34" charset="0"/>
                      <a:buChar char="•"/>
                      <a:defRPr/>
                    </a:pPr>
                    <a:endParaRPr lang="en-US" sz="2400" dirty="0">
                      <a:latin typeface="Arial" pitchFamily="34" charset="0"/>
                    </a:endParaRPr>
                  </a:p>
                  <a:p>
                    <a:pPr eaLnBrk="1" hangingPunct="1">
                      <a:spcBef>
                        <a:spcPts val="1200"/>
                      </a:spcBef>
                      <a:buSzPct val="150000"/>
                      <a:defRPr/>
                    </a:pPr>
                    <a:r>
                      <a:rPr lang="en-US" sz="3200" b="1" dirty="0">
                        <a:latin typeface="Arial" pitchFamily="34" charset="0"/>
                      </a:rPr>
                      <a:t>Regeneration</a:t>
                    </a:r>
                  </a:p>
                  <a:p>
                    <a:pPr marL="457200" indent="-457200" algn="just" eaLnBrk="1" hangingPunct="1">
                      <a:spcBef>
                        <a:spcPts val="1200"/>
                      </a:spcBef>
                      <a:buSzPct val="100000"/>
                      <a:buFont typeface="Arial" pitchFamily="34" charset="0"/>
                      <a:buChar char="•"/>
                      <a:defRPr/>
                    </a:pPr>
                    <a:r>
                      <a:rPr lang="en-US" sz="2400" dirty="0">
                        <a:latin typeface="Arial" pitchFamily="34" charset="0"/>
                      </a:rPr>
                      <a:t>The bound analyte is completely removed from the ligand</a:t>
                    </a:r>
                  </a:p>
                  <a:p>
                    <a:pPr marL="457200" indent="-457200" algn="just" eaLnBrk="1" hangingPunct="1">
                      <a:spcBef>
                        <a:spcPts val="1200"/>
                      </a:spcBef>
                      <a:buSzPct val="100000"/>
                      <a:buFont typeface="Arial" pitchFamily="34" charset="0"/>
                      <a:buChar char="•"/>
                      <a:defRPr/>
                    </a:pPr>
                    <a:r>
                      <a:rPr lang="en-US" sz="2400" dirty="0">
                        <a:latin typeface="Arial" pitchFamily="34" charset="0"/>
                      </a:rPr>
                      <a:t>Can be achieved by use of buffers with changes in  pH, salt, or detergents</a:t>
                    </a:r>
                  </a:p>
                  <a:p>
                    <a:pPr marL="457200" indent="-457200" algn="just" eaLnBrk="1" hangingPunct="1">
                      <a:spcBef>
                        <a:spcPts val="1200"/>
                      </a:spcBef>
                      <a:buSzPct val="100000"/>
                      <a:buFont typeface="Arial" pitchFamily="34" charset="0"/>
                      <a:buChar char="•"/>
                      <a:defRPr/>
                    </a:pPr>
                    <a:r>
                      <a:rPr lang="en-US" sz="2400" dirty="0">
                        <a:latin typeface="Arial" pitchFamily="34" charset="0"/>
                      </a:rPr>
                      <a:t>After regeneration the immobilized ligand is maintained on the chip surface, with  full activity</a:t>
                    </a:r>
                  </a:p>
                  <a:p>
                    <a:pPr marL="457200" indent="-457200" algn="just" eaLnBrk="1" hangingPunct="1">
                      <a:spcBef>
                        <a:spcPts val="1200"/>
                      </a:spcBef>
                      <a:buSzPct val="100000"/>
                      <a:buFont typeface="Arial" pitchFamily="34" charset="0"/>
                      <a:buChar char="•"/>
                      <a:defRPr/>
                    </a:pPr>
                    <a:r>
                      <a:rPr lang="en-US" sz="2400" dirty="0">
                        <a:latin typeface="Arial" pitchFamily="34" charset="0"/>
                      </a:rPr>
                      <a:t>To achieve high quality data effective regeneration is essential</a:t>
                    </a:r>
                  </a:p>
                  <a:p>
                    <a:pPr marL="457200" indent="-457200" algn="just" eaLnBrk="1" hangingPunct="1">
                      <a:spcBef>
                        <a:spcPts val="1200"/>
                      </a:spcBef>
                      <a:buSzPct val="100000"/>
                      <a:buFont typeface="Arial" pitchFamily="34" charset="0"/>
                      <a:buChar char="•"/>
                      <a:defRPr/>
                    </a:pPr>
                    <a:endParaRPr lang="en-US" sz="2400" dirty="0">
                      <a:latin typeface="Arial" pitchFamily="34" charset="0"/>
                    </a:endParaRPr>
                  </a:p>
                  <a:p>
                    <a:pPr algn="just" eaLnBrk="1" hangingPunct="1">
                      <a:spcBef>
                        <a:spcPts val="1200"/>
                      </a:spcBef>
                      <a:buSzPct val="100000"/>
                      <a:defRPr/>
                    </a:pPr>
                    <a:r>
                      <a:rPr lang="en-US" sz="3200" b="1" dirty="0">
                        <a:latin typeface="Arial" pitchFamily="34" charset="0"/>
                      </a:rPr>
                      <a:t>Data evaluation</a:t>
                    </a:r>
                  </a:p>
                  <a:p>
                    <a:pPr marL="457200" indent="-457200" algn="just" eaLnBrk="1" hangingPunct="1">
                      <a:spcBef>
                        <a:spcPts val="1200"/>
                      </a:spcBef>
                      <a:buSzPct val="100000"/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sz="2400" dirty="0">
                        <a:latin typeface="Arial" pitchFamily="34" charset="0"/>
                      </a:rPr>
                      <a:t>Flexible evaluation software for data analysis</a:t>
                    </a:r>
                  </a:p>
                  <a:p>
                    <a:pPr marL="457200" indent="-457200" algn="just" eaLnBrk="1" hangingPunct="1">
                      <a:spcBef>
                        <a:spcPts val="1200"/>
                      </a:spcBef>
                      <a:buSzPct val="100000"/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sz="2400" dirty="0">
                        <a:latin typeface="Arial" pitchFamily="34" charset="0"/>
                      </a:rPr>
                      <a:t>Software has quality control tools for guidance on data quality and validity</a:t>
                    </a:r>
                    <a:r>
                      <a:rPr lang="en-US" sz="2400" b="1" dirty="0">
                        <a:latin typeface="Arial" pitchFamily="34" charset="0"/>
                      </a:rPr>
                      <a:t> </a:t>
                    </a:r>
                  </a:p>
                </p:txBody>
              </p:sp>
              <p:grpSp>
                <p:nvGrpSpPr>
                  <p:cNvPr id="3110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26397404" y="26158584"/>
                    <a:ext cx="11310938" cy="11352212"/>
                    <a:chOff x="26485850" y="27136725"/>
                    <a:chExt cx="11310939" cy="11893550"/>
                  </a:xfrm>
                </p:grpSpPr>
                <p:sp>
                  <p:nvSpPr>
                    <p:cNvPr id="3190" name="Text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246263" y="27136725"/>
                      <a:ext cx="6968383" cy="48364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2400" i="1" dirty="0">
                          <a:latin typeface="Arial" panose="020B0604020202020204" pitchFamily="34" charset="0"/>
                        </a:rPr>
                        <a:t>A few simple clicks to complete kinetic evaluation </a:t>
                      </a:r>
                    </a:p>
                  </p:txBody>
                </p:sp>
                <p:grpSp>
                  <p:nvGrpSpPr>
                    <p:cNvPr id="3191" name="Group 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85850" y="27701875"/>
                      <a:ext cx="8502650" cy="11328400"/>
                      <a:chOff x="26485850" y="27701875"/>
                      <a:chExt cx="8502650" cy="11328400"/>
                    </a:xfrm>
                  </p:grpSpPr>
                  <p:pic>
                    <p:nvPicPr>
                      <p:cNvPr id="3201" name="Picture 5"/>
                      <p:cNvPicPr preferRelativeResize="0">
                        <a:picLocks noChangeAspect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24"/>
                      <a:stretch>
                        <a:fillRect/>
                      </a:stretch>
                    </p:blipFill>
                    <p:spPr bwMode="auto">
                      <a:xfrm>
                        <a:off x="26485850" y="32804100"/>
                        <a:ext cx="8502650" cy="622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202" name="Picture 4"/>
                      <p:cNvPicPr>
                        <a:picLocks noChangeAspect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43"/>
                      <a:stretch>
                        <a:fillRect/>
                      </a:stretch>
                    </p:blipFill>
                    <p:spPr bwMode="auto">
                      <a:xfrm>
                        <a:off x="26485850" y="27701875"/>
                        <a:ext cx="8502650" cy="621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3192" name="Group 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187227" y="29183013"/>
                      <a:ext cx="3608629" cy="612622"/>
                      <a:chOff x="34187227" y="29183013"/>
                      <a:chExt cx="3608629" cy="612622"/>
                    </a:xfrm>
                  </p:grpSpPr>
                  <p:sp>
                    <p:nvSpPr>
                      <p:cNvPr id="3199" name="Down Arrow 374"/>
                      <p:cNvSpPr>
                        <a:spLocks noChangeArrowheads="1"/>
                      </p:cNvSpPr>
                      <p:nvPr/>
                    </p:nvSpPr>
                    <p:spPr bwMode="auto">
                      <a:xfrm rot="4560000">
                        <a:off x="34557590" y="29072449"/>
                        <a:ext cx="265113" cy="1005840"/>
                      </a:xfrm>
                      <a:prstGeom prst="downArrow">
                        <a:avLst>
                          <a:gd name="adj1" fmla="val 50000"/>
                          <a:gd name="adj2" fmla="val 49884"/>
                        </a:avLst>
                      </a:prstGeom>
                      <a:solidFill>
                        <a:srgbClr val="00B0F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defTabSz="14224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1pPr>
                        <a:lvl2pPr marL="742950" indent="-285750" defTabSz="14224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2pPr>
                        <a:lvl3pPr marL="1143000" indent="-228600" defTabSz="14224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3pPr>
                        <a:lvl4pPr marL="1600200" indent="-228600" defTabSz="14224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4pPr>
                        <a:lvl5pPr marL="2057400" indent="-228600" defTabSz="14224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5pPr>
                        <a:lvl6pPr marL="2514600" indent="-228600" defTabSz="1422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6pPr>
                        <a:lvl7pPr marL="2971800" indent="-228600" defTabSz="1422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7pPr>
                        <a:lvl8pPr marL="3429000" indent="-228600" defTabSz="1422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8pPr>
                        <a:lvl9pPr marL="3886200" indent="-228600" defTabSz="1422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endParaRPr lang="en-US" altLang="en-US" dirty="0"/>
                      </a:p>
                    </p:txBody>
                  </p:sp>
                  <p:sp>
                    <p:nvSpPr>
                      <p:cNvPr id="3200" name="TextBox 1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134550" y="29183013"/>
                        <a:ext cx="2661306" cy="612622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r>
                          <a:rPr lang="en-US" altLang="en-US" sz="1600" i="1" dirty="0">
                            <a:latin typeface="Arial" panose="020B0604020202020204" pitchFamily="34" charset="0"/>
                          </a:rPr>
                          <a:t>Data fitted into appropriate </a:t>
                        </a:r>
                      </a:p>
                      <a:p>
                        <a:r>
                          <a:rPr lang="en-US" altLang="en-US" sz="1600" i="1" dirty="0">
                            <a:latin typeface="Arial" panose="020B0604020202020204" pitchFamily="34" charset="0"/>
                          </a:rPr>
                          <a:t>interaction model </a:t>
                        </a:r>
                      </a:p>
                    </p:txBody>
                  </p:sp>
                </p:grpSp>
                <p:grpSp>
                  <p:nvGrpSpPr>
                    <p:cNvPr id="3193" name="Group 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228380" y="32831088"/>
                      <a:ext cx="2961053" cy="612622"/>
                      <a:chOff x="34228380" y="32831088"/>
                      <a:chExt cx="2961053" cy="612622"/>
                    </a:xfrm>
                  </p:grpSpPr>
                  <p:sp>
                    <p:nvSpPr>
                      <p:cNvPr id="3197" name="Down Arrow 373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4553023" y="32666781"/>
                        <a:ext cx="265113" cy="914400"/>
                      </a:xfrm>
                      <a:prstGeom prst="downArrow">
                        <a:avLst>
                          <a:gd name="adj1" fmla="val 50000"/>
                          <a:gd name="adj2" fmla="val 49884"/>
                        </a:avLst>
                      </a:prstGeom>
                      <a:solidFill>
                        <a:srgbClr val="00B0F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defTabSz="14224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1pPr>
                        <a:lvl2pPr marL="742950" indent="-285750" defTabSz="14224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2pPr>
                        <a:lvl3pPr marL="1143000" indent="-228600" defTabSz="14224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3pPr>
                        <a:lvl4pPr marL="1600200" indent="-228600" defTabSz="14224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4pPr>
                        <a:lvl5pPr marL="2057400" indent="-228600" defTabSz="14224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5pPr>
                        <a:lvl6pPr marL="2514600" indent="-228600" defTabSz="1422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6pPr>
                        <a:lvl7pPr marL="2971800" indent="-228600" defTabSz="1422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7pPr>
                        <a:lvl8pPr marL="3429000" indent="-228600" defTabSz="1422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8pPr>
                        <a:lvl9pPr marL="3886200" indent="-228600" defTabSz="1422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endParaRPr lang="en-US" altLang="en-US" dirty="0"/>
                      </a:p>
                    </p:txBody>
                  </p:sp>
                  <p:sp>
                    <p:nvSpPr>
                      <p:cNvPr id="3198" name="TextBox 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134062" y="32831088"/>
                        <a:ext cx="2055371" cy="612622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r>
                          <a:rPr lang="en-US" altLang="en-US" sz="1600" dirty="0">
                            <a:latin typeface="Arial" panose="020B0604020202020204" pitchFamily="34" charset="0"/>
                          </a:rPr>
                          <a:t>Data quality control  </a:t>
                        </a:r>
                      </a:p>
                      <a:p>
                        <a:r>
                          <a:rPr lang="en-US" altLang="en-US" sz="1600" dirty="0">
                            <a:latin typeface="Arial" panose="020B0604020202020204" pitchFamily="34" charset="0"/>
                          </a:rPr>
                          <a:t>evaluation</a:t>
                        </a:r>
                      </a:p>
                    </p:txBody>
                  </p:sp>
                </p:grpSp>
                <p:grpSp>
                  <p:nvGrpSpPr>
                    <p:cNvPr id="3194" name="Group 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135248" y="37901563"/>
                      <a:ext cx="3661541" cy="612622"/>
                      <a:chOff x="34135248" y="37901563"/>
                      <a:chExt cx="3661541" cy="612622"/>
                    </a:xfrm>
                  </p:grpSpPr>
                  <p:sp>
                    <p:nvSpPr>
                      <p:cNvPr id="3195" name="Down Arrow 23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4506405" y="37690742"/>
                        <a:ext cx="263525" cy="1005840"/>
                      </a:xfrm>
                      <a:prstGeom prst="downArrow">
                        <a:avLst>
                          <a:gd name="adj1" fmla="val 50000"/>
                          <a:gd name="adj2" fmla="val 50185"/>
                        </a:avLst>
                      </a:prstGeom>
                      <a:solidFill>
                        <a:srgbClr val="00B0F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defTabSz="14224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1pPr>
                        <a:lvl2pPr marL="742950" indent="-285750" defTabSz="14224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2pPr>
                        <a:lvl3pPr marL="1143000" indent="-228600" defTabSz="14224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3pPr>
                        <a:lvl4pPr marL="1600200" indent="-228600" defTabSz="14224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4pPr>
                        <a:lvl5pPr marL="2057400" indent="-228600" defTabSz="14224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5pPr>
                        <a:lvl6pPr marL="2514600" indent="-228600" defTabSz="1422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6pPr>
                        <a:lvl7pPr marL="2971800" indent="-228600" defTabSz="1422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7pPr>
                        <a:lvl8pPr marL="3429000" indent="-228600" defTabSz="1422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8pPr>
                        <a:lvl9pPr marL="3886200" indent="-228600" defTabSz="1422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endParaRPr lang="en-US" altLang="en-US" dirty="0"/>
                      </a:p>
                    </p:txBody>
                  </p:sp>
                  <p:sp>
                    <p:nvSpPr>
                      <p:cNvPr id="3196" name="TextBox 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134037" y="37901563"/>
                        <a:ext cx="2662752" cy="612622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9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r>
                          <a:rPr lang="en-US" altLang="en-US" sz="1600" dirty="0">
                            <a:latin typeface="Arial" panose="020B0604020202020204" pitchFamily="34" charset="0"/>
                          </a:rPr>
                          <a:t>Kinetic parameters displayed  within seconds</a:t>
                        </a: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6" name="Group 5"/>
          <p:cNvGrpSpPr/>
          <p:nvPr/>
        </p:nvGrpSpPr>
        <p:grpSpPr>
          <a:xfrm>
            <a:off x="13455650" y="4643438"/>
            <a:ext cx="11704638" cy="31937325"/>
            <a:chOff x="13455650" y="4643438"/>
            <a:chExt cx="11704638" cy="31937325"/>
          </a:xfrm>
        </p:grpSpPr>
        <p:grpSp>
          <p:nvGrpSpPr>
            <p:cNvPr id="3074" name="Group 8"/>
            <p:cNvGrpSpPr>
              <a:grpSpLocks noChangeAspect="1"/>
            </p:cNvGrpSpPr>
            <p:nvPr/>
          </p:nvGrpSpPr>
          <p:grpSpPr bwMode="auto">
            <a:xfrm>
              <a:off x="13802591" y="20377150"/>
              <a:ext cx="10826750" cy="6618288"/>
              <a:chOff x="240" y="662"/>
              <a:chExt cx="5187" cy="3322"/>
            </a:xfrm>
          </p:grpSpPr>
          <p:sp>
            <p:nvSpPr>
              <p:cNvPr id="3364" name="Line 9"/>
              <p:cNvSpPr>
                <a:spLocks noChangeShapeType="1"/>
              </p:cNvSpPr>
              <p:nvPr/>
            </p:nvSpPr>
            <p:spPr bwMode="auto">
              <a:xfrm flipV="1">
                <a:off x="1152" y="2976"/>
                <a:ext cx="336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65" name="Text Box 10"/>
              <p:cNvSpPr txBox="1">
                <a:spLocks noChangeArrowheads="1"/>
              </p:cNvSpPr>
              <p:nvPr/>
            </p:nvSpPr>
            <p:spPr bwMode="auto">
              <a:xfrm>
                <a:off x="3072" y="3696"/>
                <a:ext cx="24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 b="1" dirty="0">
                    <a:latin typeface="Arial" panose="020B0604020202020204" pitchFamily="34" charset="0"/>
                  </a:rPr>
                  <a:t>CM5</a:t>
                </a:r>
              </a:p>
            </p:txBody>
          </p:sp>
          <p:sp>
            <p:nvSpPr>
              <p:cNvPr id="3366" name="Text Box 11"/>
              <p:cNvSpPr txBox="1">
                <a:spLocks noChangeArrowheads="1"/>
              </p:cNvSpPr>
              <p:nvPr/>
            </p:nvSpPr>
            <p:spPr bwMode="auto">
              <a:xfrm>
                <a:off x="440" y="3279"/>
                <a:ext cx="75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Arial" panose="020B0604020202020204" pitchFamily="34" charset="0"/>
                  </a:rPr>
                  <a:t>Glass support</a:t>
                </a:r>
              </a:p>
            </p:txBody>
          </p:sp>
          <p:sp>
            <p:nvSpPr>
              <p:cNvPr id="3367" name="Text Box 12"/>
              <p:cNvSpPr txBox="1">
                <a:spLocks noChangeArrowheads="1"/>
              </p:cNvSpPr>
              <p:nvPr/>
            </p:nvSpPr>
            <p:spPr bwMode="auto">
              <a:xfrm>
                <a:off x="504" y="2712"/>
                <a:ext cx="313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Arial" panose="020B0604020202020204" pitchFamily="34" charset="0"/>
                  </a:rPr>
                  <a:t>Gold</a:t>
                </a:r>
              </a:p>
            </p:txBody>
          </p:sp>
          <p:sp>
            <p:nvSpPr>
              <p:cNvPr id="3368" name="Text Box 13"/>
              <p:cNvSpPr txBox="1">
                <a:spLocks noChangeArrowheads="1"/>
              </p:cNvSpPr>
              <p:nvPr/>
            </p:nvSpPr>
            <p:spPr bwMode="auto">
              <a:xfrm>
                <a:off x="4650" y="1296"/>
                <a:ext cx="777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Arial" panose="020B0604020202020204" pitchFamily="34" charset="0"/>
                  </a:rPr>
                  <a:t>Dextran matrix</a:t>
                </a:r>
              </a:p>
            </p:txBody>
          </p:sp>
          <p:sp>
            <p:nvSpPr>
              <p:cNvPr id="3369" name="Line 14"/>
              <p:cNvSpPr>
                <a:spLocks noChangeShapeType="1"/>
              </p:cNvSpPr>
              <p:nvPr/>
            </p:nvSpPr>
            <p:spPr bwMode="auto">
              <a:xfrm flipH="1">
                <a:off x="4074" y="1488"/>
                <a:ext cx="576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70" name="Line 15"/>
              <p:cNvSpPr>
                <a:spLocks noChangeShapeType="1"/>
              </p:cNvSpPr>
              <p:nvPr/>
            </p:nvSpPr>
            <p:spPr bwMode="auto">
              <a:xfrm>
                <a:off x="936" y="2832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371" name="Group 16"/>
              <p:cNvGrpSpPr>
                <a:grpSpLocks/>
              </p:cNvGrpSpPr>
              <p:nvPr/>
            </p:nvGrpSpPr>
            <p:grpSpPr bwMode="auto">
              <a:xfrm>
                <a:off x="1368" y="1559"/>
                <a:ext cx="3072" cy="2425"/>
                <a:chOff x="1248" y="1559"/>
                <a:chExt cx="3072" cy="2425"/>
              </a:xfrm>
            </p:grpSpPr>
            <p:grpSp>
              <p:nvGrpSpPr>
                <p:cNvPr id="3376" name="Group 17"/>
                <p:cNvGrpSpPr>
                  <a:grpSpLocks/>
                </p:cNvGrpSpPr>
                <p:nvPr/>
              </p:nvGrpSpPr>
              <p:grpSpPr bwMode="auto">
                <a:xfrm>
                  <a:off x="1248" y="1584"/>
                  <a:ext cx="576" cy="1082"/>
                  <a:chOff x="144" y="1632"/>
                  <a:chExt cx="576" cy="1082"/>
                </a:xfrm>
              </p:grpSpPr>
              <p:sp>
                <p:nvSpPr>
                  <p:cNvPr id="3437" name="AutoShap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2" y="2112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38" name="AutoShap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0" y="2436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39" name="AutoShape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8" y="1776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40" name="Freeform 21"/>
                  <p:cNvSpPr>
                    <a:spLocks/>
                  </p:cNvSpPr>
                  <p:nvPr/>
                </p:nvSpPr>
                <p:spPr bwMode="auto">
                  <a:xfrm rot="8254940">
                    <a:off x="144" y="1776"/>
                    <a:ext cx="576" cy="912"/>
                  </a:xfrm>
                  <a:custGeom>
                    <a:avLst/>
                    <a:gdLst>
                      <a:gd name="T0" fmla="*/ 576 w 576"/>
                      <a:gd name="T1" fmla="*/ 0 h 912"/>
                      <a:gd name="T2" fmla="*/ 384 w 576"/>
                      <a:gd name="T3" fmla="*/ 192 h 912"/>
                      <a:gd name="T4" fmla="*/ 288 w 576"/>
                      <a:gd name="T5" fmla="*/ 768 h 912"/>
                      <a:gd name="T6" fmla="*/ 0 w 576"/>
                      <a:gd name="T7" fmla="*/ 912 h 91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76"/>
                      <a:gd name="T13" fmla="*/ 0 h 912"/>
                      <a:gd name="T14" fmla="*/ 576 w 576"/>
                      <a:gd name="T15" fmla="*/ 912 h 91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76" h="912">
                        <a:moveTo>
                          <a:pt x="576" y="0"/>
                        </a:moveTo>
                        <a:cubicBezTo>
                          <a:pt x="504" y="32"/>
                          <a:pt x="432" y="64"/>
                          <a:pt x="384" y="192"/>
                        </a:cubicBezTo>
                        <a:cubicBezTo>
                          <a:pt x="336" y="320"/>
                          <a:pt x="352" y="648"/>
                          <a:pt x="288" y="768"/>
                        </a:cubicBezTo>
                        <a:cubicBezTo>
                          <a:pt x="224" y="888"/>
                          <a:pt x="48" y="888"/>
                          <a:pt x="0" y="912"/>
                        </a:cubicBezTo>
                      </a:path>
                    </a:pathLst>
                  </a:custGeom>
                  <a:noFill/>
                  <a:ln w="57150" cmpd="sng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441" name="AutoShape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" y="1632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42" name="AutoShape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4" y="1968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43" name="AutoShape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4" y="2286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44" name="AutoShape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8" y="2610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77" name="Group 26"/>
                <p:cNvGrpSpPr>
                  <a:grpSpLocks/>
                </p:cNvGrpSpPr>
                <p:nvPr/>
              </p:nvGrpSpPr>
              <p:grpSpPr bwMode="auto">
                <a:xfrm>
                  <a:off x="1668" y="1584"/>
                  <a:ext cx="576" cy="1064"/>
                  <a:chOff x="1668" y="1584"/>
                  <a:chExt cx="576" cy="1064"/>
                </a:xfrm>
              </p:grpSpPr>
              <p:sp>
                <p:nvSpPr>
                  <p:cNvPr id="3429" name="AutoShap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04" y="2256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30" name="AutoShape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00" y="2544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31" name="AutoShap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84" y="1926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32" name="Freeform 30"/>
                  <p:cNvSpPr>
                    <a:spLocks/>
                  </p:cNvSpPr>
                  <p:nvPr/>
                </p:nvSpPr>
                <p:spPr bwMode="auto">
                  <a:xfrm rot="-2363207">
                    <a:off x="1668" y="1728"/>
                    <a:ext cx="576" cy="912"/>
                  </a:xfrm>
                  <a:custGeom>
                    <a:avLst/>
                    <a:gdLst>
                      <a:gd name="T0" fmla="*/ 576 w 576"/>
                      <a:gd name="T1" fmla="*/ 0 h 912"/>
                      <a:gd name="T2" fmla="*/ 384 w 576"/>
                      <a:gd name="T3" fmla="*/ 192 h 912"/>
                      <a:gd name="T4" fmla="*/ 288 w 576"/>
                      <a:gd name="T5" fmla="*/ 768 h 912"/>
                      <a:gd name="T6" fmla="*/ 0 w 576"/>
                      <a:gd name="T7" fmla="*/ 912 h 91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76"/>
                      <a:gd name="T13" fmla="*/ 0 h 912"/>
                      <a:gd name="T14" fmla="*/ 576 w 576"/>
                      <a:gd name="T15" fmla="*/ 912 h 91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76" h="912">
                        <a:moveTo>
                          <a:pt x="576" y="0"/>
                        </a:moveTo>
                        <a:cubicBezTo>
                          <a:pt x="504" y="32"/>
                          <a:pt x="432" y="64"/>
                          <a:pt x="384" y="192"/>
                        </a:cubicBezTo>
                        <a:cubicBezTo>
                          <a:pt x="336" y="320"/>
                          <a:pt x="352" y="648"/>
                          <a:pt x="288" y="768"/>
                        </a:cubicBezTo>
                        <a:cubicBezTo>
                          <a:pt x="224" y="888"/>
                          <a:pt x="48" y="888"/>
                          <a:pt x="0" y="912"/>
                        </a:cubicBezTo>
                      </a:path>
                    </a:pathLst>
                  </a:custGeom>
                  <a:noFill/>
                  <a:ln w="57150" cmpd="sng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433" name="AutoShap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60" y="1584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34" name="AutoShap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88" y="1776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35" name="AutoShap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56" y="2082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36" name="AutoShape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00" y="2400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78" name="Group 35"/>
                <p:cNvGrpSpPr>
                  <a:grpSpLocks/>
                </p:cNvGrpSpPr>
                <p:nvPr/>
              </p:nvGrpSpPr>
              <p:grpSpPr bwMode="auto">
                <a:xfrm>
                  <a:off x="2891" y="1559"/>
                  <a:ext cx="288" cy="1218"/>
                  <a:chOff x="2891" y="1559"/>
                  <a:chExt cx="288" cy="1218"/>
                </a:xfrm>
              </p:grpSpPr>
              <p:sp>
                <p:nvSpPr>
                  <p:cNvPr id="3421" name="AutoShape 36"/>
                  <p:cNvSpPr>
                    <a:spLocks noChangeAspect="1" noChangeArrowheads="1"/>
                  </p:cNvSpPr>
                  <p:nvPr/>
                </p:nvSpPr>
                <p:spPr bwMode="auto">
                  <a:xfrm rot="-838011">
                    <a:off x="2999" y="2546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22" name="AutoShape 37"/>
                  <p:cNvSpPr>
                    <a:spLocks noChangeAspect="1" noChangeArrowheads="1"/>
                  </p:cNvSpPr>
                  <p:nvPr/>
                </p:nvSpPr>
                <p:spPr bwMode="auto">
                  <a:xfrm rot="-838011">
                    <a:off x="2973" y="2241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23" name="AutoShape 38"/>
                  <p:cNvSpPr>
                    <a:spLocks noChangeAspect="1" noChangeArrowheads="1"/>
                  </p:cNvSpPr>
                  <p:nvPr/>
                </p:nvSpPr>
                <p:spPr bwMode="auto">
                  <a:xfrm rot="-838011">
                    <a:off x="3072" y="1903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cxnSp>
                <p:nvCxnSpPr>
                  <p:cNvPr id="3424" name="AutoShape 39"/>
                  <p:cNvCxnSpPr>
                    <a:cxnSpLocks noChangeShapeType="1"/>
                  </p:cNvCxnSpPr>
                  <p:nvPr/>
                </p:nvCxnSpPr>
                <p:spPr bwMode="auto">
                  <a:xfrm rot="4561989">
                    <a:off x="2483" y="2081"/>
                    <a:ext cx="1104" cy="288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5715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425" name="AutoShape 40"/>
                  <p:cNvSpPr>
                    <a:spLocks noChangeAspect="1" noChangeArrowheads="1"/>
                  </p:cNvSpPr>
                  <p:nvPr/>
                </p:nvSpPr>
                <p:spPr bwMode="auto">
                  <a:xfrm rot="-838011">
                    <a:off x="2994" y="2056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26" name="AutoShape 41"/>
                  <p:cNvSpPr>
                    <a:spLocks noChangeAspect="1" noChangeArrowheads="1"/>
                  </p:cNvSpPr>
                  <p:nvPr/>
                </p:nvSpPr>
                <p:spPr bwMode="auto">
                  <a:xfrm rot="-838011">
                    <a:off x="2983" y="1559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27" name="AutoShape 42"/>
                  <p:cNvSpPr>
                    <a:spLocks noChangeAspect="1" noChangeArrowheads="1"/>
                  </p:cNvSpPr>
                  <p:nvPr/>
                </p:nvSpPr>
                <p:spPr bwMode="auto">
                  <a:xfrm rot="-838011">
                    <a:off x="3010" y="1758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28" name="AutoShape 43"/>
                  <p:cNvSpPr>
                    <a:spLocks noChangeAspect="1" noChangeArrowheads="1"/>
                  </p:cNvSpPr>
                  <p:nvPr/>
                </p:nvSpPr>
                <p:spPr bwMode="auto">
                  <a:xfrm rot="-838011">
                    <a:off x="2919" y="2392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79" name="Group 44"/>
                <p:cNvGrpSpPr>
                  <a:grpSpLocks/>
                </p:cNvGrpSpPr>
                <p:nvPr/>
              </p:nvGrpSpPr>
              <p:grpSpPr bwMode="auto">
                <a:xfrm>
                  <a:off x="3744" y="1568"/>
                  <a:ext cx="576" cy="1114"/>
                  <a:chOff x="3744" y="1568"/>
                  <a:chExt cx="576" cy="1114"/>
                </a:xfrm>
              </p:grpSpPr>
              <p:sp>
                <p:nvSpPr>
                  <p:cNvPr id="3413" name="AutoShape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2" y="2416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14" name="AutoShap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78" y="1960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15" name="Freeform 47"/>
                  <p:cNvSpPr>
                    <a:spLocks/>
                  </p:cNvSpPr>
                  <p:nvPr/>
                </p:nvSpPr>
                <p:spPr bwMode="auto">
                  <a:xfrm rot="-2363207">
                    <a:off x="3744" y="1744"/>
                    <a:ext cx="576" cy="912"/>
                  </a:xfrm>
                  <a:custGeom>
                    <a:avLst/>
                    <a:gdLst>
                      <a:gd name="T0" fmla="*/ 576 w 576"/>
                      <a:gd name="T1" fmla="*/ 0 h 912"/>
                      <a:gd name="T2" fmla="*/ 384 w 576"/>
                      <a:gd name="T3" fmla="*/ 192 h 912"/>
                      <a:gd name="T4" fmla="*/ 288 w 576"/>
                      <a:gd name="T5" fmla="*/ 768 h 912"/>
                      <a:gd name="T6" fmla="*/ 0 w 576"/>
                      <a:gd name="T7" fmla="*/ 912 h 91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76"/>
                      <a:gd name="T13" fmla="*/ 0 h 912"/>
                      <a:gd name="T14" fmla="*/ 576 w 576"/>
                      <a:gd name="T15" fmla="*/ 912 h 91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76" h="912">
                        <a:moveTo>
                          <a:pt x="576" y="0"/>
                        </a:moveTo>
                        <a:cubicBezTo>
                          <a:pt x="504" y="32"/>
                          <a:pt x="432" y="64"/>
                          <a:pt x="384" y="192"/>
                        </a:cubicBezTo>
                        <a:cubicBezTo>
                          <a:pt x="336" y="320"/>
                          <a:pt x="352" y="648"/>
                          <a:pt x="288" y="768"/>
                        </a:cubicBezTo>
                        <a:cubicBezTo>
                          <a:pt x="224" y="888"/>
                          <a:pt x="48" y="888"/>
                          <a:pt x="0" y="912"/>
                        </a:cubicBezTo>
                      </a:path>
                    </a:pathLst>
                  </a:custGeom>
                  <a:noFill/>
                  <a:ln w="57150" cmpd="sng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416" name="AutoShape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08" y="2116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17" name="AutoShape 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28" y="2278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18" name="AutoShape 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36" y="1568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19" name="AutoShape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28" y="2578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20" name="AutoShape 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40" y="1792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80" name="Group 53"/>
                <p:cNvGrpSpPr>
                  <a:grpSpLocks/>
                </p:cNvGrpSpPr>
                <p:nvPr/>
              </p:nvGrpSpPr>
              <p:grpSpPr bwMode="auto">
                <a:xfrm>
                  <a:off x="3360" y="1578"/>
                  <a:ext cx="576" cy="1088"/>
                  <a:chOff x="2112" y="1584"/>
                  <a:chExt cx="576" cy="1088"/>
                </a:xfrm>
              </p:grpSpPr>
              <p:sp>
                <p:nvSpPr>
                  <p:cNvPr id="3405" name="AutoShape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24" y="2436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06" name="AutoShape 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26" y="2130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07" name="AutoShape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2" y="1764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08" name="Freeform 57"/>
                  <p:cNvSpPr>
                    <a:spLocks/>
                  </p:cNvSpPr>
                  <p:nvPr/>
                </p:nvSpPr>
                <p:spPr bwMode="auto">
                  <a:xfrm rot="8254940">
                    <a:off x="2112" y="1728"/>
                    <a:ext cx="576" cy="912"/>
                  </a:xfrm>
                  <a:custGeom>
                    <a:avLst/>
                    <a:gdLst>
                      <a:gd name="T0" fmla="*/ 576 w 576"/>
                      <a:gd name="T1" fmla="*/ 0 h 912"/>
                      <a:gd name="T2" fmla="*/ 384 w 576"/>
                      <a:gd name="T3" fmla="*/ 192 h 912"/>
                      <a:gd name="T4" fmla="*/ 288 w 576"/>
                      <a:gd name="T5" fmla="*/ 768 h 912"/>
                      <a:gd name="T6" fmla="*/ 0 w 576"/>
                      <a:gd name="T7" fmla="*/ 912 h 91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76"/>
                      <a:gd name="T13" fmla="*/ 0 h 912"/>
                      <a:gd name="T14" fmla="*/ 576 w 576"/>
                      <a:gd name="T15" fmla="*/ 912 h 91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76" h="912">
                        <a:moveTo>
                          <a:pt x="576" y="0"/>
                        </a:moveTo>
                        <a:cubicBezTo>
                          <a:pt x="504" y="32"/>
                          <a:pt x="432" y="64"/>
                          <a:pt x="384" y="192"/>
                        </a:cubicBezTo>
                        <a:cubicBezTo>
                          <a:pt x="336" y="320"/>
                          <a:pt x="352" y="648"/>
                          <a:pt x="288" y="768"/>
                        </a:cubicBezTo>
                        <a:cubicBezTo>
                          <a:pt x="224" y="888"/>
                          <a:pt x="48" y="888"/>
                          <a:pt x="0" y="912"/>
                        </a:cubicBezTo>
                      </a:path>
                    </a:pathLst>
                  </a:custGeom>
                  <a:noFill/>
                  <a:ln w="57150" cmpd="sng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409" name="AutoShape 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56" y="1584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10" name="AutoShape 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60" y="1938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11" name="AutoShape 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70" y="2268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12" name="AutoShape 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96" y="2568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81" name="Group 62"/>
                <p:cNvGrpSpPr>
                  <a:grpSpLocks/>
                </p:cNvGrpSpPr>
                <p:nvPr/>
              </p:nvGrpSpPr>
              <p:grpSpPr bwMode="auto">
                <a:xfrm>
                  <a:off x="2400" y="1566"/>
                  <a:ext cx="288" cy="1217"/>
                  <a:chOff x="2400" y="1566"/>
                  <a:chExt cx="288" cy="1217"/>
                </a:xfrm>
              </p:grpSpPr>
              <p:sp>
                <p:nvSpPr>
                  <p:cNvPr id="3397" name="AutoShape 63"/>
                  <p:cNvSpPr>
                    <a:spLocks noChangeAspect="1" noChangeArrowheads="1"/>
                  </p:cNvSpPr>
                  <p:nvPr/>
                </p:nvSpPr>
                <p:spPr bwMode="auto">
                  <a:xfrm rot="-992090">
                    <a:off x="2508" y="2387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98" name="AutoShape 64"/>
                  <p:cNvSpPr>
                    <a:spLocks noChangeAspect="1" noChangeArrowheads="1"/>
                  </p:cNvSpPr>
                  <p:nvPr/>
                </p:nvSpPr>
                <p:spPr bwMode="auto">
                  <a:xfrm rot="-992090">
                    <a:off x="2571" y="2079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99" name="AutoShape 65"/>
                  <p:cNvSpPr>
                    <a:spLocks noChangeAspect="1" noChangeArrowheads="1"/>
                  </p:cNvSpPr>
                  <p:nvPr/>
                </p:nvSpPr>
                <p:spPr bwMode="auto">
                  <a:xfrm rot="-992090">
                    <a:off x="2473" y="1764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cxnSp>
                <p:nvCxnSpPr>
                  <p:cNvPr id="3400" name="AutoShape 66"/>
                  <p:cNvCxnSpPr>
                    <a:cxnSpLocks noChangeShapeType="1"/>
                  </p:cNvCxnSpPr>
                  <p:nvPr/>
                </p:nvCxnSpPr>
                <p:spPr bwMode="auto">
                  <a:xfrm rot="4407910">
                    <a:off x="1992" y="2087"/>
                    <a:ext cx="1104" cy="288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5715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401" name="AutoShape 67"/>
                  <p:cNvSpPr>
                    <a:spLocks noChangeAspect="1" noChangeArrowheads="1"/>
                  </p:cNvSpPr>
                  <p:nvPr/>
                </p:nvSpPr>
                <p:spPr bwMode="auto">
                  <a:xfrm rot="-992090">
                    <a:off x="2465" y="1566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02" name="AutoShape 68"/>
                  <p:cNvSpPr>
                    <a:spLocks noChangeAspect="1" noChangeArrowheads="1"/>
                  </p:cNvSpPr>
                  <p:nvPr/>
                </p:nvSpPr>
                <p:spPr bwMode="auto">
                  <a:xfrm rot="-992090">
                    <a:off x="2528" y="1924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03" name="AutoShape 69"/>
                  <p:cNvSpPr>
                    <a:spLocks noChangeAspect="1" noChangeArrowheads="1"/>
                  </p:cNvSpPr>
                  <p:nvPr/>
                </p:nvSpPr>
                <p:spPr bwMode="auto">
                  <a:xfrm rot="-992090">
                    <a:off x="2453" y="2239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04" name="AutoShape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00" y="2544"/>
                    <a:ext cx="104" cy="104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382" name="Rectangle 71"/>
                <p:cNvSpPr>
                  <a:spLocks noChangeArrowheads="1"/>
                </p:cNvSpPr>
                <p:nvPr/>
              </p:nvSpPr>
              <p:spPr bwMode="auto">
                <a:xfrm>
                  <a:off x="1518" y="2706"/>
                  <a:ext cx="2736" cy="96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383" name="Group 72"/>
                <p:cNvGrpSpPr>
                  <a:grpSpLocks/>
                </p:cNvGrpSpPr>
                <p:nvPr/>
              </p:nvGrpSpPr>
              <p:grpSpPr bwMode="auto">
                <a:xfrm>
                  <a:off x="1520" y="2784"/>
                  <a:ext cx="2736" cy="192"/>
                  <a:chOff x="1520" y="2784"/>
                  <a:chExt cx="2736" cy="192"/>
                </a:xfrm>
              </p:grpSpPr>
              <p:sp>
                <p:nvSpPr>
                  <p:cNvPr id="3395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1520" y="2784"/>
                    <a:ext cx="2736" cy="96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FFCC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96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1520" y="2880"/>
                    <a:ext cx="273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84" name="Group 75"/>
                <p:cNvGrpSpPr>
                  <a:grpSpLocks/>
                </p:cNvGrpSpPr>
                <p:nvPr/>
              </p:nvGrpSpPr>
              <p:grpSpPr bwMode="auto">
                <a:xfrm>
                  <a:off x="1992" y="3648"/>
                  <a:ext cx="1008" cy="288"/>
                  <a:chOff x="1392" y="3648"/>
                  <a:chExt cx="1152" cy="288"/>
                </a:xfrm>
              </p:grpSpPr>
              <p:sp>
                <p:nvSpPr>
                  <p:cNvPr id="3393" name="AutoShape 76"/>
                  <p:cNvSpPr>
                    <a:spLocks noChangeArrowheads="1"/>
                  </p:cNvSpPr>
                  <p:nvPr/>
                </p:nvSpPr>
                <p:spPr bwMode="auto">
                  <a:xfrm>
                    <a:off x="1392" y="3648"/>
                    <a:ext cx="1152" cy="28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94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3696"/>
                    <a:ext cx="192" cy="144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385" name="AutoShape 78"/>
                <p:cNvSpPr>
                  <a:spLocks noChangeArrowheads="1"/>
                </p:cNvSpPr>
                <p:nvPr/>
              </p:nvSpPr>
              <p:spPr bwMode="auto">
                <a:xfrm>
                  <a:off x="2640" y="3600"/>
                  <a:ext cx="1152" cy="38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0C0C0"/>
                </a:solidFill>
                <a:ln w="952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  <p:pic>
              <p:nvPicPr>
                <p:cNvPr id="3386" name="Picture 79" descr="GElogo2"/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343" t="19148" r="60832" b="16852"/>
                <a:stretch>
                  <a:fillRect/>
                </a:stretch>
              </p:blipFill>
              <p:spPr bwMode="auto">
                <a:xfrm>
                  <a:off x="3600" y="3792"/>
                  <a:ext cx="144" cy="131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3387" name="AutoShape 80"/>
                <p:cNvSpPr>
                  <a:spLocks noChangeAspect="1" noChangeArrowheads="1"/>
                </p:cNvSpPr>
                <p:nvPr/>
              </p:nvSpPr>
              <p:spPr bwMode="auto">
                <a:xfrm>
                  <a:off x="2652" y="3648"/>
                  <a:ext cx="161" cy="64"/>
                </a:xfrm>
                <a:prstGeom prst="upArrow">
                  <a:avLst>
                    <a:gd name="adj1" fmla="val 50000"/>
                    <a:gd name="adj2" fmla="val 25000"/>
                  </a:avLst>
                </a:prstGeom>
                <a:no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88" name="AutoShape 81"/>
                <p:cNvSpPr>
                  <a:spLocks noChangeAspect="1" noChangeArrowheads="1"/>
                </p:cNvSpPr>
                <p:nvPr/>
              </p:nvSpPr>
              <p:spPr bwMode="auto">
                <a:xfrm>
                  <a:off x="3613" y="3650"/>
                  <a:ext cx="161" cy="64"/>
                </a:xfrm>
                <a:prstGeom prst="upArrow">
                  <a:avLst>
                    <a:gd name="adj1" fmla="val 50000"/>
                    <a:gd name="adj2" fmla="val 25000"/>
                  </a:avLst>
                </a:prstGeom>
                <a:no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89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784" y="3600"/>
                  <a:ext cx="649" cy="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1000" dirty="0">
                      <a:latin typeface="Arial" panose="020B0604020202020204" pitchFamily="34" charset="0"/>
                    </a:rPr>
                    <a:t>Biacore Sensor Chip</a:t>
                  </a:r>
                </a:p>
              </p:txBody>
            </p:sp>
            <p:sp>
              <p:nvSpPr>
                <p:cNvPr id="3390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640" y="3792"/>
                  <a:ext cx="329" cy="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1000" b="1" dirty="0">
                      <a:latin typeface="Arial" panose="020B0604020202020204" pitchFamily="34" charset="0"/>
                    </a:rPr>
                    <a:t>Series S</a:t>
                  </a:r>
                </a:p>
              </p:txBody>
            </p:sp>
            <p:sp>
              <p:nvSpPr>
                <p:cNvPr id="3391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2544" y="2976"/>
                  <a:ext cx="1680" cy="72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92" name="Line 85"/>
                <p:cNvSpPr>
                  <a:spLocks noChangeShapeType="1"/>
                </p:cNvSpPr>
                <p:nvPr/>
              </p:nvSpPr>
              <p:spPr bwMode="auto">
                <a:xfrm>
                  <a:off x="1536" y="2976"/>
                  <a:ext cx="912" cy="72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372" name="Line 86"/>
              <p:cNvSpPr>
                <a:spLocks noChangeShapeType="1"/>
              </p:cNvSpPr>
              <p:nvPr/>
            </p:nvSpPr>
            <p:spPr bwMode="auto">
              <a:xfrm>
                <a:off x="984" y="1248"/>
                <a:ext cx="528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373" name="Group 87"/>
              <p:cNvGrpSpPr>
                <a:grpSpLocks/>
              </p:cNvGrpSpPr>
              <p:nvPr/>
            </p:nvGrpSpPr>
            <p:grpSpPr bwMode="auto">
              <a:xfrm>
                <a:off x="240" y="662"/>
                <a:ext cx="1592" cy="774"/>
                <a:chOff x="240" y="662"/>
                <a:chExt cx="1592" cy="774"/>
              </a:xfrm>
            </p:grpSpPr>
            <p:sp>
              <p:nvSpPr>
                <p:cNvPr id="3374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240" y="895"/>
                  <a:ext cx="1592" cy="5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1600" b="1" dirty="0">
                      <a:latin typeface="Arial" panose="020B0604020202020204" pitchFamily="34" charset="0"/>
                    </a:rPr>
                    <a:t>(for covalent attachment 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1600" b="1" dirty="0">
                      <a:latin typeface="Arial" panose="020B0604020202020204" pitchFamily="34" charset="0"/>
                    </a:rPr>
                    <a:t>of molecules to the sensor chip 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1600" b="1" dirty="0">
                      <a:latin typeface="Arial" panose="020B0604020202020204" pitchFamily="34" charset="0"/>
                    </a:rPr>
                    <a:t>Surface)</a:t>
                  </a:r>
                </a:p>
              </p:txBody>
            </p:sp>
            <p:sp>
              <p:nvSpPr>
                <p:cNvPr id="3375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241" y="662"/>
                  <a:ext cx="842" cy="3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1600" b="1" dirty="0">
                      <a:latin typeface="Arial" panose="020B0604020202020204" pitchFamily="34" charset="0"/>
                    </a:rPr>
                    <a:t>Carboxyl group 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endParaRPr lang="en-US" altLang="en-US" sz="1600"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058" name="Rectangle 462"/>
            <p:cNvSpPr>
              <a:spLocks noChangeArrowheads="1"/>
            </p:cNvSpPr>
            <p:nvPr/>
          </p:nvSpPr>
          <p:spPr bwMode="auto">
            <a:xfrm>
              <a:off x="13455650" y="4643438"/>
              <a:ext cx="11704637" cy="415498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marL="457200" indent="-457200" defTabSz="1422400">
                <a:spcBef>
                  <a:spcPts val="1200"/>
                </a:spcBef>
                <a:buFont typeface="Symbol" pitchFamily="18" charset="2"/>
                <a:buChar char="·"/>
                <a:defRPr/>
              </a:pPr>
              <a:r>
                <a:rPr lang="en-US" sz="2400" b="1" dirty="0">
                  <a:latin typeface="Arial" pitchFamily="34" charset="0"/>
                </a:rPr>
                <a:t>Label–free</a:t>
              </a:r>
            </a:p>
            <a:p>
              <a:pPr defTabSz="1422400">
                <a:spcBef>
                  <a:spcPts val="1200"/>
                </a:spcBef>
                <a:defRPr/>
              </a:pPr>
              <a:r>
                <a:rPr lang="en-US" sz="2400" dirty="0">
                  <a:latin typeface="Arial" pitchFamily="34" charset="0"/>
                </a:rPr>
                <a:t>Measures/defines binding of unlabeled molecules</a:t>
              </a:r>
            </a:p>
            <a:p>
              <a:pPr marL="457200" indent="-457200" defTabSz="1422400">
                <a:spcBef>
                  <a:spcPts val="1200"/>
                </a:spcBef>
                <a:buFont typeface="Symbol" pitchFamily="18" charset="2"/>
                <a:buChar char="·"/>
                <a:defRPr/>
              </a:pPr>
              <a:r>
                <a:rPr lang="en-US" sz="2400" b="1" dirty="0">
                  <a:latin typeface="Arial" pitchFamily="34" charset="0"/>
                </a:rPr>
                <a:t>Real-time</a:t>
              </a:r>
            </a:p>
            <a:p>
              <a:pPr defTabSz="1422400">
                <a:spcBef>
                  <a:spcPts val="1200"/>
                </a:spcBef>
                <a:defRPr/>
              </a:pPr>
              <a:r>
                <a:rPr lang="en-US" sz="2400" dirty="0">
                  <a:latin typeface="Arial" pitchFamily="34" charset="0"/>
                </a:rPr>
                <a:t>Binding characteristics (on- and off-rates) observed in real-time</a:t>
              </a:r>
            </a:p>
            <a:p>
              <a:pPr defTabSz="1422400">
                <a:spcBef>
                  <a:spcPts val="1200"/>
                </a:spcBef>
                <a:defRPr/>
              </a:pPr>
              <a:r>
                <a:rPr lang="en-US" sz="2400" dirty="0">
                  <a:latin typeface="Arial" pitchFamily="34" charset="0"/>
                </a:rPr>
                <a:t>Weak and fast interactions can be studied</a:t>
              </a:r>
            </a:p>
            <a:p>
              <a:pPr marL="457200" indent="-457200" defTabSz="1422400">
                <a:spcBef>
                  <a:spcPts val="1200"/>
                </a:spcBef>
                <a:buFont typeface="Symbol" pitchFamily="18" charset="2"/>
                <a:buChar char="·"/>
                <a:defRPr/>
              </a:pPr>
              <a:r>
                <a:rPr lang="en-US" sz="2400" b="1" dirty="0">
                  <a:latin typeface="Arial" pitchFamily="34" charset="0"/>
                </a:rPr>
                <a:t>Non-invasive</a:t>
              </a:r>
            </a:p>
            <a:p>
              <a:pPr defTabSz="1422400">
                <a:spcBef>
                  <a:spcPts val="1200"/>
                </a:spcBef>
                <a:defRPr/>
              </a:pPr>
              <a:r>
                <a:rPr lang="en-US" sz="2400" dirty="0">
                  <a:latin typeface="Arial" pitchFamily="34" charset="0"/>
                </a:rPr>
                <a:t>Directly measures opaque samples without compromise of sensitivity or accuracy </a:t>
              </a:r>
            </a:p>
            <a:p>
              <a:pPr marL="495300" indent="-495300" defTabSz="1422400">
                <a:spcBef>
                  <a:spcPct val="50000"/>
                </a:spcBef>
                <a:defRPr/>
              </a:pPr>
              <a:endParaRPr lang="en-US" sz="2400" b="1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pic>
          <p:nvPicPr>
            <p:cNvPr id="3081" name="Picture 465" descr="IFC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90" t="21703" r="8299" b="22498"/>
            <a:stretch>
              <a:fillRect/>
            </a:stretch>
          </p:blipFill>
          <p:spPr bwMode="auto">
            <a:xfrm>
              <a:off x="13455650" y="12961938"/>
              <a:ext cx="11704637" cy="618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Text Box 483"/>
            <p:cNvSpPr txBox="1">
              <a:spLocks noChangeArrowheads="1"/>
            </p:cNvSpPr>
            <p:nvPr/>
          </p:nvSpPr>
          <p:spPr bwMode="auto">
            <a:xfrm>
              <a:off x="15343963" y="19616607"/>
              <a:ext cx="67405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422400"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defTabSz="1422400"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defTabSz="1422400"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defTabSz="1422400"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defTabSz="1422400"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1422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1422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1422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1422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Biacore gold-dextran </a:t>
              </a:r>
              <a:r>
                <a:rPr lang="en-US" altLang="en-US" sz="3200" b="1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sensor </a:t>
              </a:r>
              <a:r>
                <a:rPr lang="en-US" altLang="en-US" sz="32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chip</a:t>
              </a:r>
            </a:p>
          </p:txBody>
        </p:sp>
        <p:sp>
          <p:nvSpPr>
            <p:cNvPr id="2061" name="Text Box 485"/>
            <p:cNvSpPr txBox="1">
              <a:spLocks noChangeArrowheads="1"/>
            </p:cNvSpPr>
            <p:nvPr/>
          </p:nvSpPr>
          <p:spPr bwMode="auto">
            <a:xfrm>
              <a:off x="13455650" y="28954413"/>
              <a:ext cx="10883900" cy="201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19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>
                <a:defRPr sz="19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457200" indent="-457200" eaLnBrk="1" hangingPunct="1">
                <a:spcBef>
                  <a:spcPts val="1200"/>
                </a:spcBef>
                <a:buFont typeface="Arial" charset="0"/>
                <a:buChar char="•"/>
                <a:defRPr/>
              </a:pPr>
              <a:r>
                <a:rPr lang="en-US" altLang="en-US" sz="2400" dirty="0" smtClean="0">
                  <a:latin typeface="Arial" charset="0"/>
                </a:rPr>
                <a:t> Measures  changes in refractive index</a:t>
              </a:r>
            </a:p>
            <a:p>
              <a:pPr marL="457200" indent="-457200" eaLnBrk="1" hangingPunct="1">
                <a:spcBef>
                  <a:spcPts val="1200"/>
                </a:spcBef>
                <a:buFont typeface="Arial" charset="0"/>
                <a:buChar char="•"/>
                <a:defRPr/>
              </a:pPr>
              <a:r>
                <a:rPr lang="en-US" altLang="en-US" sz="2400" dirty="0" smtClean="0">
                  <a:latin typeface="Arial" charset="0"/>
                </a:rPr>
                <a:t> Measurements depend on concentration and temperature</a:t>
              </a:r>
            </a:p>
            <a:p>
              <a:pPr marL="457200" indent="-457200" eaLnBrk="1" hangingPunct="1">
                <a:spcBef>
                  <a:spcPts val="1200"/>
                </a:spcBef>
                <a:buFont typeface="Arial" charset="0"/>
                <a:buChar char="•"/>
                <a:defRPr/>
              </a:pPr>
              <a:r>
                <a:rPr lang="en-US" altLang="en-US" sz="2400" dirty="0" smtClean="0">
                  <a:latin typeface="Arial" charset="0"/>
                </a:rPr>
                <a:t> 1 Resonance unit (RU) is equivalent to a change in surface concentration  </a:t>
              </a:r>
            </a:p>
            <a:p>
              <a:pPr marL="857250" indent="-285750" eaLnBrk="1" hangingPunct="1">
                <a:spcBef>
                  <a:spcPts val="1200"/>
                </a:spcBef>
                <a:defRPr/>
              </a:pPr>
              <a:r>
                <a:rPr lang="en-US" altLang="en-US" sz="2400" dirty="0" smtClean="0">
                  <a:latin typeface="Arial" charset="0"/>
                </a:rPr>
                <a:t>of approximately 1 pg/mm</a:t>
              </a:r>
              <a:r>
                <a:rPr lang="en-US" altLang="en-US" sz="2400" baseline="30000" dirty="0" smtClean="0">
                  <a:latin typeface="Arial" charset="0"/>
                </a:rPr>
                <a:t>2</a:t>
              </a:r>
              <a:r>
                <a:rPr lang="en-US" altLang="en-US" sz="2400" dirty="0" smtClean="0">
                  <a:latin typeface="Arial" charset="0"/>
                </a:rPr>
                <a:t> (proteins on a sensor ship)</a:t>
              </a:r>
            </a:p>
          </p:txBody>
        </p:sp>
        <p:sp>
          <p:nvSpPr>
            <p:cNvPr id="2069" name="Rectangle 462"/>
            <p:cNvSpPr>
              <a:spLocks noChangeArrowheads="1"/>
            </p:cNvSpPr>
            <p:nvPr/>
          </p:nvSpPr>
          <p:spPr bwMode="auto">
            <a:xfrm>
              <a:off x="13455650" y="9680575"/>
              <a:ext cx="11704637" cy="372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95300" indent="-495300" defTabSz="1422400">
                <a:defRPr sz="19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952500" indent="-495300" defTabSz="1422400">
                <a:defRPr sz="19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422400">
                <a:defRPr sz="19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422400">
                <a:defRPr sz="19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422400">
                <a:defRPr sz="19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422400" eaLnBrk="0" fontAlgn="base" hangingPunct="0">
                <a:spcBef>
                  <a:spcPct val="5000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422400" eaLnBrk="0" fontAlgn="base" hangingPunct="0">
                <a:spcBef>
                  <a:spcPct val="5000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422400" eaLnBrk="0" fontAlgn="base" hangingPunct="0">
                <a:spcBef>
                  <a:spcPct val="5000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422400" eaLnBrk="0" fontAlgn="base" hangingPunct="0">
                <a:spcBef>
                  <a:spcPct val="5000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>
                <a:spcBef>
                  <a:spcPts val="1200"/>
                </a:spcBef>
                <a:defRPr/>
              </a:pPr>
              <a:r>
                <a:rPr lang="en-US" altLang="en-US" sz="3200" b="1" dirty="0" smtClean="0">
                  <a:solidFill>
                    <a:schemeClr val="tx2"/>
                  </a:solidFill>
                  <a:latin typeface="Arial" charset="0"/>
                </a:rPr>
                <a:t>Integrated fluidic cartridge  (IFC)</a:t>
              </a:r>
              <a:endParaRPr lang="en-US" altLang="en-US" sz="3200" dirty="0" smtClean="0">
                <a:latin typeface="Arial" charset="0"/>
              </a:endParaRPr>
            </a:p>
            <a:p>
              <a:pPr marL="0" indent="-457200">
                <a:spcBef>
                  <a:spcPts val="12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en-US" sz="2400" dirty="0" smtClean="0">
                  <a:latin typeface="Arial" charset="0"/>
                </a:rPr>
                <a:t>The Biacore T200 IFC is optimized for the highest quality kinetics</a:t>
              </a:r>
            </a:p>
            <a:p>
              <a:pPr marL="0" indent="-457200">
                <a:spcBef>
                  <a:spcPts val="12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en-US" sz="2400" dirty="0" smtClean="0">
                  <a:latin typeface="Arial" charset="0"/>
                </a:rPr>
                <a:t>The system has 4 flow cells connected in pairs (FC1-FC2, FC3-FC4)</a:t>
              </a:r>
            </a:p>
            <a:p>
              <a:pPr marL="0" indent="-457200">
                <a:spcBef>
                  <a:spcPts val="12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en-US" sz="2400" dirty="0" smtClean="0">
                  <a:latin typeface="Arial" charset="0"/>
                </a:rPr>
                <a:t>However, flow cells can be run single, pair-wise or serially </a:t>
              </a:r>
            </a:p>
            <a:p>
              <a:pPr marL="0" indent="-457200">
                <a:spcBef>
                  <a:spcPts val="1200"/>
                </a:spcBef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altLang="en-US" sz="2400" dirty="0" smtClean="0">
                  <a:latin typeface="Arial" charset="0"/>
                </a:rPr>
                <a:t>Pair-wise runs give good reference subtraction</a:t>
              </a:r>
            </a:p>
            <a:p>
              <a:pPr marL="0" indent="-457200">
                <a:spcBef>
                  <a:spcPts val="12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en-US" sz="2400" dirty="0" smtClean="0">
                  <a:latin typeface="Arial" charset="0"/>
                </a:rPr>
                <a:t>The system requires low volume reagents</a:t>
              </a:r>
            </a:p>
            <a:p>
              <a:pPr>
                <a:spcBef>
                  <a:spcPts val="1200"/>
                </a:spcBef>
                <a:defRPr/>
              </a:pPr>
              <a:endParaRPr lang="en-US" altLang="en-US" sz="2400" b="1" dirty="0" smtClean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02" name="Rectangle 10"/>
            <p:cNvSpPr>
              <a:spLocks noChangeArrowheads="1"/>
            </p:cNvSpPr>
            <p:nvPr/>
          </p:nvSpPr>
          <p:spPr bwMode="auto">
            <a:xfrm>
              <a:off x="13455650" y="27971750"/>
              <a:ext cx="11704638" cy="749300"/>
            </a:xfrm>
            <a:prstGeom prst="rect">
              <a:avLst/>
            </a:prstGeom>
            <a:gradFill>
              <a:gsLst>
                <a:gs pos="0">
                  <a:srgbClr val="006600">
                    <a:lumMod val="17000"/>
                    <a:lumOff val="83000"/>
                  </a:srgbClr>
                </a:gs>
                <a:gs pos="100000">
                  <a:srgbClr val="00B050"/>
                </a:gs>
              </a:gsLst>
              <a:lin ang="5400000" scaled="1"/>
            </a:gradFill>
            <a:ln w="12700">
              <a:solidFill>
                <a:sysClr val="windowText" lastClr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109701" tIns="0" rIns="109701" bIns="0"/>
            <a:lstStyle/>
            <a:p>
              <a:pPr algn="ctr" defTabSz="37620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300" b="1" kern="0" dirty="0">
                  <a:solidFill>
                    <a:prstClr val="black"/>
                  </a:solidFill>
                  <a:latin typeface="Arial" pitchFamily="34" charset="0"/>
                </a:rPr>
                <a:t>How the SPR System Works</a:t>
              </a:r>
            </a:p>
          </p:txBody>
        </p:sp>
        <p:sp>
          <p:nvSpPr>
            <p:cNvPr id="3111" name="Text Box 486"/>
            <p:cNvSpPr txBox="1">
              <a:spLocks noChangeArrowheads="1"/>
            </p:cNvSpPr>
            <p:nvPr/>
          </p:nvSpPr>
          <p:spPr bwMode="auto">
            <a:xfrm>
              <a:off x="15105063" y="36120388"/>
              <a:ext cx="50419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422400"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defTabSz="1422400"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defTabSz="1422400"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defTabSz="1422400"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defTabSz="1422400"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1422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1422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1422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1422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latin typeface="Arial" panose="020B0604020202020204" pitchFamily="34" charset="0"/>
                </a:rPr>
                <a:t>Schematic representation of SPR</a:t>
              </a:r>
            </a:p>
          </p:txBody>
        </p:sp>
        <p:grpSp>
          <p:nvGrpSpPr>
            <p:cNvPr id="3112" name="Group 151"/>
            <p:cNvGrpSpPr>
              <a:grpSpLocks/>
            </p:cNvGrpSpPr>
            <p:nvPr/>
          </p:nvGrpSpPr>
          <p:grpSpPr bwMode="auto">
            <a:xfrm>
              <a:off x="21855113" y="31788100"/>
              <a:ext cx="2633662" cy="3629025"/>
              <a:chOff x="4163" y="1879"/>
              <a:chExt cx="1309" cy="1566"/>
            </a:xfrm>
          </p:grpSpPr>
          <p:grpSp>
            <p:nvGrpSpPr>
              <p:cNvPr id="3166" name="Group 140"/>
              <p:cNvGrpSpPr>
                <a:grpSpLocks/>
              </p:cNvGrpSpPr>
              <p:nvPr/>
            </p:nvGrpSpPr>
            <p:grpSpPr bwMode="auto">
              <a:xfrm>
                <a:off x="4320" y="1879"/>
                <a:ext cx="1152" cy="713"/>
                <a:chOff x="4320" y="1879"/>
                <a:chExt cx="1152" cy="713"/>
              </a:xfrm>
            </p:grpSpPr>
            <p:grpSp>
              <p:nvGrpSpPr>
                <p:cNvPr id="3179" name="Group 110"/>
                <p:cNvGrpSpPr>
                  <a:grpSpLocks/>
                </p:cNvGrpSpPr>
                <p:nvPr/>
              </p:nvGrpSpPr>
              <p:grpSpPr bwMode="auto">
                <a:xfrm>
                  <a:off x="4320" y="1920"/>
                  <a:ext cx="1152" cy="672"/>
                  <a:chOff x="1728" y="1872"/>
                  <a:chExt cx="1584" cy="864"/>
                </a:xfrm>
              </p:grpSpPr>
              <p:sp>
                <p:nvSpPr>
                  <p:cNvPr id="212" name="Line 1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28" y="1871"/>
                    <a:ext cx="0" cy="86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sysClr val="windowText" lastClr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213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36"/>
                    <a:ext cx="159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sysClr val="windowText" lastClr="000000"/>
                      </a:solidFill>
                      <a:latin typeface="Arial" pitchFamily="34" charset="0"/>
                    </a:endParaRPr>
                  </a:p>
                </p:txBody>
              </p:sp>
              <p:grpSp>
                <p:nvGrpSpPr>
                  <p:cNvPr id="3186" name="Group 11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24" y="2160"/>
                    <a:ext cx="1060" cy="431"/>
                    <a:chOff x="368" y="3115"/>
                    <a:chExt cx="494" cy="201"/>
                  </a:xfrm>
                </p:grpSpPr>
                <p:sp>
                  <p:nvSpPr>
                    <p:cNvPr id="216" name="Freeform 11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8" y="3115"/>
                      <a:ext cx="334" cy="196"/>
                    </a:xfrm>
                    <a:custGeom>
                      <a:avLst/>
                      <a:gdLst>
                        <a:gd name="T0" fmla="*/ 0 w 680"/>
                        <a:gd name="T1" fmla="*/ 5 h 428"/>
                        <a:gd name="T2" fmla="*/ 176 w 680"/>
                        <a:gd name="T3" fmla="*/ 37 h 428"/>
                        <a:gd name="T4" fmla="*/ 184 w 680"/>
                        <a:gd name="T5" fmla="*/ 61 h 428"/>
                        <a:gd name="T6" fmla="*/ 200 w 680"/>
                        <a:gd name="T7" fmla="*/ 85 h 428"/>
                        <a:gd name="T8" fmla="*/ 216 w 680"/>
                        <a:gd name="T9" fmla="*/ 141 h 428"/>
                        <a:gd name="T10" fmla="*/ 224 w 680"/>
                        <a:gd name="T11" fmla="*/ 333 h 428"/>
                        <a:gd name="T12" fmla="*/ 248 w 680"/>
                        <a:gd name="T13" fmla="*/ 349 h 428"/>
                        <a:gd name="T14" fmla="*/ 312 w 680"/>
                        <a:gd name="T15" fmla="*/ 405 h 428"/>
                        <a:gd name="T16" fmla="*/ 480 w 680"/>
                        <a:gd name="T17" fmla="*/ 357 h 428"/>
                        <a:gd name="T18" fmla="*/ 520 w 680"/>
                        <a:gd name="T19" fmla="*/ 85 h 428"/>
                        <a:gd name="T20" fmla="*/ 680 w 680"/>
                        <a:gd name="T21" fmla="*/ 45 h 4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680" h="428">
                          <a:moveTo>
                            <a:pt x="0" y="5"/>
                          </a:moveTo>
                          <a:cubicBezTo>
                            <a:pt x="71" y="10"/>
                            <a:pt x="121" y="0"/>
                            <a:pt x="176" y="37"/>
                          </a:cubicBezTo>
                          <a:cubicBezTo>
                            <a:pt x="179" y="45"/>
                            <a:pt x="180" y="53"/>
                            <a:pt x="184" y="61"/>
                          </a:cubicBezTo>
                          <a:cubicBezTo>
                            <a:pt x="188" y="70"/>
                            <a:pt x="196" y="76"/>
                            <a:pt x="200" y="85"/>
                          </a:cubicBezTo>
                          <a:cubicBezTo>
                            <a:pt x="208" y="103"/>
                            <a:pt x="210" y="123"/>
                            <a:pt x="216" y="141"/>
                          </a:cubicBezTo>
                          <a:cubicBezTo>
                            <a:pt x="219" y="205"/>
                            <a:pt x="214" y="270"/>
                            <a:pt x="224" y="333"/>
                          </a:cubicBezTo>
                          <a:cubicBezTo>
                            <a:pt x="225" y="343"/>
                            <a:pt x="241" y="342"/>
                            <a:pt x="248" y="349"/>
                          </a:cubicBezTo>
                          <a:cubicBezTo>
                            <a:pt x="268" y="369"/>
                            <a:pt x="312" y="405"/>
                            <a:pt x="312" y="405"/>
                          </a:cubicBezTo>
                          <a:cubicBezTo>
                            <a:pt x="384" y="401"/>
                            <a:pt x="456" y="428"/>
                            <a:pt x="480" y="357"/>
                          </a:cubicBezTo>
                          <a:cubicBezTo>
                            <a:pt x="481" y="329"/>
                            <a:pt x="454" y="129"/>
                            <a:pt x="520" y="85"/>
                          </a:cubicBezTo>
                          <a:cubicBezTo>
                            <a:pt x="543" y="15"/>
                            <a:pt x="608" y="45"/>
                            <a:pt x="680" y="45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 kern="0" dirty="0">
                        <a:solidFill>
                          <a:sysClr val="windowText" lastClr="000000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17" name="Freeform 11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8" y="3120"/>
                      <a:ext cx="334" cy="196"/>
                    </a:xfrm>
                    <a:custGeom>
                      <a:avLst/>
                      <a:gdLst>
                        <a:gd name="T0" fmla="*/ 0 w 680"/>
                        <a:gd name="T1" fmla="*/ 5 h 428"/>
                        <a:gd name="T2" fmla="*/ 176 w 680"/>
                        <a:gd name="T3" fmla="*/ 37 h 428"/>
                        <a:gd name="T4" fmla="*/ 184 w 680"/>
                        <a:gd name="T5" fmla="*/ 61 h 428"/>
                        <a:gd name="T6" fmla="*/ 200 w 680"/>
                        <a:gd name="T7" fmla="*/ 85 h 428"/>
                        <a:gd name="T8" fmla="*/ 216 w 680"/>
                        <a:gd name="T9" fmla="*/ 141 h 428"/>
                        <a:gd name="T10" fmla="*/ 224 w 680"/>
                        <a:gd name="T11" fmla="*/ 333 h 428"/>
                        <a:gd name="T12" fmla="*/ 248 w 680"/>
                        <a:gd name="T13" fmla="*/ 349 h 428"/>
                        <a:gd name="T14" fmla="*/ 312 w 680"/>
                        <a:gd name="T15" fmla="*/ 405 h 428"/>
                        <a:gd name="T16" fmla="*/ 480 w 680"/>
                        <a:gd name="T17" fmla="*/ 357 h 428"/>
                        <a:gd name="T18" fmla="*/ 520 w 680"/>
                        <a:gd name="T19" fmla="*/ 85 h 428"/>
                        <a:gd name="T20" fmla="*/ 680 w 680"/>
                        <a:gd name="T21" fmla="*/ 45 h 4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680" h="428">
                          <a:moveTo>
                            <a:pt x="0" y="5"/>
                          </a:moveTo>
                          <a:cubicBezTo>
                            <a:pt x="71" y="10"/>
                            <a:pt x="121" y="0"/>
                            <a:pt x="176" y="37"/>
                          </a:cubicBezTo>
                          <a:cubicBezTo>
                            <a:pt x="179" y="45"/>
                            <a:pt x="180" y="53"/>
                            <a:pt x="184" y="61"/>
                          </a:cubicBezTo>
                          <a:cubicBezTo>
                            <a:pt x="188" y="70"/>
                            <a:pt x="196" y="76"/>
                            <a:pt x="200" y="85"/>
                          </a:cubicBezTo>
                          <a:cubicBezTo>
                            <a:pt x="208" y="103"/>
                            <a:pt x="210" y="123"/>
                            <a:pt x="216" y="141"/>
                          </a:cubicBezTo>
                          <a:cubicBezTo>
                            <a:pt x="219" y="205"/>
                            <a:pt x="214" y="270"/>
                            <a:pt x="224" y="333"/>
                          </a:cubicBezTo>
                          <a:cubicBezTo>
                            <a:pt x="225" y="343"/>
                            <a:pt x="241" y="342"/>
                            <a:pt x="248" y="349"/>
                          </a:cubicBezTo>
                          <a:cubicBezTo>
                            <a:pt x="268" y="369"/>
                            <a:pt x="312" y="405"/>
                            <a:pt x="312" y="405"/>
                          </a:cubicBezTo>
                          <a:cubicBezTo>
                            <a:pt x="384" y="401"/>
                            <a:pt x="456" y="428"/>
                            <a:pt x="480" y="357"/>
                          </a:cubicBezTo>
                          <a:cubicBezTo>
                            <a:pt x="481" y="329"/>
                            <a:pt x="454" y="129"/>
                            <a:pt x="520" y="85"/>
                          </a:cubicBezTo>
                          <a:cubicBezTo>
                            <a:pt x="543" y="15"/>
                            <a:pt x="608" y="45"/>
                            <a:pt x="680" y="45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 kern="0" dirty="0">
                        <a:solidFill>
                          <a:sysClr val="windowText" lastClr="000000"/>
                        </a:solidFill>
                        <a:latin typeface="Arial" pitchFamily="34" charset="0"/>
                      </a:endParaRPr>
                    </a:p>
                  </p:txBody>
                </p:sp>
              </p:grpSp>
              <p:sp>
                <p:nvSpPr>
                  <p:cNvPr id="215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2593"/>
                    <a:ext cx="62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sysClr val="windowText" lastClr="000000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208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4550" y="2215"/>
                  <a:ext cx="118" cy="1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>
                      <a:solidFill>
                        <a:sysClr val="windowText" lastClr="000000"/>
                      </a:solidFill>
                      <a:latin typeface="Arial" pitchFamily="34" charset="0"/>
                    </a:rPr>
                    <a:t>I</a:t>
                  </a:r>
                </a:p>
              </p:txBody>
            </p:sp>
            <p:sp>
              <p:nvSpPr>
                <p:cNvPr id="209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4845" y="2208"/>
                  <a:ext cx="141" cy="1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>
                      <a:solidFill>
                        <a:sysClr val="windowText" lastClr="000000"/>
                      </a:solidFill>
                      <a:latin typeface="Arial" pitchFamily="34" charset="0"/>
                    </a:rPr>
                    <a:t>II</a:t>
                  </a:r>
                </a:p>
              </p:txBody>
            </p:sp>
            <p:sp>
              <p:nvSpPr>
                <p:cNvPr id="210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4454" y="1879"/>
                  <a:ext cx="457" cy="1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>
                      <a:solidFill>
                        <a:sysClr val="windowText" lastClr="000000"/>
                      </a:solidFill>
                      <a:latin typeface="Arial" pitchFamily="34" charset="0"/>
                    </a:rPr>
                    <a:t>Intensity</a:t>
                  </a:r>
                </a:p>
              </p:txBody>
            </p:sp>
            <p:sp>
              <p:nvSpPr>
                <p:cNvPr id="211" name="Text Box 137"/>
                <p:cNvSpPr txBox="1">
                  <a:spLocks noChangeArrowheads="1"/>
                </p:cNvSpPr>
                <p:nvPr/>
              </p:nvSpPr>
              <p:spPr bwMode="auto">
                <a:xfrm>
                  <a:off x="5126" y="2311"/>
                  <a:ext cx="339" cy="1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>
                      <a:solidFill>
                        <a:sysClr val="windowText" lastClr="000000"/>
                      </a:solidFill>
                      <a:latin typeface="Arial" pitchFamily="34" charset="0"/>
                    </a:rPr>
                    <a:t>Angle</a:t>
                  </a:r>
                </a:p>
              </p:txBody>
            </p:sp>
          </p:grpSp>
          <p:grpSp>
            <p:nvGrpSpPr>
              <p:cNvPr id="3167" name="Group 143"/>
              <p:cNvGrpSpPr>
                <a:grpSpLocks/>
              </p:cNvGrpSpPr>
              <p:nvPr/>
            </p:nvGrpSpPr>
            <p:grpSpPr bwMode="auto">
              <a:xfrm>
                <a:off x="4163" y="2671"/>
                <a:ext cx="1309" cy="774"/>
                <a:chOff x="4163" y="2671"/>
                <a:chExt cx="1309" cy="774"/>
              </a:xfrm>
            </p:grpSpPr>
            <p:grpSp>
              <p:nvGrpSpPr>
                <p:cNvPr id="3168" name="Group 127"/>
                <p:cNvGrpSpPr>
                  <a:grpSpLocks/>
                </p:cNvGrpSpPr>
                <p:nvPr/>
              </p:nvGrpSpPr>
              <p:grpSpPr bwMode="auto">
                <a:xfrm>
                  <a:off x="4320" y="2728"/>
                  <a:ext cx="1152" cy="717"/>
                  <a:chOff x="1920" y="576"/>
                  <a:chExt cx="1152" cy="717"/>
                </a:xfrm>
              </p:grpSpPr>
              <p:sp>
                <p:nvSpPr>
                  <p:cNvPr id="201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1247"/>
                    <a:ext cx="115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sysClr val="windowText" lastClr="000000"/>
                      </a:solidFill>
                      <a:latin typeface="Arial" pitchFamily="34" charset="0"/>
                    </a:endParaRPr>
                  </a:p>
                </p:txBody>
              </p:sp>
              <p:grpSp>
                <p:nvGrpSpPr>
                  <p:cNvPr id="3174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1920" y="576"/>
                    <a:ext cx="918" cy="717"/>
                    <a:chOff x="1920" y="576"/>
                    <a:chExt cx="918" cy="717"/>
                  </a:xfrm>
                </p:grpSpPr>
                <p:sp>
                  <p:nvSpPr>
                    <p:cNvPr id="203" name="Line 1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0" y="574"/>
                      <a:ext cx="0" cy="67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ffectLst/>
                    <a:extLst/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 kern="0" dirty="0">
                        <a:solidFill>
                          <a:sysClr val="windowText" lastClr="000000"/>
                        </a:solidFill>
                        <a:latin typeface="Arial" pitchFamily="34" charset="0"/>
                      </a:endParaRPr>
                    </a:p>
                  </p:txBody>
                </p:sp>
                <p:grpSp>
                  <p:nvGrpSpPr>
                    <p:cNvPr id="3176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67" y="634"/>
                      <a:ext cx="871" cy="659"/>
                      <a:chOff x="1967" y="634"/>
                      <a:chExt cx="871" cy="659"/>
                    </a:xfrm>
                  </p:grpSpPr>
                  <p:sp>
                    <p:nvSpPr>
                      <p:cNvPr id="205" name="Arc 132"/>
                      <p:cNvSpPr>
                        <a:spLocks noChangeAspect="1"/>
                      </p:cNvSpPr>
                      <p:nvPr/>
                    </p:nvSpPr>
                    <p:spPr bwMode="auto">
                      <a:xfrm rot="11776375" flipV="1">
                        <a:off x="2354" y="634"/>
                        <a:ext cx="484" cy="659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/>
                    </p:spPr>
                    <p:txBody>
                      <a:bodyPr wrap="none" anchor="ctr"/>
                      <a:lstStyle/>
                      <a:p>
                        <a:pPr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800" kern="0" dirty="0">
                          <a:solidFill>
                            <a:sysClr val="windowText" lastClr="000000"/>
                          </a:solidFill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206" name="Line 1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67" y="1219"/>
                        <a:ext cx="28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800" kern="0" dirty="0">
                          <a:solidFill>
                            <a:sysClr val="windowText" lastClr="000000"/>
                          </a:solidFill>
                          <a:latin typeface="Arial" pitchFamily="34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97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4406" y="2671"/>
                  <a:ext cx="591" cy="2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>
                      <a:solidFill>
                        <a:sysClr val="windowText" lastClr="000000"/>
                      </a:solidFill>
                      <a:latin typeface="Arial" pitchFamily="34" charset="0"/>
                    </a:rPr>
                    <a:t>Resonance </a:t>
                  </a:r>
                </a:p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>
                      <a:solidFill>
                        <a:sysClr val="windowText" lastClr="000000"/>
                      </a:solidFill>
                      <a:latin typeface="Arial" pitchFamily="34" charset="0"/>
                    </a:rPr>
                    <a:t>signal</a:t>
                  </a:r>
                </a:p>
              </p:txBody>
            </p:sp>
            <p:sp>
              <p:nvSpPr>
                <p:cNvPr id="198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5027" y="3255"/>
                  <a:ext cx="300" cy="1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>
                      <a:solidFill>
                        <a:sysClr val="windowText" lastClr="000000"/>
                      </a:solidFill>
                      <a:latin typeface="Arial" pitchFamily="34" charset="0"/>
                    </a:rPr>
                    <a:t>Time</a:t>
                  </a:r>
                </a:p>
              </p:txBody>
            </p:sp>
            <p:sp>
              <p:nvSpPr>
                <p:cNvPr id="199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4166" y="3127"/>
                  <a:ext cx="116" cy="1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>
                      <a:solidFill>
                        <a:sysClr val="windowText" lastClr="000000"/>
                      </a:solidFill>
                      <a:latin typeface="Arial" pitchFamily="34" charset="0"/>
                    </a:rPr>
                    <a:t>I</a:t>
                  </a:r>
                </a:p>
              </p:txBody>
            </p:sp>
            <p:sp>
              <p:nvSpPr>
                <p:cNvPr id="200" name="Text Box 142"/>
                <p:cNvSpPr txBox="1">
                  <a:spLocks noChangeArrowheads="1"/>
                </p:cNvSpPr>
                <p:nvPr/>
              </p:nvSpPr>
              <p:spPr bwMode="auto">
                <a:xfrm>
                  <a:off x="4163" y="2790"/>
                  <a:ext cx="141" cy="1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>
                      <a:solidFill>
                        <a:sysClr val="windowText" lastClr="000000"/>
                      </a:solidFill>
                      <a:latin typeface="Arial" pitchFamily="34" charset="0"/>
                    </a:rPr>
                    <a:t>II</a:t>
                  </a:r>
                </a:p>
              </p:txBody>
            </p:sp>
          </p:grpSp>
        </p:grpSp>
        <p:grpSp>
          <p:nvGrpSpPr>
            <p:cNvPr id="3113" name="Group 366"/>
            <p:cNvGrpSpPr>
              <a:grpSpLocks noChangeAspect="1"/>
            </p:cNvGrpSpPr>
            <p:nvPr/>
          </p:nvGrpSpPr>
          <p:grpSpPr bwMode="auto">
            <a:xfrm>
              <a:off x="13679488" y="31921450"/>
              <a:ext cx="7813675" cy="3776663"/>
              <a:chOff x="-79265" y="2029325"/>
              <a:chExt cx="7615172" cy="3857158"/>
            </a:xfrm>
          </p:grpSpPr>
          <p:grpSp>
            <p:nvGrpSpPr>
              <p:cNvPr id="3115" name="Group 367"/>
              <p:cNvGrpSpPr>
                <a:grpSpLocks/>
              </p:cNvGrpSpPr>
              <p:nvPr/>
            </p:nvGrpSpPr>
            <p:grpSpPr bwMode="auto">
              <a:xfrm>
                <a:off x="1389691" y="2029325"/>
                <a:ext cx="5101534" cy="2884015"/>
                <a:chOff x="2017382" y="2029325"/>
                <a:chExt cx="5101534" cy="2884015"/>
              </a:xfrm>
            </p:grpSpPr>
            <p:sp>
              <p:nvSpPr>
                <p:cNvPr id="3156" name="Flowchart: Extract 408"/>
                <p:cNvSpPr>
                  <a:spLocks noChangeArrowheads="1"/>
                </p:cNvSpPr>
                <p:nvPr/>
              </p:nvSpPr>
              <p:spPr bwMode="auto">
                <a:xfrm>
                  <a:off x="3751942" y="2974133"/>
                  <a:ext cx="1640115" cy="1721127"/>
                </a:xfrm>
                <a:prstGeom prst="flowChartExtract">
                  <a:avLst/>
                </a:prstGeom>
                <a:solidFill>
                  <a:srgbClr val="B5C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b="1" dirty="0">
                      <a:latin typeface="Arial" panose="020B0604020202020204" pitchFamily="34" charset="0"/>
                    </a:rPr>
                    <a:t>Prism</a:t>
                  </a:r>
                </a:p>
              </p:txBody>
            </p:sp>
            <p:grpSp>
              <p:nvGrpSpPr>
                <p:cNvPr id="3157" name="Group 68"/>
                <p:cNvGrpSpPr>
                  <a:grpSpLocks/>
                </p:cNvGrpSpPr>
                <p:nvPr/>
              </p:nvGrpSpPr>
              <p:grpSpPr bwMode="auto">
                <a:xfrm flipV="1">
                  <a:off x="2400299" y="4608453"/>
                  <a:ext cx="4343401" cy="304887"/>
                  <a:chOff x="1520" y="2784"/>
                  <a:chExt cx="2736" cy="192"/>
                </a:xfrm>
              </p:grpSpPr>
              <p:sp>
                <p:nvSpPr>
                  <p:cNvPr id="417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1520" y="2784"/>
                    <a:ext cx="2736" cy="95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FFCC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altLang="en-US" sz="1800" kern="0" dirty="0" smtClean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418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1520" y="2880"/>
                    <a:ext cx="2736" cy="96"/>
                  </a:xfrm>
                  <a:prstGeom prst="rect">
                    <a:avLst/>
                  </a:prstGeom>
                  <a:solidFill>
                    <a:srgbClr val="BBE0E3"/>
                  </a:solidFill>
                  <a:ln w="9525">
                    <a:solidFill>
                      <a:srgbClr val="BBE0E3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altLang="en-US" sz="1800" kern="0" dirty="0" smtClean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3158" name="Group 410"/>
                <p:cNvGrpSpPr>
                  <a:grpSpLocks/>
                </p:cNvGrpSpPr>
                <p:nvPr/>
              </p:nvGrpSpPr>
              <p:grpSpPr bwMode="auto">
                <a:xfrm>
                  <a:off x="2017382" y="2029602"/>
                  <a:ext cx="2826080" cy="2834723"/>
                  <a:chOff x="2017382" y="1913490"/>
                  <a:chExt cx="2826080" cy="2834723"/>
                </a:xfrm>
              </p:grpSpPr>
              <p:sp>
                <p:nvSpPr>
                  <p:cNvPr id="415" name="Flowchart: Extract 414"/>
                  <p:cNvSpPr/>
                  <p:nvPr/>
                </p:nvSpPr>
                <p:spPr bwMode="auto">
                  <a:xfrm rot="7538033">
                    <a:off x="2485560" y="2391119"/>
                    <a:ext cx="1924525" cy="2791095"/>
                  </a:xfrm>
                  <a:prstGeom prst="flowChartExtract">
                    <a:avLst/>
                  </a:prstGeom>
                  <a:solidFill>
                    <a:srgbClr val="FFC000">
                      <a:tint val="66000"/>
                      <a:satMod val="160000"/>
                    </a:srgbClr>
                  </a:soli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en-US" sz="28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163" name="Rounded Rectangle 415"/>
                  <p:cNvSpPr>
                    <a:spLocks noChangeArrowheads="1"/>
                  </p:cNvSpPr>
                  <p:nvPr/>
                </p:nvSpPr>
                <p:spPr bwMode="auto">
                  <a:xfrm rot="2100000">
                    <a:off x="2017382" y="1913490"/>
                    <a:ext cx="369560" cy="194767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CC99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2800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159" name="Group 411"/>
                <p:cNvGrpSpPr>
                  <a:grpSpLocks/>
                </p:cNvGrpSpPr>
                <p:nvPr/>
              </p:nvGrpSpPr>
              <p:grpSpPr bwMode="auto">
                <a:xfrm flipH="1">
                  <a:off x="4292836" y="2029325"/>
                  <a:ext cx="2826080" cy="2834723"/>
                  <a:chOff x="2017382" y="1913490"/>
                  <a:chExt cx="2826080" cy="2834723"/>
                </a:xfrm>
              </p:grpSpPr>
              <p:sp>
                <p:nvSpPr>
                  <p:cNvPr id="413" name="Flowchart: Extract 412"/>
                  <p:cNvSpPr/>
                  <p:nvPr/>
                </p:nvSpPr>
                <p:spPr bwMode="auto">
                  <a:xfrm rot="7538033">
                    <a:off x="2484289" y="2393017"/>
                    <a:ext cx="1927768" cy="2791095"/>
                  </a:xfrm>
                  <a:prstGeom prst="flowChartExtract">
                    <a:avLst/>
                  </a:prstGeom>
                  <a:solidFill>
                    <a:srgbClr val="FFC000">
                      <a:tint val="66000"/>
                      <a:satMod val="160000"/>
                    </a:srgbClr>
                  </a:solidFill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en-US" sz="28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161" name="Rounded Rectangle 413"/>
                  <p:cNvSpPr>
                    <a:spLocks noChangeArrowheads="1"/>
                  </p:cNvSpPr>
                  <p:nvPr/>
                </p:nvSpPr>
                <p:spPr bwMode="auto">
                  <a:xfrm rot="2100000">
                    <a:off x="2017382" y="1913490"/>
                    <a:ext cx="369560" cy="194767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CC99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2800" dirty="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116" name="Group 368"/>
              <p:cNvGrpSpPr>
                <a:grpSpLocks/>
              </p:cNvGrpSpPr>
              <p:nvPr/>
            </p:nvGrpSpPr>
            <p:grpSpPr bwMode="auto">
              <a:xfrm>
                <a:off x="870233" y="4924617"/>
                <a:ext cx="6178551" cy="876909"/>
                <a:chOff x="870233" y="4924617"/>
                <a:chExt cx="6178551" cy="876909"/>
              </a:xfrm>
            </p:grpSpPr>
            <p:grpSp>
              <p:nvGrpSpPr>
                <p:cNvPr id="3142" name="Group 394"/>
                <p:cNvGrpSpPr>
                  <a:grpSpLocks/>
                </p:cNvGrpSpPr>
                <p:nvPr/>
              </p:nvGrpSpPr>
              <p:grpSpPr bwMode="auto">
                <a:xfrm>
                  <a:off x="870233" y="5280677"/>
                  <a:ext cx="6178551" cy="520849"/>
                  <a:chOff x="851183" y="5204477"/>
                  <a:chExt cx="6178551" cy="520849"/>
                </a:xfrm>
              </p:grpSpPr>
              <p:sp>
                <p:nvSpPr>
                  <p:cNvPr id="406" name="AutoShape 90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3684254" y="3370918"/>
                    <a:ext cx="518827" cy="4191284"/>
                  </a:xfrm>
                  <a:prstGeom prst="rightBracket">
                    <a:avLst>
                      <a:gd name="adj" fmla="val 67073"/>
                    </a:avLst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altLang="en-US" sz="1800" kern="0" dirty="0" smtClean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407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6039309" y="5719488"/>
                    <a:ext cx="990189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408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851648" y="5719488"/>
                    <a:ext cx="990189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3143" name="Group 395"/>
                <p:cNvGrpSpPr>
                  <a:grpSpLocks/>
                </p:cNvGrpSpPr>
                <p:nvPr/>
              </p:nvGrpSpPr>
              <p:grpSpPr bwMode="auto">
                <a:xfrm>
                  <a:off x="890076" y="4924617"/>
                  <a:ext cx="6138864" cy="628417"/>
                  <a:chOff x="890076" y="4924617"/>
                  <a:chExt cx="6138864" cy="628417"/>
                </a:xfrm>
              </p:grpSpPr>
              <p:grpSp>
                <p:nvGrpSpPr>
                  <p:cNvPr id="3144" name="Group 396"/>
                  <p:cNvGrpSpPr>
                    <a:grpSpLocks/>
                  </p:cNvGrpSpPr>
                  <p:nvPr/>
                </p:nvGrpSpPr>
                <p:grpSpPr bwMode="auto">
                  <a:xfrm>
                    <a:off x="890076" y="5032185"/>
                    <a:ext cx="6138864" cy="520849"/>
                    <a:chOff x="886108" y="5032185"/>
                    <a:chExt cx="6138864" cy="520849"/>
                  </a:xfrm>
                </p:grpSpPr>
                <p:sp>
                  <p:nvSpPr>
                    <p:cNvPr id="403" name="AutoShape 8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3692226" y="3035752"/>
                      <a:ext cx="525312" cy="4514643"/>
                    </a:xfrm>
                    <a:prstGeom prst="rightBracket">
                      <a:avLst>
                        <a:gd name="adj" fmla="val 72282"/>
                      </a:avLst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en-US" sz="1800" kern="0" dirty="0" smtClean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404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19940" y="5550866"/>
                      <a:ext cx="804529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 kern="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405" name="Line 97"/>
                    <p:cNvSpPr>
                      <a:spLocks noChangeShapeType="1"/>
                    </p:cNvSpPr>
                    <p:nvPr/>
                  </p:nvSpPr>
                  <p:spPr bwMode="auto">
                    <a:xfrm rot="10800000">
                      <a:off x="886843" y="5552488"/>
                      <a:ext cx="804529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 kern="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3145" name="Rectangle 39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896128" y="4927630"/>
                    <a:ext cx="334643" cy="3770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800" b="1" dirty="0">
                        <a:sym typeface="Symbol" panose="05050102010706020507" pitchFamily="18" charset="2"/>
                      </a:rPr>
                      <a:t></a:t>
                    </a:r>
                    <a:endParaRPr lang="en-US" altLang="en-US" sz="1800" b="1" dirty="0"/>
                  </a:p>
                </p:txBody>
              </p:sp>
              <p:sp>
                <p:nvSpPr>
                  <p:cNvPr id="3146" name="Rectangle 39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538728" y="4927630"/>
                    <a:ext cx="334643" cy="3770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800" b="1" dirty="0">
                        <a:sym typeface="Symbol" panose="05050102010706020507" pitchFamily="18" charset="2"/>
                      </a:rPr>
                      <a:t></a:t>
                    </a:r>
                    <a:endParaRPr lang="en-US" altLang="en-US" sz="1800" b="1" dirty="0"/>
                  </a:p>
                </p:txBody>
              </p:sp>
              <p:sp>
                <p:nvSpPr>
                  <p:cNvPr id="3147" name="Rectangle 39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221858" y="4927630"/>
                    <a:ext cx="334643" cy="3770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800" b="1" dirty="0">
                        <a:sym typeface="Symbol" panose="05050102010706020507" pitchFamily="18" charset="2"/>
                      </a:rPr>
                      <a:t></a:t>
                    </a:r>
                    <a:endParaRPr lang="en-US" altLang="en-US" sz="1800" b="1" dirty="0"/>
                  </a:p>
                </p:txBody>
              </p:sp>
              <p:sp>
                <p:nvSpPr>
                  <p:cNvPr id="3148" name="Rectangle 400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858768" y="4924617"/>
                    <a:ext cx="334643" cy="3770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800" b="1" dirty="0">
                        <a:sym typeface="Symbol" panose="05050102010706020507" pitchFamily="18" charset="2"/>
                      </a:rPr>
                      <a:t></a:t>
                    </a:r>
                    <a:endParaRPr lang="en-US" altLang="en-US" sz="1800" b="1" dirty="0"/>
                  </a:p>
                </p:txBody>
              </p:sp>
              <p:sp>
                <p:nvSpPr>
                  <p:cNvPr id="3149" name="Rectangle 40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178808" y="4927630"/>
                    <a:ext cx="334643" cy="3770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9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800" b="1" dirty="0">
                        <a:sym typeface="Symbol" panose="05050102010706020507" pitchFamily="18" charset="2"/>
                      </a:rPr>
                      <a:t></a:t>
                    </a:r>
                    <a:endParaRPr lang="en-US" altLang="en-US" sz="1800" b="1" dirty="0"/>
                  </a:p>
                </p:txBody>
              </p:sp>
            </p:grpSp>
          </p:grpSp>
          <p:sp>
            <p:nvSpPr>
              <p:cNvPr id="3117" name="Oval 369"/>
              <p:cNvSpPr>
                <a:spLocks noChangeAspect="1"/>
              </p:cNvSpPr>
              <p:nvPr/>
            </p:nvSpPr>
            <p:spPr bwMode="auto">
              <a:xfrm>
                <a:off x="2338915" y="5137752"/>
                <a:ext cx="59565" cy="7315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800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3118" name="Picture 2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8598" y="5154447"/>
                <a:ext cx="64792" cy="73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19" name="Oval 371"/>
              <p:cNvSpPr>
                <a:spLocks noChangeAspect="1"/>
              </p:cNvSpPr>
              <p:nvPr/>
            </p:nvSpPr>
            <p:spPr bwMode="auto">
              <a:xfrm>
                <a:off x="3310277" y="5158749"/>
                <a:ext cx="59565" cy="7315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20" name="Oval 372"/>
              <p:cNvSpPr>
                <a:spLocks noChangeAspect="1"/>
              </p:cNvSpPr>
              <p:nvPr/>
            </p:nvSpPr>
            <p:spPr bwMode="auto">
              <a:xfrm>
                <a:off x="3984731" y="5158749"/>
                <a:ext cx="59565" cy="7315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21" name="Oval 373"/>
              <p:cNvSpPr>
                <a:spLocks noChangeAspect="1"/>
              </p:cNvSpPr>
              <p:nvPr/>
            </p:nvSpPr>
            <p:spPr bwMode="auto">
              <a:xfrm>
                <a:off x="2162703" y="5158749"/>
                <a:ext cx="59565" cy="7315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22" name="Oval 374"/>
              <p:cNvSpPr>
                <a:spLocks noChangeAspect="1"/>
              </p:cNvSpPr>
              <p:nvPr/>
            </p:nvSpPr>
            <p:spPr bwMode="auto">
              <a:xfrm>
                <a:off x="2600853" y="5153861"/>
                <a:ext cx="59565" cy="7315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23" name="Oval 375"/>
              <p:cNvSpPr>
                <a:spLocks noChangeAspect="1"/>
              </p:cNvSpPr>
              <p:nvPr/>
            </p:nvSpPr>
            <p:spPr bwMode="auto">
              <a:xfrm>
                <a:off x="1986490" y="5221974"/>
                <a:ext cx="59565" cy="7315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24" name="Oval 376"/>
              <p:cNvSpPr>
                <a:spLocks noChangeAspect="1"/>
              </p:cNvSpPr>
              <p:nvPr/>
            </p:nvSpPr>
            <p:spPr bwMode="auto">
              <a:xfrm>
                <a:off x="1806117" y="5396875"/>
                <a:ext cx="59565" cy="7315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25" name="Oval 377"/>
              <p:cNvSpPr>
                <a:spLocks noChangeAspect="1"/>
              </p:cNvSpPr>
              <p:nvPr/>
            </p:nvSpPr>
            <p:spPr bwMode="auto">
              <a:xfrm>
                <a:off x="1726889" y="5553035"/>
                <a:ext cx="59565" cy="7315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26" name="Oval 378"/>
              <p:cNvSpPr>
                <a:spLocks noChangeAspect="1"/>
              </p:cNvSpPr>
              <p:nvPr/>
            </p:nvSpPr>
            <p:spPr bwMode="auto">
              <a:xfrm>
                <a:off x="1491190" y="5616260"/>
                <a:ext cx="59565" cy="7315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27" name="Oval 379"/>
              <p:cNvSpPr>
                <a:spLocks noChangeAspect="1"/>
              </p:cNvSpPr>
              <p:nvPr/>
            </p:nvSpPr>
            <p:spPr bwMode="auto">
              <a:xfrm>
                <a:off x="1246363" y="5651411"/>
                <a:ext cx="59565" cy="7315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28" name="Text Box 103"/>
              <p:cNvSpPr txBox="1">
                <a:spLocks noChangeArrowheads="1"/>
              </p:cNvSpPr>
              <p:nvPr/>
            </p:nvSpPr>
            <p:spPr bwMode="auto">
              <a:xfrm>
                <a:off x="-79265" y="5540831"/>
                <a:ext cx="958850" cy="3456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SzPct val="100000"/>
                  <a:buChar char="•"/>
                  <a:defRPr sz="20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17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149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1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1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600" b="1" dirty="0">
                    <a:latin typeface="Arial" panose="020B0604020202020204" pitchFamily="34" charset="0"/>
                  </a:rPr>
                  <a:t>Sample</a:t>
                </a:r>
              </a:p>
            </p:txBody>
          </p:sp>
          <p:cxnSp>
            <p:nvCxnSpPr>
              <p:cNvPr id="3129" name="Straight Arrow Connector 381"/>
              <p:cNvCxnSpPr>
                <a:cxnSpLocks noChangeShapeType="1"/>
              </p:cNvCxnSpPr>
              <p:nvPr/>
            </p:nvCxnSpPr>
            <p:spPr bwMode="auto">
              <a:xfrm>
                <a:off x="752475" y="5719633"/>
                <a:ext cx="257812" cy="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130" name="TextBox 382"/>
              <p:cNvSpPr txBox="1">
                <a:spLocks noChangeArrowheads="1"/>
              </p:cNvSpPr>
              <p:nvPr/>
            </p:nvSpPr>
            <p:spPr bwMode="auto">
              <a:xfrm>
                <a:off x="17811" y="4267289"/>
                <a:ext cx="1679774" cy="597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 b="1" dirty="0">
                    <a:latin typeface="Arial" panose="020B0604020202020204" pitchFamily="34" charset="0"/>
                  </a:rPr>
                  <a:t>Sensor surface </a:t>
                </a:r>
              </a:p>
              <a:p>
                <a:r>
                  <a:rPr lang="en-US" altLang="en-US" sz="1600" b="1" dirty="0">
                    <a:latin typeface="Arial" panose="020B0604020202020204" pitchFamily="34" charset="0"/>
                  </a:rPr>
                  <a:t>with gold film</a:t>
                </a:r>
              </a:p>
            </p:txBody>
          </p:sp>
          <p:cxnSp>
            <p:nvCxnSpPr>
              <p:cNvPr id="3131" name="Straight Arrow Connector 383"/>
              <p:cNvCxnSpPr>
                <a:cxnSpLocks noChangeShapeType="1"/>
              </p:cNvCxnSpPr>
              <p:nvPr/>
            </p:nvCxnSpPr>
            <p:spPr bwMode="auto">
              <a:xfrm>
                <a:off x="1491190" y="4573343"/>
                <a:ext cx="235699" cy="187554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132" name="TextBox 384"/>
              <p:cNvSpPr txBox="1">
                <a:spLocks noChangeArrowheads="1"/>
              </p:cNvSpPr>
              <p:nvPr/>
            </p:nvSpPr>
            <p:spPr bwMode="auto">
              <a:xfrm>
                <a:off x="2967038" y="5424949"/>
                <a:ext cx="1446993" cy="34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 b="1" dirty="0">
                    <a:latin typeface="Arial" panose="020B0604020202020204" pitchFamily="34" charset="0"/>
                  </a:rPr>
                  <a:t>Flow channel</a:t>
                </a:r>
              </a:p>
            </p:txBody>
          </p:sp>
          <p:sp>
            <p:nvSpPr>
              <p:cNvPr id="3133" name="TextBox 385"/>
              <p:cNvSpPr txBox="1">
                <a:spLocks noChangeArrowheads="1"/>
              </p:cNvSpPr>
              <p:nvPr/>
            </p:nvSpPr>
            <p:spPr bwMode="auto">
              <a:xfrm>
                <a:off x="390038" y="2307158"/>
                <a:ext cx="834576" cy="597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 b="1" dirty="0">
                    <a:latin typeface="Arial" panose="020B0604020202020204" pitchFamily="34" charset="0"/>
                  </a:rPr>
                  <a:t>Light </a:t>
                </a:r>
              </a:p>
              <a:p>
                <a:r>
                  <a:rPr lang="en-US" altLang="en-US" sz="1600" b="1" dirty="0">
                    <a:latin typeface="Arial" panose="020B0604020202020204" pitchFamily="34" charset="0"/>
                  </a:rPr>
                  <a:t>source</a:t>
                </a:r>
              </a:p>
            </p:txBody>
          </p:sp>
          <p:cxnSp>
            <p:nvCxnSpPr>
              <p:cNvPr id="3134" name="Straight Arrow Connector 386"/>
              <p:cNvCxnSpPr>
                <a:cxnSpLocks noChangeShapeType="1"/>
                <a:stCxn id="3163" idx="3"/>
                <a:endCxn id="413" idx="0"/>
              </p:cNvCxnSpPr>
              <p:nvPr/>
            </p:nvCxnSpPr>
            <p:spPr bwMode="auto">
              <a:xfrm>
                <a:off x="1725834" y="3109423"/>
                <a:ext cx="2200593" cy="1605572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135" name="Text Box 103"/>
              <p:cNvSpPr txBox="1">
                <a:spLocks noChangeArrowheads="1"/>
              </p:cNvSpPr>
              <p:nvPr/>
            </p:nvSpPr>
            <p:spPr bwMode="auto">
              <a:xfrm rot="2160000">
                <a:off x="1828976" y="2918528"/>
                <a:ext cx="1083047" cy="534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SzPct val="100000"/>
                  <a:buChar char="•"/>
                  <a:defRPr sz="20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17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149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1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1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400" b="1" dirty="0">
                    <a:latin typeface="Arial" panose="020B0604020202020204" pitchFamily="34" charset="0"/>
                  </a:rPr>
                  <a:t>Polarized light</a:t>
                </a:r>
              </a:p>
            </p:txBody>
          </p:sp>
          <p:sp>
            <p:nvSpPr>
              <p:cNvPr id="3136" name="Text Box 103"/>
              <p:cNvSpPr txBox="1">
                <a:spLocks noChangeArrowheads="1"/>
              </p:cNvSpPr>
              <p:nvPr/>
            </p:nvSpPr>
            <p:spPr bwMode="auto">
              <a:xfrm rot="-1560000">
                <a:off x="5070488" y="3359568"/>
                <a:ext cx="1067172" cy="534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SzPct val="100000"/>
                  <a:buChar char="•"/>
                  <a:defRPr sz="20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17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149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1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1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400" b="1" dirty="0">
                    <a:latin typeface="Arial" panose="020B0604020202020204" pitchFamily="34" charset="0"/>
                  </a:rPr>
                  <a:t>Reflected light</a:t>
                </a:r>
              </a:p>
            </p:txBody>
          </p:sp>
          <p:sp>
            <p:nvSpPr>
              <p:cNvPr id="3137" name="TextBox 389"/>
              <p:cNvSpPr txBox="1">
                <a:spLocks noChangeArrowheads="1"/>
              </p:cNvSpPr>
              <p:nvPr/>
            </p:nvSpPr>
            <p:spPr bwMode="auto">
              <a:xfrm>
                <a:off x="4949301" y="3323378"/>
                <a:ext cx="236218" cy="34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 b="1" dirty="0">
                    <a:latin typeface="Arial" panose="020B0604020202020204" pitchFamily="34" charset="0"/>
                  </a:rPr>
                  <a:t>I</a:t>
                </a:r>
              </a:p>
            </p:txBody>
          </p:sp>
          <p:sp>
            <p:nvSpPr>
              <p:cNvPr id="3138" name="TextBox 390"/>
              <p:cNvSpPr txBox="1">
                <a:spLocks noChangeArrowheads="1"/>
              </p:cNvSpPr>
              <p:nvPr/>
            </p:nvSpPr>
            <p:spPr bwMode="auto">
              <a:xfrm>
                <a:off x="5158851" y="4050358"/>
                <a:ext cx="292460" cy="34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 b="1" dirty="0">
                    <a:latin typeface="Arial" panose="020B0604020202020204" pitchFamily="34" charset="0"/>
                  </a:rPr>
                  <a:t>II</a:t>
                </a:r>
              </a:p>
            </p:txBody>
          </p:sp>
          <p:cxnSp>
            <p:nvCxnSpPr>
              <p:cNvPr id="3139" name="Straight Arrow Connector 391"/>
              <p:cNvCxnSpPr>
                <a:cxnSpLocks noChangeShapeType="1"/>
              </p:cNvCxnSpPr>
              <p:nvPr/>
            </p:nvCxnSpPr>
            <p:spPr bwMode="auto">
              <a:xfrm flipV="1">
                <a:off x="3955002" y="2844308"/>
                <a:ext cx="1950498" cy="1823062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40" name="Straight Arrow Connector 392"/>
              <p:cNvCxnSpPr>
                <a:cxnSpLocks noChangeShapeType="1"/>
              </p:cNvCxnSpPr>
              <p:nvPr/>
            </p:nvCxnSpPr>
            <p:spPr bwMode="auto">
              <a:xfrm flipV="1">
                <a:off x="3955002" y="3562350"/>
                <a:ext cx="2464848" cy="110502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141" name="TextBox 393"/>
              <p:cNvSpPr txBox="1">
                <a:spLocks noChangeArrowheads="1"/>
              </p:cNvSpPr>
              <p:nvPr/>
            </p:nvSpPr>
            <p:spPr bwMode="auto">
              <a:xfrm>
                <a:off x="6466988" y="2363288"/>
                <a:ext cx="1068919" cy="597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 b="1" dirty="0">
                    <a:latin typeface="Arial" panose="020B0604020202020204" pitchFamily="34" charset="0"/>
                  </a:rPr>
                  <a:t>Optical </a:t>
                </a:r>
              </a:p>
              <a:p>
                <a:r>
                  <a:rPr lang="en-US" altLang="en-US" sz="1600" b="1" dirty="0">
                    <a:latin typeface="Arial" panose="020B0604020202020204" pitchFamily="34" charset="0"/>
                  </a:rPr>
                  <a:t>detection</a:t>
                </a:r>
              </a:p>
            </p:txBody>
          </p:sp>
        </p:grpSp>
      </p:grpSp>
      <p:sp>
        <p:nvSpPr>
          <p:cNvPr id="3114" name="TextBox 3"/>
          <p:cNvSpPr txBox="1">
            <a:spLocks noChangeArrowheads="1"/>
          </p:cNvSpPr>
          <p:nvPr/>
        </p:nvSpPr>
        <p:spPr bwMode="auto">
          <a:xfrm>
            <a:off x="22691725" y="35517138"/>
            <a:ext cx="1531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>
                <a:latin typeface="Arial" panose="020B0604020202020204" pitchFamily="34" charset="0"/>
              </a:rPr>
              <a:t>Sensorgram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½ Floppy (A:)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9999FF"/>
      </a:accent1>
      <a:accent2>
        <a:srgbClr val="00AE00"/>
      </a:accent2>
      <a:accent3>
        <a:srgbClr val="FFFFFF"/>
      </a:accent3>
      <a:accent4>
        <a:srgbClr val="000000"/>
      </a:accent4>
      <a:accent5>
        <a:srgbClr val="CACAFF"/>
      </a:accent5>
      <a:accent6>
        <a:srgbClr val="009D00"/>
      </a:accent6>
      <a:hlink>
        <a:srgbClr val="FC0128"/>
      </a:hlink>
      <a:folHlink>
        <a:srgbClr val="CECECE"/>
      </a:folHlink>
    </a:clrScheme>
    <a:fontScheme name="3½ Floppy (A:)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422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422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3½ Floppy (A: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½ Floppy (A: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½ Floppy (A: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½ Floppy (A: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½ Floppy (A: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½ Floppy (A: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½ Floppy (A: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46322484</TotalTime>
  <Pages>1</Pages>
  <Words>1310</Words>
  <Application>Microsoft Office PowerPoint</Application>
  <PresentationFormat>Custom</PresentationFormat>
  <Paragraphs>216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맑은 고딕</vt:lpstr>
      <vt:lpstr>Arial</vt:lpstr>
      <vt:lpstr>Calibri</vt:lpstr>
      <vt:lpstr>Georgia</vt:lpstr>
      <vt:lpstr>굴림</vt:lpstr>
      <vt:lpstr>Segoe UI</vt:lpstr>
      <vt:lpstr>Symbol</vt:lpstr>
      <vt:lpstr>Times New Roman</vt:lpstr>
      <vt:lpstr>3½ Floppy (A:)</vt:lpstr>
      <vt:lpstr>Typical Interaction Sensorgram (RU vs. time)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AUTHORIZED GATEWAY 2000 CUSTOMER</dc:creator>
  <cp:lastModifiedBy>Tabengwa, Edlue M (Campus)</cp:lastModifiedBy>
  <cp:revision>496</cp:revision>
  <cp:lastPrinted>2019-08-02T20:18:16Z</cp:lastPrinted>
  <dcterms:created xsi:type="dcterms:W3CDTF">2000-10-18T13:43:46Z</dcterms:created>
  <dcterms:modified xsi:type="dcterms:W3CDTF">2021-12-15T19:27:13Z</dcterms:modified>
</cp:coreProperties>
</file>