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51206400" cy="38404800"/>
  <p:notesSz cx="6858000" cy="9144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6" d="100"/>
          <a:sy n="16" d="100"/>
        </p:scale>
        <p:origin x="1642" y="38"/>
      </p:cViewPr>
      <p:guideLst>
        <p:guide orient="horz" pos="12096"/>
        <p:guide pos="16128"/>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612DB-A4AB-4E25-9B74-712D14870ECE}"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02FB0-BDF8-478B-A0CF-6D92B1EF64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86D612DB-A4AB-4E25-9B74-712D14870ECE}" type="datetimeFigureOut">
              <a:rPr lang="en-US" smtClean="0"/>
              <a:pPr/>
              <a:t>10/14/2021</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FEC02FB0-BDF8-478B-A0CF-6D92B1EF64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em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7405" y="961902"/>
            <a:ext cx="49293734" cy="2629001"/>
          </a:xfrm>
          <a:solidFill>
            <a:schemeClr val="tx2"/>
          </a:solidFill>
        </p:spPr>
        <p:txBody>
          <a:bodyPr>
            <a:normAutofit/>
          </a:bodyPr>
          <a:lstStyle/>
          <a:p>
            <a:r>
              <a:rPr lang="en-US" sz="7200" b="1" dirty="0" smtClean="0">
                <a:solidFill>
                  <a:schemeClr val="bg1"/>
                </a:solidFill>
                <a:latin typeface="Arial" panose="020B0604020202020204" pitchFamily="34" charset="0"/>
                <a:cs typeface="Arial" panose="020B0604020202020204" pitchFamily="34" charset="0"/>
              </a:rPr>
              <a:t>UAB O’Neal CCC Mass Spectrometry &amp; Proteomics (MSP) Shared Resource</a:t>
            </a:r>
            <a:r>
              <a:rPr lang="en-US" sz="8000" b="1" dirty="0" smtClean="0">
                <a:solidFill>
                  <a:schemeClr val="bg1"/>
                </a:solidFill>
                <a:latin typeface="Arial" panose="020B0604020202020204" pitchFamily="34" charset="0"/>
                <a:cs typeface="Arial" panose="020B0604020202020204" pitchFamily="34" charset="0"/>
              </a:rPr>
              <a:t> </a:t>
            </a:r>
            <a:r>
              <a:rPr lang="en-US" sz="10000" b="1" dirty="0" smtClean="0">
                <a:solidFill>
                  <a:schemeClr val="bg1"/>
                </a:solidFill>
                <a:latin typeface="Arial" panose="020B0604020202020204" pitchFamily="34" charset="0"/>
                <a:cs typeface="Arial" panose="020B0604020202020204" pitchFamily="34" charset="0"/>
              </a:rPr>
              <a:t/>
            </a:r>
            <a:br>
              <a:rPr lang="en-US" sz="10000" b="1" dirty="0" smtClean="0">
                <a:solidFill>
                  <a:schemeClr val="bg1"/>
                </a:solidFill>
                <a:latin typeface="Arial" panose="020B0604020202020204" pitchFamily="34" charset="0"/>
                <a:cs typeface="Arial" panose="020B0604020202020204" pitchFamily="34" charset="0"/>
              </a:rPr>
            </a:br>
            <a:r>
              <a:rPr lang="en-US" sz="4800" b="1" dirty="0" smtClean="0">
                <a:solidFill>
                  <a:schemeClr val="bg1"/>
                </a:solidFill>
                <a:latin typeface="Arial" panose="020B0604020202020204" pitchFamily="34" charset="0"/>
                <a:cs typeface="Arial" panose="020B0604020202020204" pitchFamily="34" charset="0"/>
              </a:rPr>
              <a:t>Director: James A. Mobley, Ph.D., Web-site: </a:t>
            </a:r>
            <a:r>
              <a:rPr lang="en-US" sz="4800" b="1" u="sng" dirty="0">
                <a:solidFill>
                  <a:schemeClr val="bg1"/>
                </a:solidFill>
                <a:latin typeface="Arial" panose="020B0604020202020204" pitchFamily="34" charset="0"/>
                <a:cs typeface="Arial" panose="020B0604020202020204" pitchFamily="34" charset="0"/>
              </a:rPr>
              <a:t>https://www.uab.edu/medicine/msproteomics/</a:t>
            </a:r>
          </a:p>
        </p:txBody>
      </p:sp>
      <p:sp>
        <p:nvSpPr>
          <p:cNvPr id="42" name="TextBox 41"/>
          <p:cNvSpPr txBox="1"/>
          <p:nvPr/>
        </p:nvSpPr>
        <p:spPr>
          <a:xfrm>
            <a:off x="947404" y="4800650"/>
            <a:ext cx="16459200" cy="6986528"/>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a:effectLst>
            <a:outerShdw blurRad="50800" dist="38100" dir="2700000" algn="tl" rotWithShape="0">
              <a:prstClr val="black">
                <a:alpha val="40000"/>
              </a:prstClr>
            </a:outerShdw>
          </a:effectLst>
        </p:spPr>
        <p:txBody>
          <a:bodyPr wrap="square" rtlCol="0">
            <a:spAutoFit/>
          </a:bodyPr>
          <a:lstStyle/>
          <a:p>
            <a:r>
              <a:rPr lang="en-US" sz="2800" b="1" dirty="0">
                <a:latin typeface="Arial" panose="020B0604020202020204" pitchFamily="34" charset="0"/>
                <a:cs typeface="Arial" panose="020B0604020202020204" pitchFamily="34" charset="0"/>
              </a:rPr>
              <a:t>The UAB CCC Mass Spectrometry/Proteomics Shared </a:t>
            </a:r>
            <a:r>
              <a:rPr lang="en-US" sz="2800" b="1" dirty="0" smtClean="0">
                <a:latin typeface="Arial" panose="020B0604020202020204" pitchFamily="34" charset="0"/>
                <a:cs typeface="Arial" panose="020B0604020202020204" pitchFamily="34" charset="0"/>
              </a:rPr>
              <a:t>Resource </a:t>
            </a:r>
            <a:r>
              <a:rPr lang="en-US" sz="2800" b="1" dirty="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MSP-SR) </a:t>
            </a:r>
            <a:r>
              <a:rPr lang="en-US" sz="2800" b="1" dirty="0">
                <a:latin typeface="Arial" panose="020B0604020202020204" pitchFamily="34" charset="0"/>
                <a:cs typeface="Arial" panose="020B0604020202020204" pitchFamily="34" charset="0"/>
              </a:rPr>
              <a:t>offers access to capabilities that are not available in individual laboratories.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facility is organized into five </a:t>
            </a:r>
            <a:r>
              <a:rPr lang="en-US" sz="2800" dirty="0" smtClean="0">
                <a:latin typeface="Arial" panose="020B0604020202020204" pitchFamily="34" charset="0"/>
                <a:cs typeface="Arial" panose="020B0604020202020204" pitchFamily="34" charset="0"/>
              </a:rPr>
              <a:t>modules:</a:t>
            </a:r>
            <a:endParaRPr lang="en-US" sz="2800" dirty="0">
              <a:latin typeface="Arial" panose="020B0604020202020204" pitchFamily="34" charset="0"/>
              <a:cs typeface="Arial" panose="020B0604020202020204" pitchFamily="34" charset="0"/>
            </a:endParaRPr>
          </a:p>
          <a:p>
            <a:pPr marL="228600" indent="-228600">
              <a:buAutoNum type="arabicParenBoth"/>
            </a:pPr>
            <a:r>
              <a:rPr lang="en-US" sz="2800" dirty="0" smtClean="0">
                <a:latin typeface="Arial" panose="020B0604020202020204" pitchFamily="34" charset="0"/>
                <a:cs typeface="Arial" panose="020B0604020202020204" pitchFamily="34" charset="0"/>
              </a:rPr>
              <a:t> Administrative </a:t>
            </a:r>
            <a:r>
              <a:rPr lang="en-US" sz="2800" dirty="0">
                <a:latin typeface="Arial" panose="020B0604020202020204" pitchFamily="34" charset="0"/>
                <a:cs typeface="Arial" panose="020B0604020202020204" pitchFamily="34" charset="0"/>
              </a:rPr>
              <a:t>&amp; Laboratory Management</a:t>
            </a:r>
          </a:p>
          <a:p>
            <a:pPr marL="228600" indent="-228600">
              <a:buAutoNum type="arabicParenBoth"/>
            </a:pPr>
            <a:r>
              <a:rPr lang="en-US" sz="2800" dirty="0" smtClean="0">
                <a:latin typeface="Arial" panose="020B0604020202020204" pitchFamily="34" charset="0"/>
                <a:cs typeface="Arial" panose="020B0604020202020204" pitchFamily="34" charset="0"/>
              </a:rPr>
              <a:t> Experimental </a:t>
            </a:r>
            <a:r>
              <a:rPr lang="en-US" sz="2800" dirty="0">
                <a:latin typeface="Arial" panose="020B0604020202020204" pitchFamily="34" charset="0"/>
                <a:cs typeface="Arial" panose="020B0604020202020204" pitchFamily="34" charset="0"/>
              </a:rPr>
              <a:t>Design, Sample Preparation &amp; Separations</a:t>
            </a:r>
          </a:p>
          <a:p>
            <a:pPr marL="228600" indent="-228600">
              <a:buAutoNum type="arabicParenBoth"/>
            </a:pPr>
            <a:r>
              <a:rPr lang="en-US" sz="2800" dirty="0" smtClean="0">
                <a:latin typeface="Arial" panose="020B0604020202020204" pitchFamily="34" charset="0"/>
                <a:cs typeface="Arial" panose="020B0604020202020204" pitchFamily="34" charset="0"/>
              </a:rPr>
              <a:t> Discovery Proteomic </a:t>
            </a:r>
            <a:r>
              <a:rPr lang="en-US" sz="2800" dirty="0">
                <a:latin typeface="Arial" panose="020B0604020202020204" pitchFamily="34" charset="0"/>
                <a:cs typeface="Arial" panose="020B0604020202020204" pitchFamily="34" charset="0"/>
              </a:rPr>
              <a:t>Analysis</a:t>
            </a:r>
          </a:p>
          <a:p>
            <a:pPr marL="228600" indent="-228600">
              <a:buAutoNum type="arabicParenBoth"/>
            </a:pPr>
            <a:r>
              <a:rPr lang="en-US" sz="2800" dirty="0" smtClean="0">
                <a:latin typeface="Arial" panose="020B0604020202020204" pitchFamily="34" charset="0"/>
                <a:cs typeface="Arial" panose="020B0604020202020204" pitchFamily="34" charset="0"/>
              </a:rPr>
              <a:t> Statistics</a:t>
            </a:r>
            <a:r>
              <a:rPr lang="en-US" sz="2800" dirty="0">
                <a:latin typeface="Arial" panose="020B0604020202020204" pitchFamily="34" charset="0"/>
                <a:cs typeface="Arial" panose="020B0604020202020204" pitchFamily="34" charset="0"/>
              </a:rPr>
              <a:t>, Bioinformatics, &amp; Reporting</a:t>
            </a:r>
          </a:p>
          <a:p>
            <a:pPr marL="228600" indent="-228600">
              <a:buAutoNum type="arabicParenBoth"/>
            </a:pPr>
            <a:r>
              <a:rPr lang="en-US" sz="2800" dirty="0" smtClean="0">
                <a:latin typeface="Arial" panose="020B0604020202020204" pitchFamily="34" charset="0"/>
                <a:cs typeface="Arial" panose="020B0604020202020204" pitchFamily="34" charset="0"/>
              </a:rPr>
              <a:t> Manuscripts</a:t>
            </a:r>
            <a:r>
              <a:rPr lang="en-US" sz="2800" dirty="0">
                <a:latin typeface="Arial" panose="020B0604020202020204" pitchFamily="34" charset="0"/>
                <a:cs typeface="Arial" panose="020B0604020202020204" pitchFamily="34" charset="0"/>
              </a:rPr>
              <a:t>, Grants, &amp; Education.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Modules are supported </a:t>
            </a:r>
            <a:r>
              <a:rPr lang="en-US" sz="2800" dirty="0">
                <a:latin typeface="Arial" panose="020B0604020202020204" pitchFamily="34" charset="0"/>
                <a:cs typeface="Arial" panose="020B0604020202020204" pitchFamily="34" charset="0"/>
              </a:rPr>
              <a:t>by highly trained scientists who are experts in mass spectrometry, bioanalytical chemistry, statistics, systems biology, and information handling.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goal of the MSP Shared </a:t>
            </a:r>
            <a:r>
              <a:rPr lang="en-US" sz="2800" dirty="0" smtClean="0">
                <a:latin typeface="Arial" panose="020B0604020202020204" pitchFamily="34" charset="0"/>
                <a:cs typeface="Arial" panose="020B0604020202020204" pitchFamily="34" charset="0"/>
              </a:rPr>
              <a:t>Resource </a:t>
            </a:r>
            <a:r>
              <a:rPr lang="en-US" sz="2800" dirty="0">
                <a:latin typeface="Arial" panose="020B0604020202020204" pitchFamily="34" charset="0"/>
                <a:cs typeface="Arial" panose="020B0604020202020204" pitchFamily="34" charset="0"/>
              </a:rPr>
              <a:t>is to provide state-of-the-art capabilities in mass spectrometry, proteomics, and </a:t>
            </a:r>
            <a:r>
              <a:rPr lang="en-US" sz="2800" dirty="0" smtClean="0">
                <a:latin typeface="Arial" panose="020B0604020202020204" pitchFamily="34" charset="0"/>
                <a:cs typeface="Arial" panose="020B0604020202020204" pitchFamily="34" charset="0"/>
              </a:rPr>
              <a:t>bioanalytical </a:t>
            </a:r>
            <a:r>
              <a:rPr lang="en-US" sz="2800" dirty="0">
                <a:latin typeface="Arial" panose="020B0604020202020204" pitchFamily="34" charset="0"/>
                <a:cs typeface="Arial" panose="020B0604020202020204" pitchFamily="34" charset="0"/>
              </a:rPr>
              <a:t>technologies to support the research needs of UAB internal and external researchers. </a:t>
            </a:r>
          </a:p>
        </p:txBody>
      </p:sp>
      <p:sp>
        <p:nvSpPr>
          <p:cNvPr id="43" name="TextBox 42"/>
          <p:cNvSpPr txBox="1"/>
          <p:nvPr/>
        </p:nvSpPr>
        <p:spPr>
          <a:xfrm>
            <a:off x="1410436" y="3878938"/>
            <a:ext cx="5684569" cy="707886"/>
          </a:xfrm>
          <a:prstGeom prst="rect">
            <a:avLst/>
          </a:prstGeom>
          <a:noFill/>
        </p:spPr>
        <p:txBody>
          <a:bodyPr wrap="none" rtlCol="0">
            <a:spAutoFit/>
          </a:bodyPr>
          <a:lstStyle/>
          <a:p>
            <a:r>
              <a:rPr lang="en-US" sz="4000" b="1" u="sng" dirty="0" smtClean="0">
                <a:latin typeface="Arial" panose="020B0604020202020204" pitchFamily="34" charset="0"/>
                <a:cs typeface="Arial" panose="020B0604020202020204" pitchFamily="34" charset="0"/>
              </a:rPr>
              <a:t>1. Organization &amp; Goal</a:t>
            </a:r>
            <a:endParaRPr lang="en-US" sz="4000" b="1" u="sng" dirty="0">
              <a:latin typeface="Arial" panose="020B0604020202020204" pitchFamily="34" charset="0"/>
              <a:cs typeface="Arial" panose="020B0604020202020204" pitchFamily="34" charset="0"/>
            </a:endParaRPr>
          </a:p>
        </p:txBody>
      </p:sp>
      <p:sp>
        <p:nvSpPr>
          <p:cNvPr id="44" name="TextBox 43"/>
          <p:cNvSpPr txBox="1"/>
          <p:nvPr/>
        </p:nvSpPr>
        <p:spPr>
          <a:xfrm>
            <a:off x="1350653" y="12059132"/>
            <a:ext cx="4948791" cy="707886"/>
          </a:xfrm>
          <a:prstGeom prst="rect">
            <a:avLst/>
          </a:prstGeom>
          <a:noFill/>
        </p:spPr>
        <p:txBody>
          <a:bodyPr wrap="none" rtlCol="0">
            <a:spAutoFit/>
          </a:bodyPr>
          <a:lstStyle/>
          <a:p>
            <a:r>
              <a:rPr lang="en-US" sz="4000" b="1" u="sng" dirty="0">
                <a:latin typeface="Arial" panose="020B0604020202020204" pitchFamily="34" charset="0"/>
                <a:cs typeface="Arial" pitchFamily="34" charset="0"/>
              </a:rPr>
              <a:t>2</a:t>
            </a:r>
            <a:r>
              <a:rPr lang="en-US" sz="4000" b="1" u="sng" dirty="0" smtClean="0">
                <a:latin typeface="Arial" pitchFamily="34" charset="0"/>
                <a:cs typeface="Arial" pitchFamily="34" charset="0"/>
              </a:rPr>
              <a:t>. Facility Overview</a:t>
            </a:r>
            <a:endParaRPr lang="en-US" sz="4000" b="1" u="sng" dirty="0">
              <a:latin typeface="Arial" pitchFamily="34" charset="0"/>
              <a:cs typeface="Arial" pitchFamily="34" charset="0"/>
            </a:endParaRPr>
          </a:p>
        </p:txBody>
      </p:sp>
      <p:sp>
        <p:nvSpPr>
          <p:cNvPr id="51" name="TextBox 50"/>
          <p:cNvSpPr txBox="1"/>
          <p:nvPr/>
        </p:nvSpPr>
        <p:spPr>
          <a:xfrm>
            <a:off x="947404" y="12865630"/>
            <a:ext cx="16459200" cy="22498467"/>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marL="857250" indent="-857250">
              <a:buFont typeface="Wingdings" panose="05000000000000000000" pitchFamily="2" charset="2"/>
              <a:buChar char="§"/>
            </a:pPr>
            <a:endParaRPr lang="en-US" sz="2800" b="1" dirty="0" smtClean="0">
              <a:latin typeface="Arial" pitchFamily="34" charset="0"/>
              <a:cs typeface="Arial" pitchFamily="34" charset="0"/>
            </a:endParaRPr>
          </a:p>
          <a:p>
            <a:pPr marL="857250" indent="-857250">
              <a:buFont typeface="Wingdings" panose="05000000000000000000" pitchFamily="2" charset="2"/>
              <a:buChar char="§"/>
            </a:pPr>
            <a:r>
              <a:rPr lang="en-US" sz="2800" b="1" dirty="0" smtClean="0">
                <a:latin typeface="Arial" pitchFamily="34" charset="0"/>
                <a:cs typeface="Arial" pitchFamily="34" charset="0"/>
              </a:rPr>
              <a:t>Research Team:</a:t>
            </a:r>
          </a:p>
          <a:p>
            <a:pPr marL="3417570" lvl="1" indent="-857250">
              <a:buFont typeface="Wingdings" panose="05000000000000000000" pitchFamily="2" charset="2"/>
              <a:buChar char="ü"/>
            </a:pPr>
            <a:r>
              <a:rPr lang="en-US" sz="2800" dirty="0" smtClean="0">
                <a:latin typeface="Arial" pitchFamily="34" charset="0"/>
                <a:cs typeface="Arial" pitchFamily="34" charset="0"/>
              </a:rPr>
              <a:t>James Mobley, Ph.D. (Facility Director)</a:t>
            </a:r>
          </a:p>
          <a:p>
            <a:pPr marL="3417570" lvl="1" indent="-857250">
              <a:buFont typeface="Wingdings" panose="05000000000000000000" pitchFamily="2" charset="2"/>
              <a:buChar char="ü"/>
            </a:pPr>
            <a:r>
              <a:rPr lang="en-US" sz="2800" dirty="0" smtClean="0">
                <a:latin typeface="Arial" pitchFamily="34" charset="0"/>
                <a:cs typeface="Arial" pitchFamily="34" charset="0"/>
              </a:rPr>
              <a:t>Kyoko Kojima, Ph.D. (Operations Director, Applications Scientist)</a:t>
            </a:r>
          </a:p>
          <a:p>
            <a:pPr marL="3417570" lvl="1" indent="-857250">
              <a:buFont typeface="Wingdings" panose="05000000000000000000" pitchFamily="2" charset="2"/>
              <a:buChar char="ü"/>
            </a:pPr>
            <a:r>
              <a:rPr lang="en-US" sz="2800" dirty="0" smtClean="0">
                <a:latin typeface="Arial" pitchFamily="34" charset="0"/>
                <a:cs typeface="Arial" pitchFamily="34" charset="0"/>
              </a:rPr>
              <a:t>Willis Hampton (IT Support)</a:t>
            </a:r>
          </a:p>
          <a:p>
            <a:pPr marL="3417570" lvl="1" indent="-857250">
              <a:buFont typeface="Wingdings" panose="05000000000000000000" pitchFamily="2" charset="2"/>
              <a:buChar char="§"/>
            </a:pPr>
            <a:endParaRPr lang="en-US" sz="2800" dirty="0">
              <a:latin typeface="Arial" pitchFamily="34" charset="0"/>
              <a:cs typeface="Arial" pitchFamily="34" charset="0"/>
            </a:endParaRPr>
          </a:p>
          <a:p>
            <a:pPr marL="857250" indent="-857250">
              <a:buFont typeface="Wingdings" panose="05000000000000000000" pitchFamily="2" charset="2"/>
              <a:buChar char="§"/>
            </a:pPr>
            <a:r>
              <a:rPr lang="en-US" sz="2800" b="1" dirty="0" smtClean="0">
                <a:latin typeface="Arial" pitchFamily="34" charset="0"/>
                <a:cs typeface="Arial" pitchFamily="34" charset="0"/>
              </a:rPr>
              <a:t>Instrumentation:</a:t>
            </a:r>
          </a:p>
          <a:p>
            <a:pPr marL="3417570" lvl="1" indent="-857250">
              <a:buFont typeface="Wingdings" panose="05000000000000000000" pitchFamily="2" charset="2"/>
              <a:buChar char="ü"/>
            </a:pPr>
            <a:r>
              <a:rPr lang="en-US" sz="2800" dirty="0" err="1" smtClean="0">
                <a:latin typeface="Arial" pitchFamily="34" charset="0"/>
                <a:cs typeface="Arial" pitchFamily="34" charset="0"/>
              </a:rPr>
              <a:t>Thermo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QExactive</a:t>
            </a:r>
            <a:r>
              <a:rPr lang="en-US" sz="2800" dirty="0" smtClean="0">
                <a:latin typeface="Arial" pitchFamily="34" charset="0"/>
                <a:cs typeface="Arial" pitchFamily="34" charset="0"/>
              </a:rPr>
              <a:t> HF-x</a:t>
            </a:r>
          </a:p>
          <a:p>
            <a:pPr marL="3417570" lvl="1" indent="-857250">
              <a:buFont typeface="Wingdings" panose="05000000000000000000" pitchFamily="2" charset="2"/>
              <a:buChar char="ü"/>
            </a:pPr>
            <a:r>
              <a:rPr lang="en-US" sz="2800" dirty="0" smtClean="0">
                <a:latin typeface="Arial" pitchFamily="34" charset="0"/>
                <a:cs typeface="Arial" pitchFamily="34" charset="0"/>
              </a:rPr>
              <a:t>2 </a:t>
            </a:r>
            <a:r>
              <a:rPr lang="en-US" sz="2800" dirty="0" err="1" smtClean="0">
                <a:latin typeface="Arial" pitchFamily="34" charset="0"/>
                <a:cs typeface="Arial" pitchFamily="34" charset="0"/>
              </a:rPr>
              <a:t>Thermo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Orbitrap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Velos</a:t>
            </a:r>
            <a:r>
              <a:rPr lang="en-US" sz="2800" dirty="0" smtClean="0">
                <a:latin typeface="Arial" pitchFamily="34" charset="0"/>
                <a:cs typeface="Arial" pitchFamily="34" charset="0"/>
              </a:rPr>
              <a:t> PROs with </a:t>
            </a:r>
            <a:r>
              <a:rPr lang="en-US" sz="2800" dirty="0" err="1" smtClean="0">
                <a:latin typeface="Arial" pitchFamily="34" charset="0"/>
                <a:cs typeface="Arial" pitchFamily="34" charset="0"/>
              </a:rPr>
              <a:t>nanoLC</a:t>
            </a:r>
            <a:r>
              <a:rPr lang="en-US" sz="2800" dirty="0" smtClean="0">
                <a:latin typeface="Arial" pitchFamily="34" charset="0"/>
                <a:cs typeface="Arial" pitchFamily="34" charset="0"/>
              </a:rPr>
              <a:t>-ESI/ CID/ PQD</a:t>
            </a:r>
            <a:endParaRPr lang="en-US" sz="2800" dirty="0">
              <a:latin typeface="Arial" pitchFamily="34" charset="0"/>
              <a:cs typeface="Arial" pitchFamily="34" charset="0"/>
            </a:endParaRPr>
          </a:p>
          <a:p>
            <a:pPr marL="3417570" lvl="1" indent="-857250">
              <a:buFont typeface="Wingdings" panose="05000000000000000000" pitchFamily="2" charset="2"/>
              <a:buChar char="§"/>
            </a:pPr>
            <a:endParaRPr lang="en-US" sz="2800" dirty="0" smtClean="0">
              <a:latin typeface="Arial" pitchFamily="34" charset="0"/>
              <a:cs typeface="Arial" pitchFamily="34" charset="0"/>
            </a:endParaRPr>
          </a:p>
          <a:p>
            <a:pPr marL="3417570" lvl="1" indent="-857250">
              <a:buFont typeface="Wingdings" panose="05000000000000000000" pitchFamily="2" charset="2"/>
              <a:buChar char="§"/>
            </a:pPr>
            <a:endParaRPr lang="en-US" sz="2800" dirty="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smtClean="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smtClean="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smtClean="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smtClean="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smtClean="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smtClean="0">
              <a:solidFill>
                <a:schemeClr val="tx1"/>
              </a:solidFill>
              <a:latin typeface="Arial" pitchFamily="34" charset="0"/>
              <a:cs typeface="Arial" pitchFamily="34" charset="0"/>
            </a:endParaRPr>
          </a:p>
          <a:p>
            <a:pPr marL="3417570" lvl="1" indent="-857250">
              <a:buFont typeface="Wingdings" panose="05000000000000000000" pitchFamily="2" charset="2"/>
              <a:buChar char="§"/>
            </a:pPr>
            <a:endParaRPr lang="en-US" sz="2800" dirty="0">
              <a:solidFill>
                <a:schemeClr val="tx1"/>
              </a:solidFill>
              <a:latin typeface="Arial" pitchFamily="34" charset="0"/>
              <a:cs typeface="Arial" pitchFamily="34" charset="0"/>
            </a:endParaRPr>
          </a:p>
          <a:p>
            <a:pPr marL="3417570" lvl="1" indent="-857250">
              <a:buFont typeface="Wingdings" panose="05000000000000000000" pitchFamily="2" charset="2"/>
              <a:buChar char="ü"/>
            </a:pPr>
            <a:r>
              <a:rPr lang="en-US" sz="2800" dirty="0" err="1" smtClean="0">
                <a:latin typeface="Arial" pitchFamily="34" charset="0"/>
                <a:cs typeface="Arial" pitchFamily="34" charset="0"/>
              </a:rPr>
              <a:t>Thermo</a:t>
            </a:r>
            <a:r>
              <a:rPr lang="en-US" sz="2800" dirty="0" smtClean="0">
                <a:latin typeface="Arial" pitchFamily="34" charset="0"/>
                <a:cs typeface="Arial" pitchFamily="34" charset="0"/>
              </a:rPr>
              <a:t> LTQ-XL </a:t>
            </a:r>
            <a:r>
              <a:rPr lang="en-US" sz="2800" dirty="0" err="1" smtClean="0">
                <a:latin typeface="Arial" pitchFamily="34" charset="0"/>
                <a:cs typeface="Arial" pitchFamily="34" charset="0"/>
              </a:rPr>
              <a:t>Orbitrap</a:t>
            </a:r>
            <a:endParaRPr lang="en-US" sz="2800" dirty="0" smtClean="0">
              <a:latin typeface="Arial" pitchFamily="34" charset="0"/>
              <a:cs typeface="Arial" pitchFamily="34" charset="0"/>
            </a:endParaRPr>
          </a:p>
          <a:p>
            <a:pPr marL="3417570" lvl="1" indent="-857250">
              <a:buFont typeface="Wingdings" panose="05000000000000000000" pitchFamily="2" charset="2"/>
              <a:buChar char="ü"/>
            </a:pPr>
            <a:r>
              <a:rPr lang="en-US" sz="2800" dirty="0" smtClean="0">
                <a:latin typeface="Arial" pitchFamily="34" charset="0"/>
                <a:cs typeface="Arial" pitchFamily="34" charset="0"/>
              </a:rPr>
              <a:t>Beckman </a:t>
            </a:r>
            <a:r>
              <a:rPr lang="en-US" sz="2800" dirty="0">
                <a:latin typeface="Arial" pitchFamily="34" charset="0"/>
                <a:cs typeface="Arial" pitchFamily="34" charset="0"/>
              </a:rPr>
              <a:t>Optima MAX-XP </a:t>
            </a:r>
            <a:r>
              <a:rPr lang="en-US" sz="2800" dirty="0" smtClean="0">
                <a:latin typeface="Arial" pitchFamily="34" charset="0"/>
                <a:cs typeface="Arial" pitchFamily="34" charset="0"/>
              </a:rPr>
              <a:t>Ultracentrifuge</a:t>
            </a:r>
            <a:endParaRPr lang="en-US" sz="2800" dirty="0" smtClean="0">
              <a:solidFill>
                <a:prstClr val="black"/>
              </a:solidFill>
              <a:latin typeface="Arial" pitchFamily="34" charset="0"/>
              <a:cs typeface="Arial" pitchFamily="34" charset="0"/>
            </a:endParaRPr>
          </a:p>
          <a:p>
            <a:pPr marL="3417570" lvl="1" indent="-857250">
              <a:buFont typeface="Wingdings" panose="05000000000000000000" pitchFamily="2" charset="2"/>
              <a:buChar char="§"/>
            </a:pPr>
            <a:endParaRPr lang="en-US" sz="2800" dirty="0" smtClean="0">
              <a:latin typeface="Arial" pitchFamily="34" charset="0"/>
              <a:cs typeface="Arial" pitchFamily="34" charset="0"/>
            </a:endParaRPr>
          </a:p>
          <a:p>
            <a:pPr marL="857250" indent="-857250">
              <a:buFont typeface="Wingdings" panose="05000000000000000000" pitchFamily="2" charset="2"/>
              <a:buChar char="§"/>
            </a:pPr>
            <a:r>
              <a:rPr lang="en-US" sz="2800" b="1" dirty="0" smtClean="0">
                <a:solidFill>
                  <a:schemeClr val="tx1"/>
                </a:solidFill>
                <a:latin typeface="Arial" pitchFamily="34" charset="0"/>
                <a:cs typeface="Arial" pitchFamily="34" charset="0"/>
              </a:rPr>
              <a:t>Computing</a:t>
            </a:r>
          </a:p>
          <a:p>
            <a:pPr lvl="1"/>
            <a:r>
              <a:rPr lang="en-US" sz="2800" dirty="0" smtClean="0">
                <a:latin typeface="Arial" panose="020B0604020202020204" pitchFamily="34" charset="0"/>
                <a:cs typeface="Arial" panose="020B0604020202020204" pitchFamily="34" charset="0"/>
              </a:rPr>
              <a:t>Our facility houses nearly 30 computers on the UAB network in our own subdomain. Our computing equipment includes 2 high-end workstations and 5 high-speed high capacity double firewalled servers(below) that contains over 80TB of dynamic drive space and an additional 105TB of backup storage for archiving and automated nightly backups for all computers throughout the MSP-SF (including all MS instruments).</a:t>
            </a:r>
            <a:endParaRPr lang="en-US" sz="2800" dirty="0">
              <a:latin typeface="Arial" panose="020B0604020202020204" pitchFamily="34" charset="0"/>
              <a:cs typeface="Arial" panose="020B0604020202020204" pitchFamily="34" charset="0"/>
            </a:endParaRPr>
          </a:p>
          <a:p>
            <a:pPr marL="3017520"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3017520" lvl="1" indent="-457200">
              <a:buFont typeface="Wingdings" panose="05000000000000000000" pitchFamily="2" charset="2"/>
              <a:buChar char="ü"/>
            </a:pPr>
            <a:r>
              <a:rPr lang="en-US" sz="2800" dirty="0">
                <a:latin typeface="Arial" panose="020B0604020202020204" pitchFamily="34" charset="0"/>
                <a:cs typeface="Arial" panose="020B0604020202020204" pitchFamily="34" charset="0"/>
              </a:rPr>
              <a:t>Primary fileserver: 44TB of drive space, 64 GB RAM,  AMD EPYC 7401P 24Core processors</a:t>
            </a:r>
          </a:p>
          <a:p>
            <a:pPr marL="3017520" lvl="1" indent="-457200">
              <a:buFont typeface="Wingdings" panose="05000000000000000000" pitchFamily="2" charset="2"/>
              <a:buChar char="ü"/>
            </a:pPr>
            <a:r>
              <a:rPr lang="en-US" sz="2800" dirty="0">
                <a:latin typeface="Arial" panose="020B0604020202020204" pitchFamily="34" charset="0"/>
                <a:cs typeface="Arial" panose="020B0604020202020204" pitchFamily="34" charset="0"/>
              </a:rPr>
              <a:t>Unix application server: powered by Oracle Linux and Oracle Database 64 GB RAM, 2 - AMD 2.6GHz 12 Core processors</a:t>
            </a:r>
          </a:p>
          <a:p>
            <a:pPr marL="3017520" lvl="1" indent="-457200">
              <a:buFont typeface="Wingdings" panose="05000000000000000000" pitchFamily="2" charset="2"/>
              <a:buChar char="ü"/>
            </a:pPr>
            <a:r>
              <a:rPr lang="en-US" sz="2800" dirty="0">
                <a:latin typeface="Arial" panose="020B0604020202020204" pitchFamily="34" charset="0"/>
                <a:cs typeface="Arial" panose="020B0604020202020204" pitchFamily="34" charset="0"/>
              </a:rPr>
              <a:t>Primary domain controller: for our network: 2 GB RAM, 1 - Intel 2.0 GHZ Dual Core processor</a:t>
            </a:r>
          </a:p>
          <a:p>
            <a:pPr marL="3017520" lvl="1" indent="-457200">
              <a:buFont typeface="Wingdings" panose="05000000000000000000" pitchFamily="2" charset="2"/>
              <a:buChar char="ü"/>
            </a:pPr>
            <a:r>
              <a:rPr lang="en-US" sz="2800" dirty="0">
                <a:latin typeface="Arial" panose="020B0604020202020204" pitchFamily="34" charset="0"/>
                <a:cs typeface="Arial" panose="020B0604020202020204" pitchFamily="34" charset="0"/>
              </a:rPr>
              <a:t>Backup domain controller: Hyper-V Virtual Machine</a:t>
            </a:r>
          </a:p>
          <a:p>
            <a:pPr marL="3017520" lvl="1" indent="-457200">
              <a:buFont typeface="Wingdings" panose="05000000000000000000" pitchFamily="2" charset="2"/>
              <a:buChar char="ü"/>
            </a:pPr>
            <a:r>
              <a:rPr lang="en-US" sz="2800" dirty="0">
                <a:latin typeface="Arial" panose="020B0604020202020204" pitchFamily="34" charset="0"/>
                <a:cs typeface="Arial" panose="020B0604020202020204" pitchFamily="34" charset="0"/>
              </a:rPr>
              <a:t>Secondary fileserver: 30TB, 32 GB RAM, 2-AMD 3.1GHz 8 Core processors</a:t>
            </a:r>
          </a:p>
          <a:p>
            <a:pPr marL="3017520" lvl="1" indent="-457200">
              <a:buFont typeface="Wingdings" panose="05000000000000000000" pitchFamily="2" charset="2"/>
              <a:buChar char="ü"/>
            </a:pPr>
            <a:r>
              <a:rPr lang="en-US" sz="2800" dirty="0">
                <a:latin typeface="Arial" panose="020B0604020202020204" pitchFamily="34" charset="0"/>
                <a:cs typeface="Arial" panose="020B0604020202020204" pitchFamily="34" charset="0"/>
              </a:rPr>
              <a:t>Application server: 64GB RAM, AMD EPYC 7401P 24Core processor 2.0GHz, 44TB between 1.7 TB high speed SSD and 6 8TB HDD in RAID 5 </a:t>
            </a:r>
            <a:r>
              <a:rPr lang="en-US" sz="2800" dirty="0" smtClean="0">
                <a:latin typeface="Arial" panose="020B0604020202020204" pitchFamily="34" charset="0"/>
                <a:cs typeface="Arial" panose="020B0604020202020204" pitchFamily="34" charset="0"/>
              </a:rPr>
              <a:t>Array</a:t>
            </a:r>
          </a:p>
          <a:p>
            <a:pPr marL="3017520" lvl="1" indent="-457200">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marL="857250" indent="-857250">
              <a:buFont typeface="Wingdings" panose="05000000000000000000" pitchFamily="2" charset="2"/>
              <a:buChar char="§"/>
            </a:pPr>
            <a:r>
              <a:rPr lang="en-US" sz="2800" b="1" dirty="0" smtClean="0">
                <a:latin typeface="Arial" pitchFamily="34" charset="0"/>
                <a:cs typeface="Arial" pitchFamily="34" charset="0"/>
              </a:rPr>
              <a:t>Software/ Licenses:</a:t>
            </a:r>
          </a:p>
          <a:p>
            <a:pPr marL="3417570" lvl="1" indent="-857250">
              <a:buFont typeface="Wingdings" panose="05000000000000000000" pitchFamily="2" charset="2"/>
              <a:buChar char="ü"/>
            </a:pPr>
            <a:r>
              <a:rPr lang="en-US" sz="2800" dirty="0" smtClean="0">
                <a:latin typeface="Arial" pitchFamily="34" charset="0"/>
                <a:cs typeface="Arial" pitchFamily="34" charset="0"/>
              </a:rPr>
              <a:t>SEQUEST &amp; MASCOT (Search Engines)</a:t>
            </a:r>
          </a:p>
          <a:p>
            <a:pPr marL="3417570" lvl="1" indent="-857250">
              <a:buFont typeface="Wingdings" panose="05000000000000000000" pitchFamily="2" charset="2"/>
              <a:buChar char="ü"/>
            </a:pPr>
            <a:r>
              <a:rPr lang="en-US" sz="2800" dirty="0" smtClean="0">
                <a:solidFill>
                  <a:schemeClr val="tx1"/>
                </a:solidFill>
                <a:latin typeface="Arial" pitchFamily="34" charset="0"/>
                <a:cs typeface="Arial" pitchFamily="34" charset="0"/>
              </a:rPr>
              <a:t>Nonlinear </a:t>
            </a:r>
            <a:r>
              <a:rPr lang="en-US" sz="2800" dirty="0" err="1" smtClean="0">
                <a:solidFill>
                  <a:schemeClr val="tx1"/>
                </a:solidFill>
                <a:latin typeface="Arial" pitchFamily="34" charset="0"/>
                <a:cs typeface="Arial" pitchFamily="34" charset="0"/>
              </a:rPr>
              <a:t>SameSpots</a:t>
            </a:r>
            <a:r>
              <a:rPr lang="en-US" sz="2800" dirty="0" smtClean="0">
                <a:solidFill>
                  <a:schemeClr val="tx1"/>
                </a:solidFill>
                <a:latin typeface="Arial" pitchFamily="34" charset="0"/>
                <a:cs typeface="Arial" pitchFamily="34" charset="0"/>
              </a:rPr>
              <a:t> (2D-PAGE analysis)</a:t>
            </a:r>
          </a:p>
          <a:p>
            <a:pPr marL="3417570" lvl="1" indent="-857250">
              <a:buFont typeface="Wingdings" panose="05000000000000000000" pitchFamily="2" charset="2"/>
              <a:buChar char="ü"/>
            </a:pPr>
            <a:r>
              <a:rPr lang="en-US" sz="2800" dirty="0" err="1" smtClean="0">
                <a:latin typeface="Arial" pitchFamily="34" charset="0"/>
                <a:cs typeface="Arial" pitchFamily="34" charset="0"/>
              </a:rPr>
              <a:t>ProteomeSoftware</a:t>
            </a:r>
            <a:r>
              <a:rPr lang="en-US" sz="2800" dirty="0" smtClean="0">
                <a:latin typeface="Arial" pitchFamily="34" charset="0"/>
                <a:cs typeface="Arial" pitchFamily="34" charset="0"/>
              </a:rPr>
              <a:t> Scaffold PTM Q</a:t>
            </a:r>
            <a:r>
              <a:rPr lang="en-US" sz="2800" baseline="30000" dirty="0" smtClean="0">
                <a:latin typeface="Arial" pitchFamily="34" charset="0"/>
                <a:cs typeface="Arial" pitchFamily="34" charset="0"/>
              </a:rPr>
              <a:t>+</a:t>
            </a:r>
            <a:r>
              <a:rPr lang="en-US" sz="2800" dirty="0" smtClean="0">
                <a:latin typeface="Arial" pitchFamily="34" charset="0"/>
                <a:cs typeface="Arial" pitchFamily="34" charset="0"/>
              </a:rPr>
              <a:t>/S, Mascot Distiller, </a:t>
            </a:r>
            <a:r>
              <a:rPr lang="en-US" sz="2800" dirty="0" err="1" smtClean="0">
                <a:latin typeface="Arial" pitchFamily="34" charset="0"/>
                <a:cs typeface="Arial" pitchFamily="34" charset="0"/>
              </a:rPr>
              <a:t>Thermo</a:t>
            </a:r>
            <a:r>
              <a:rPr lang="en-US" sz="2800" dirty="0" smtClean="0">
                <a:latin typeface="Arial" pitchFamily="34" charset="0"/>
                <a:cs typeface="Arial" pitchFamily="34" charset="0"/>
              </a:rPr>
              <a:t> Proteome Discoverer (All-In-One Proteomic Analysis Tool)</a:t>
            </a:r>
          </a:p>
          <a:p>
            <a:pPr marL="3417570" lvl="1" indent="-857250">
              <a:buFont typeface="Wingdings" panose="05000000000000000000" pitchFamily="2" charset="2"/>
              <a:buChar char="ü"/>
            </a:pPr>
            <a:r>
              <a:rPr lang="en-US" sz="2800" dirty="0" smtClean="0">
                <a:latin typeface="Arial" pitchFamily="34" charset="0"/>
                <a:cs typeface="Arial" pitchFamily="34" charset="0"/>
              </a:rPr>
              <a:t>Mascot Distiller Q</a:t>
            </a:r>
            <a:r>
              <a:rPr lang="en-US" sz="2800" baseline="30000" dirty="0" smtClean="0">
                <a:latin typeface="Arial" pitchFamily="34" charset="0"/>
                <a:cs typeface="Arial" pitchFamily="34" charset="0"/>
              </a:rPr>
              <a:t>+ </a:t>
            </a:r>
            <a:r>
              <a:rPr lang="en-US" sz="2800" dirty="0" smtClean="0">
                <a:latin typeface="Arial" pitchFamily="34" charset="0"/>
                <a:cs typeface="Arial" pitchFamily="34" charset="0"/>
              </a:rPr>
              <a:t>(Quantitative &amp; </a:t>
            </a:r>
            <a:r>
              <a:rPr lang="en-US" sz="2800" i="1" dirty="0" smtClean="0">
                <a:latin typeface="Arial" pitchFamily="34" charset="0"/>
                <a:cs typeface="Arial" pitchFamily="34" charset="0"/>
              </a:rPr>
              <a:t>De Novo</a:t>
            </a:r>
            <a:r>
              <a:rPr lang="en-US" sz="2800" dirty="0" smtClean="0">
                <a:latin typeface="Arial" pitchFamily="34" charset="0"/>
                <a:cs typeface="Arial" pitchFamily="34" charset="0"/>
              </a:rPr>
              <a:t> Sequencing Proteomic Analysis Tool)</a:t>
            </a:r>
            <a:endParaRPr lang="en-US" sz="2800" baseline="30000" dirty="0" smtClean="0">
              <a:latin typeface="Arial" pitchFamily="34" charset="0"/>
              <a:cs typeface="Arial" pitchFamily="34" charset="0"/>
            </a:endParaRPr>
          </a:p>
          <a:p>
            <a:pPr marL="3417570" lvl="1" indent="-857250">
              <a:buFont typeface="Wingdings" panose="05000000000000000000" pitchFamily="2" charset="2"/>
              <a:buChar char="ü"/>
            </a:pPr>
            <a:r>
              <a:rPr lang="en-US" sz="2800" dirty="0" err="1" smtClean="0">
                <a:latin typeface="Arial" pitchFamily="34" charset="0"/>
                <a:cs typeface="Arial" pitchFamily="34" charset="0"/>
              </a:rPr>
              <a:t>Clarivate</a:t>
            </a:r>
            <a:r>
              <a:rPr lang="en-US" sz="2800" dirty="0" smtClean="0">
                <a:latin typeface="Arial" pitchFamily="34" charset="0"/>
                <a:cs typeface="Arial" pitchFamily="34" charset="0"/>
              </a:rPr>
              <a:t> Analytics </a:t>
            </a:r>
            <a:r>
              <a:rPr lang="en-US" sz="2800" dirty="0" err="1" smtClean="0">
                <a:latin typeface="Arial" pitchFamily="34" charset="0"/>
                <a:cs typeface="Arial" pitchFamily="34" charset="0"/>
              </a:rPr>
              <a:t>Metacore</a:t>
            </a:r>
            <a:r>
              <a:rPr lang="en-US" sz="2800" dirty="0" smtClean="0">
                <a:latin typeface="Arial" pitchFamily="34" charset="0"/>
                <a:cs typeface="Arial" pitchFamily="34" charset="0"/>
              </a:rPr>
              <a:t>, Blast2Go-Pro (Systems Biology &amp; Pathway Analysis)</a:t>
            </a:r>
          </a:p>
          <a:p>
            <a:pPr marL="3417570" lvl="1" indent="-857250">
              <a:buFont typeface="Wingdings" panose="05000000000000000000" pitchFamily="2" charset="2"/>
              <a:buChar char="ü"/>
            </a:pPr>
            <a:r>
              <a:rPr lang="en-US" sz="2800" dirty="0">
                <a:latin typeface="Arial" pitchFamily="34" charset="0"/>
                <a:cs typeface="Arial" pitchFamily="34" charset="0"/>
              </a:rPr>
              <a:t>LIMS (Data sharing, </a:t>
            </a:r>
            <a:r>
              <a:rPr lang="en-US" sz="2800" u="sng" dirty="0">
                <a:solidFill>
                  <a:srgbClr val="0000FF"/>
                </a:solidFill>
                <a:latin typeface="Arial" pitchFamily="34" charset="0"/>
                <a:cs typeface="Arial" pitchFamily="34" charset="0"/>
              </a:rPr>
              <a:t>https://</a:t>
            </a:r>
            <a:r>
              <a:rPr lang="en-US" sz="2800" u="sng" dirty="0" smtClean="0">
                <a:solidFill>
                  <a:srgbClr val="0000FF"/>
                </a:solidFill>
                <a:latin typeface="Arial" pitchFamily="34" charset="0"/>
                <a:cs typeface="Arial" pitchFamily="34" charset="0"/>
              </a:rPr>
              <a:t>www.uab.edu/medicine/msproteomics/services/lims</a:t>
            </a:r>
            <a:r>
              <a:rPr lang="en-US" sz="2800" dirty="0" smtClean="0">
                <a:latin typeface="Arial" pitchFamily="34" charset="0"/>
                <a:cs typeface="Arial" pitchFamily="34" charset="0"/>
              </a:rPr>
              <a:t>)</a:t>
            </a:r>
          </a:p>
        </p:txBody>
      </p:sp>
      <p:sp>
        <p:nvSpPr>
          <p:cNvPr id="105" name="TextBox 104"/>
          <p:cNvSpPr txBox="1"/>
          <p:nvPr/>
        </p:nvSpPr>
        <p:spPr>
          <a:xfrm>
            <a:off x="34484184" y="3897900"/>
            <a:ext cx="14442543" cy="1200329"/>
          </a:xfrm>
          <a:prstGeom prst="rect">
            <a:avLst/>
          </a:prstGeom>
          <a:noFill/>
        </p:spPr>
        <p:txBody>
          <a:bodyPr wrap="none" rtlCol="0">
            <a:spAutoFit/>
          </a:bodyPr>
          <a:lstStyle/>
          <a:p>
            <a:r>
              <a:rPr lang="en-US" sz="4000" b="1" u="sng" dirty="0" smtClean="0">
                <a:latin typeface="Arial" panose="020B0604020202020204" pitchFamily="34" charset="0"/>
                <a:cs typeface="Arial" pitchFamily="34" charset="0"/>
              </a:rPr>
              <a:t>5. Labeled - Quantitative Proteomics Studies</a:t>
            </a:r>
          </a:p>
          <a:p>
            <a:r>
              <a:rPr lang="en-US" sz="3200" b="1" dirty="0" smtClean="0">
                <a:latin typeface="Arial" panose="020B0604020202020204" pitchFamily="34" charset="0"/>
                <a:cs typeface="Arial" pitchFamily="34" charset="0"/>
              </a:rPr>
              <a:t>Including SILAC, SILAM, AQUA, etc. </a:t>
            </a:r>
            <a:r>
              <a:rPr lang="en-US" sz="3200" b="1" i="1" dirty="0" smtClean="0">
                <a:latin typeface="Arial" panose="020B0604020202020204" pitchFamily="34" charset="0"/>
                <a:cs typeface="Arial" pitchFamily="34" charset="0"/>
              </a:rPr>
              <a:t>(pricing varies based on application)</a:t>
            </a:r>
            <a:endParaRPr lang="en-US" sz="3200" b="1" i="1" dirty="0">
              <a:latin typeface="Arial" panose="020B0604020202020204" pitchFamily="34" charset="0"/>
              <a:cs typeface="Arial" pitchFamily="34" charset="0"/>
            </a:endParaRPr>
          </a:p>
        </p:txBody>
      </p:sp>
      <p:sp>
        <p:nvSpPr>
          <p:cNvPr id="125" name="Rectangle 124"/>
          <p:cNvSpPr/>
          <p:nvPr/>
        </p:nvSpPr>
        <p:spPr>
          <a:xfrm>
            <a:off x="34483372" y="27324987"/>
            <a:ext cx="14393056" cy="1200329"/>
          </a:xfrm>
          <a:prstGeom prst="rect">
            <a:avLst/>
          </a:prstGeom>
        </p:spPr>
        <p:txBody>
          <a:bodyPr wrap="square">
            <a:spAutoFit/>
          </a:bodyPr>
          <a:lstStyle/>
          <a:p>
            <a:r>
              <a:rPr lang="en-US" sz="4000" b="1" u="sng" dirty="0" smtClean="0">
                <a:latin typeface="Arial" panose="020B0604020202020204" pitchFamily="34" charset="0"/>
                <a:cs typeface="Arial" panose="020B0604020202020204" pitchFamily="34" charset="0"/>
              </a:rPr>
              <a:t>6. Recent Selected Publications </a:t>
            </a:r>
          </a:p>
          <a:p>
            <a:r>
              <a:rPr lang="en-US" sz="3200" b="1" i="1" dirty="0" smtClean="0">
                <a:latin typeface="Arial" panose="020B0604020202020204" pitchFamily="34" charset="0"/>
                <a:cs typeface="Arial" panose="020B0604020202020204" pitchFamily="34" charset="0"/>
              </a:rPr>
              <a:t>(we support grant submission and publications)</a:t>
            </a:r>
            <a:endParaRPr lang="en-US" sz="3200" i="1" dirty="0" smtClean="0">
              <a:latin typeface="Arial" panose="020B0604020202020204" pitchFamily="34" charset="0"/>
              <a:cs typeface="Arial" panose="020B0604020202020204" pitchFamily="34" charset="0"/>
            </a:endParaRPr>
          </a:p>
        </p:txBody>
      </p:sp>
      <p:sp>
        <p:nvSpPr>
          <p:cNvPr id="34" name="TextBox 33"/>
          <p:cNvSpPr txBox="1"/>
          <p:nvPr/>
        </p:nvSpPr>
        <p:spPr>
          <a:xfrm>
            <a:off x="18691925" y="3897900"/>
            <a:ext cx="12542536" cy="1200329"/>
          </a:xfrm>
          <a:prstGeom prst="rect">
            <a:avLst/>
          </a:prstGeom>
          <a:noFill/>
        </p:spPr>
        <p:txBody>
          <a:bodyPr wrap="none" rtlCol="0">
            <a:spAutoFit/>
          </a:bodyPr>
          <a:lstStyle/>
          <a:p>
            <a:r>
              <a:rPr lang="en-US" sz="4000" b="1" u="sng" dirty="0" smtClean="0">
                <a:latin typeface="Arial" panose="020B0604020202020204" pitchFamily="34" charset="0"/>
                <a:cs typeface="Arial" pitchFamily="34" charset="0"/>
              </a:rPr>
              <a:t>3. Workflow and Pricing for Non-Complex Samples</a:t>
            </a:r>
          </a:p>
          <a:p>
            <a:r>
              <a:rPr lang="en-US" sz="3200" b="1" i="1" dirty="0" smtClean="0">
                <a:latin typeface="Arial" panose="020B0604020202020204" pitchFamily="34" charset="0"/>
                <a:cs typeface="Arial" pitchFamily="34" charset="0"/>
              </a:rPr>
              <a:t>(ex: purified protein, overexpressed/ enriched, etc.)</a:t>
            </a:r>
            <a:endParaRPr lang="en-US" sz="3200" b="1" i="1" dirty="0">
              <a:latin typeface="Arial" pitchFamily="34" charset="0"/>
              <a:cs typeface="Arial" pitchFamily="34" charset="0"/>
            </a:endParaRPr>
          </a:p>
        </p:txBody>
      </p:sp>
      <p:sp>
        <p:nvSpPr>
          <p:cNvPr id="35" name="TextBox 34"/>
          <p:cNvSpPr txBox="1"/>
          <p:nvPr/>
        </p:nvSpPr>
        <p:spPr>
          <a:xfrm>
            <a:off x="18691924" y="19260007"/>
            <a:ext cx="14654191" cy="1200329"/>
          </a:xfrm>
          <a:prstGeom prst="rect">
            <a:avLst/>
          </a:prstGeom>
          <a:noFill/>
        </p:spPr>
        <p:txBody>
          <a:bodyPr wrap="square" rtlCol="0">
            <a:spAutoFit/>
          </a:bodyPr>
          <a:lstStyle/>
          <a:p>
            <a:r>
              <a:rPr lang="en-US" sz="4000" b="1" u="sng" dirty="0">
                <a:latin typeface="Arial" panose="020B0604020202020204" pitchFamily="34" charset="0"/>
                <a:cs typeface="Arial" pitchFamily="34" charset="0"/>
              </a:rPr>
              <a:t>4</a:t>
            </a:r>
            <a:r>
              <a:rPr lang="en-US" sz="4000" b="1" u="sng" dirty="0" smtClean="0">
                <a:latin typeface="Arial" pitchFamily="34" charset="0"/>
                <a:cs typeface="Arial" pitchFamily="34" charset="0"/>
              </a:rPr>
              <a:t>. Workflow and Pricing for Label-Free Biomarker Studies </a:t>
            </a:r>
          </a:p>
          <a:p>
            <a:r>
              <a:rPr lang="en-US" sz="3200" b="1" i="1" dirty="0" smtClean="0">
                <a:latin typeface="Arial" pitchFamily="34" charset="0"/>
                <a:cs typeface="Arial" pitchFamily="34" charset="0"/>
              </a:rPr>
              <a:t>(ex: animal models &amp; clinical specimens such as serum, urine, tissues)</a:t>
            </a:r>
          </a:p>
        </p:txBody>
      </p:sp>
      <p:sp>
        <p:nvSpPr>
          <p:cNvPr id="14" name="TextBox 13"/>
          <p:cNvSpPr txBox="1"/>
          <p:nvPr/>
        </p:nvSpPr>
        <p:spPr>
          <a:xfrm>
            <a:off x="3194078" y="35697648"/>
            <a:ext cx="11579006" cy="163121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857250" indent="-857250" algn="just"/>
            <a:r>
              <a:rPr lang="en-US" sz="2000" b="1" dirty="0" smtClean="0">
                <a:latin typeface="Arial" panose="020B0604020202020204" pitchFamily="34" charset="0"/>
                <a:cs typeface="Arial" pitchFamily="34" charset="0"/>
              </a:rPr>
              <a:t>For specific inquiries, please contact us;</a:t>
            </a:r>
          </a:p>
          <a:p>
            <a:pPr marL="857250" indent="-857250" algn="just"/>
            <a:r>
              <a:rPr lang="en-US" sz="2000" u="sng" dirty="0" smtClean="0">
                <a:latin typeface="Arial" pitchFamily="34" charset="0"/>
                <a:cs typeface="Arial" pitchFamily="34" charset="0"/>
              </a:rPr>
              <a:t>UAB O’Neal CCC Mass Spectrometry/Proteomics Shared Resource</a:t>
            </a:r>
            <a:endParaRPr lang="en-US" sz="2000" dirty="0" smtClean="0">
              <a:latin typeface="Arial" pitchFamily="34" charset="0"/>
              <a:cs typeface="Arial" pitchFamily="34" charset="0"/>
            </a:endParaRPr>
          </a:p>
          <a:p>
            <a:pPr marL="857250" indent="-857250" algn="just"/>
            <a:r>
              <a:rPr lang="en-US" sz="2000" dirty="0" smtClean="0">
                <a:latin typeface="Arial" pitchFamily="34" charset="0"/>
                <a:cs typeface="Arial" pitchFamily="34" charset="0"/>
              </a:rPr>
              <a:t>	Attn: Kyoko Kojima, Ph.D.</a:t>
            </a:r>
          </a:p>
          <a:p>
            <a:pPr marL="857250" indent="-857250" algn="just"/>
            <a:r>
              <a:rPr lang="en-US" sz="2000" dirty="0" smtClean="0">
                <a:latin typeface="Arial" pitchFamily="34" charset="0"/>
                <a:cs typeface="Arial" pitchFamily="34" charset="0"/>
              </a:rPr>
              <a:t>	1900 University Blvd., THT 520, Birmingham, AL 35294</a:t>
            </a:r>
          </a:p>
          <a:p>
            <a:pPr marL="857250" indent="-857250" algn="just"/>
            <a:r>
              <a:rPr lang="en-US" sz="2000" dirty="0" smtClean="0">
                <a:latin typeface="Arial" pitchFamily="34" charset="0"/>
                <a:cs typeface="Arial" pitchFamily="34" charset="0"/>
              </a:rPr>
              <a:t>	Email: </a:t>
            </a:r>
            <a:r>
              <a:rPr lang="en-US" sz="2000" u="sng" dirty="0" smtClean="0">
                <a:solidFill>
                  <a:srgbClr val="0000FF"/>
                </a:solidFill>
                <a:latin typeface="Arial" pitchFamily="34" charset="0"/>
                <a:cs typeface="Arial" pitchFamily="34" charset="0"/>
              </a:rPr>
              <a:t>kkojima@uab.edu</a:t>
            </a:r>
            <a:r>
              <a:rPr lang="en-US" sz="2000" dirty="0">
                <a:latin typeface="Arial" pitchFamily="34" charset="0"/>
                <a:cs typeface="Arial" pitchFamily="34" charset="0"/>
              </a:rPr>
              <a:t>	</a:t>
            </a:r>
            <a:r>
              <a:rPr lang="en-US" sz="2000" dirty="0" smtClean="0">
                <a:latin typeface="Arial" pitchFamily="34" charset="0"/>
                <a:cs typeface="Arial" pitchFamily="34" charset="0"/>
              </a:rPr>
              <a:t>Phone: (205)996-6213</a:t>
            </a:r>
          </a:p>
        </p:txBody>
      </p:sp>
      <p:sp>
        <p:nvSpPr>
          <p:cNvPr id="15" name="TextBox 14"/>
          <p:cNvSpPr txBox="1"/>
          <p:nvPr/>
        </p:nvSpPr>
        <p:spPr>
          <a:xfrm>
            <a:off x="18712536" y="8301569"/>
            <a:ext cx="1063304"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1</a:t>
            </a:r>
            <a:endParaRPr lang="en-US" sz="2000" b="1" u="sng" dirty="0">
              <a:latin typeface="Arial" panose="020B0604020202020204" pitchFamily="34" charset="0"/>
              <a:cs typeface="Arial" panose="020B0604020202020204" pitchFamily="34" charset="0"/>
            </a:endParaRPr>
          </a:p>
        </p:txBody>
      </p:sp>
      <p:sp>
        <p:nvSpPr>
          <p:cNvPr id="16" name="TextBox 15"/>
          <p:cNvSpPr txBox="1"/>
          <p:nvPr/>
        </p:nvSpPr>
        <p:spPr>
          <a:xfrm>
            <a:off x="18598724" y="10266917"/>
            <a:ext cx="1290931"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1-2</a:t>
            </a:r>
            <a:endParaRPr lang="en-US" sz="2000" b="1" u="sng" dirty="0">
              <a:latin typeface="Arial" panose="020B0604020202020204" pitchFamily="34" charset="0"/>
              <a:cs typeface="Arial" panose="020B0604020202020204" pitchFamily="34" charset="0"/>
            </a:endParaRPr>
          </a:p>
        </p:txBody>
      </p:sp>
      <p:sp>
        <p:nvSpPr>
          <p:cNvPr id="18" name="TextBox 17"/>
          <p:cNvSpPr txBox="1"/>
          <p:nvPr/>
        </p:nvSpPr>
        <p:spPr>
          <a:xfrm>
            <a:off x="18575146" y="11713490"/>
            <a:ext cx="1290931"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1-2</a:t>
            </a:r>
            <a:endParaRPr lang="en-US" sz="2000" b="1" u="sng" dirty="0">
              <a:latin typeface="Arial" panose="020B0604020202020204" pitchFamily="34" charset="0"/>
              <a:cs typeface="Arial" panose="020B0604020202020204" pitchFamily="34" charset="0"/>
            </a:endParaRPr>
          </a:p>
        </p:txBody>
      </p:sp>
      <p:sp>
        <p:nvSpPr>
          <p:cNvPr id="19" name="TextBox 18"/>
          <p:cNvSpPr txBox="1"/>
          <p:nvPr/>
        </p:nvSpPr>
        <p:spPr>
          <a:xfrm>
            <a:off x="19911862" y="7720387"/>
            <a:ext cx="8229600" cy="1631216"/>
          </a:xfrm>
          <a:prstGeom prst="rect">
            <a:avLst/>
          </a:prstGeom>
          <a:solidFill>
            <a:schemeClr val="accent1">
              <a:lumMod val="40000"/>
              <a:lumOff val="60000"/>
            </a:schemeClr>
          </a:solidFill>
          <a:effectLst/>
          <a:scene3d>
            <a:camera prst="orthographicFront"/>
            <a:lightRig rig="threePt" dir="t"/>
          </a:scene3d>
          <a:sp3d>
            <a:bevelT w="152400" h="50800" prst="softRound"/>
          </a:sp3d>
        </p:spPr>
        <p:txBody>
          <a:bodyPr wrap="square" rtlCol="0">
            <a:spAutoFit/>
          </a:bodyPr>
          <a:lstStyle/>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Samples are accepted, and service Forms are uploaded to LIMS</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Protein quantification (where applicable, $20×3=$60)</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1D PAGE ($20×3=$60)</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Gel staining and imaging ($35)</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Enzymatic digestion ($30×3=$90)</a:t>
            </a:r>
          </a:p>
        </p:txBody>
      </p:sp>
      <p:sp>
        <p:nvSpPr>
          <p:cNvPr id="20" name="TextBox 19"/>
          <p:cNvSpPr txBox="1"/>
          <p:nvPr/>
        </p:nvSpPr>
        <p:spPr>
          <a:xfrm>
            <a:off x="19889654" y="10006543"/>
            <a:ext cx="8229600" cy="1015663"/>
          </a:xfrm>
          <a:prstGeom prst="rect">
            <a:avLst/>
          </a:prstGeom>
          <a:solidFill>
            <a:schemeClr val="accent2">
              <a:lumMod val="40000"/>
              <a:lumOff val="60000"/>
            </a:schemeClr>
          </a:solidFill>
          <a:effectLst/>
          <a:scene3d>
            <a:camera prst="orthographicFront"/>
            <a:lightRig rig="threePt" dir="t"/>
          </a:scene3d>
          <a:sp3d>
            <a:bevelT w="152400" h="50800" prst="softRound"/>
          </a:sp3d>
        </p:spPr>
        <p:txBody>
          <a:bodyPr wrap="square" rtlCol="0">
            <a:spAutoFit/>
          </a:bodyPr>
          <a:lstStyle/>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High Resolution LC-MS analysis, </a:t>
            </a:r>
            <a:r>
              <a:rPr lang="en-US" sz="2000" dirty="0">
                <a:latin typeface="Arial" panose="020B0604020202020204" pitchFamily="34" charset="0"/>
                <a:cs typeface="Arial" panose="020B0604020202020204" pitchFamily="34" charset="0"/>
              </a:rPr>
              <a:t>1hr ($</a:t>
            </a:r>
            <a:r>
              <a:rPr lang="en-US" sz="2000" dirty="0" smtClean="0">
                <a:latin typeface="Arial" panose="020B0604020202020204" pitchFamily="34" charset="0"/>
                <a:cs typeface="Arial" panose="020B0604020202020204" pitchFamily="34" charset="0"/>
              </a:rPr>
              <a:t>110×3=$330) </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Data extraction and searching (complementary)</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Post LC-MS analysis (basic reporting: $30)</a:t>
            </a:r>
          </a:p>
        </p:txBody>
      </p:sp>
      <p:sp>
        <p:nvSpPr>
          <p:cNvPr id="22" name="Down Arrow 21"/>
          <p:cNvSpPr/>
          <p:nvPr/>
        </p:nvSpPr>
        <p:spPr>
          <a:xfrm>
            <a:off x="23265974" y="9466817"/>
            <a:ext cx="457200" cy="457200"/>
          </a:xfrm>
          <a:prstGeom prst="downArrow">
            <a:avLst/>
          </a:prstGeom>
          <a:solidFill>
            <a:schemeClr val="tx1">
              <a:lumMod val="50000"/>
              <a:lumOff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23285024" y="11137420"/>
            <a:ext cx="457200" cy="457200"/>
          </a:xfrm>
          <a:prstGeom prst="downArrow">
            <a:avLst/>
          </a:prstGeom>
          <a:solidFill>
            <a:schemeClr val="tx1">
              <a:lumMod val="50000"/>
              <a:lumOff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923684" y="11770580"/>
            <a:ext cx="8229600" cy="400110"/>
          </a:xfrm>
          <a:prstGeom prst="rect">
            <a:avLst/>
          </a:prstGeom>
          <a:solidFill>
            <a:schemeClr val="accent3">
              <a:lumMod val="60000"/>
              <a:lumOff val="40000"/>
            </a:schemeClr>
          </a:solidFill>
          <a:effectLst/>
          <a:scene3d>
            <a:camera prst="orthographicFront"/>
            <a:lightRig rig="threePt" dir="t"/>
          </a:scene3d>
          <a:sp3d>
            <a:bevelT w="152400" h="50800" prst="softRound"/>
          </a:sp3d>
        </p:spPr>
        <p:txBody>
          <a:bodyPr wrap="square" rtlCol="0">
            <a:spAutoFit/>
          </a:bodyPr>
          <a:lstStyle/>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Data is uploaded to the LIMS with notes (complementary)</a:t>
            </a:r>
          </a:p>
        </p:txBody>
      </p:sp>
      <p:sp>
        <p:nvSpPr>
          <p:cNvPr id="27" name="TextBox 26"/>
          <p:cNvSpPr txBox="1"/>
          <p:nvPr/>
        </p:nvSpPr>
        <p:spPr>
          <a:xfrm>
            <a:off x="19777241" y="12673876"/>
            <a:ext cx="7978793" cy="400110"/>
          </a:xfrm>
          <a:prstGeom prst="rect">
            <a:avLst/>
          </a:prstGeom>
          <a:noFill/>
          <a:effectLst/>
          <a:scene3d>
            <a:camera prst="orthographicFront"/>
            <a:lightRig rig="threePt" dir="t"/>
          </a:scene3d>
          <a:sp3d>
            <a:bevelT w="152400" h="50800" prst="softRound"/>
          </a:sp3d>
        </p:spPr>
        <p:txBody>
          <a:bodyPr wrap="square" rtlCol="0">
            <a:spAutoFit/>
          </a:bodyPr>
          <a:lstStyle/>
          <a:p>
            <a:r>
              <a:rPr lang="en-US" sz="2000" b="1" u="sng" dirty="0" smtClean="0">
                <a:latin typeface="Arial" panose="020B0604020202020204" pitchFamily="34" charset="0"/>
                <a:cs typeface="Arial" panose="020B0604020202020204" pitchFamily="34" charset="0"/>
              </a:rPr>
              <a:t>Total Price: $605 (~$200/sample)</a:t>
            </a:r>
          </a:p>
        </p:txBody>
      </p:sp>
      <p:sp>
        <p:nvSpPr>
          <p:cNvPr id="28" name="TextBox 27"/>
          <p:cNvSpPr txBox="1"/>
          <p:nvPr/>
        </p:nvSpPr>
        <p:spPr>
          <a:xfrm>
            <a:off x="18963964" y="5434327"/>
            <a:ext cx="8506237" cy="523220"/>
          </a:xfrm>
          <a:prstGeom prst="rect">
            <a:avLst/>
          </a:prstGeom>
          <a:noFill/>
        </p:spPr>
        <p:txBody>
          <a:bodyPr wrap="square" rtlCol="0">
            <a:spAutoFit/>
          </a:bodyPr>
          <a:lstStyle/>
          <a:p>
            <a:r>
              <a:rPr lang="en-US" sz="2800" b="1" dirty="0" smtClean="0">
                <a:solidFill>
                  <a:schemeClr val="tx2"/>
                </a:solidFill>
                <a:latin typeface="Arial" panose="020B0604020202020204" pitchFamily="34" charset="0"/>
                <a:cs typeface="Arial" panose="020B0604020202020204" pitchFamily="34" charset="0"/>
              </a:rPr>
              <a:t>Example: non-complex sample (three samples)</a:t>
            </a:r>
            <a:endParaRPr lang="en-US" sz="2800" b="1" dirty="0">
              <a:solidFill>
                <a:schemeClr val="tx2"/>
              </a:solidFill>
              <a:latin typeface="Arial" panose="020B0604020202020204" pitchFamily="34" charset="0"/>
              <a:cs typeface="Arial" panose="020B0604020202020204" pitchFamily="34" charset="0"/>
            </a:endParaRPr>
          </a:p>
        </p:txBody>
      </p:sp>
      <p:sp>
        <p:nvSpPr>
          <p:cNvPr id="29" name="TextBox 28"/>
          <p:cNvSpPr txBox="1"/>
          <p:nvPr/>
        </p:nvSpPr>
        <p:spPr>
          <a:xfrm>
            <a:off x="18713937" y="6528860"/>
            <a:ext cx="1063304"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0</a:t>
            </a:r>
            <a:endParaRPr lang="en-US" sz="2000" b="1" u="sng" dirty="0">
              <a:latin typeface="Arial" panose="020B0604020202020204" pitchFamily="34" charset="0"/>
              <a:cs typeface="Arial" panose="020B0604020202020204" pitchFamily="34" charset="0"/>
            </a:endParaRPr>
          </a:p>
        </p:txBody>
      </p:sp>
      <p:sp>
        <p:nvSpPr>
          <p:cNvPr id="31" name="Down Arrow 30"/>
          <p:cNvSpPr/>
          <p:nvPr/>
        </p:nvSpPr>
        <p:spPr>
          <a:xfrm>
            <a:off x="23264890" y="7223800"/>
            <a:ext cx="457200" cy="457200"/>
          </a:xfrm>
          <a:prstGeom prst="downArrow">
            <a:avLst/>
          </a:prstGeom>
          <a:solidFill>
            <a:schemeClr val="tx1">
              <a:lumMod val="50000"/>
              <a:lumOff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9923683" y="6125611"/>
            <a:ext cx="8229600" cy="1015663"/>
          </a:xfrm>
          <a:prstGeom prst="rect">
            <a:avLst/>
          </a:prstGeom>
          <a:solidFill>
            <a:schemeClr val="accent4">
              <a:lumMod val="40000"/>
              <a:lumOff val="60000"/>
            </a:schemeClr>
          </a:solidFill>
          <a:effectLst/>
          <a:scene3d>
            <a:camera prst="orthographicFront"/>
            <a:lightRig rig="threePt" dir="t"/>
          </a:scene3d>
          <a:sp3d>
            <a:bevelT w="152400" h="50800" prst="softRound"/>
          </a:sp3d>
        </p:spPr>
        <p:txBody>
          <a:bodyPr wrap="square" rtlCol="0">
            <a:spAutoFit/>
          </a:bodyPr>
          <a:lstStyle/>
          <a:p>
            <a:r>
              <a:rPr lang="en-US" sz="2000" i="1" u="sng" dirty="0" smtClean="0">
                <a:latin typeface="Arial" panose="020B0604020202020204" pitchFamily="34" charset="0"/>
                <a:cs typeface="Arial" panose="020B0604020202020204" pitchFamily="34" charset="0"/>
              </a:rPr>
              <a:t>OPTIONAL </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Consultation with the Director (Including experimental design, timeline, cost, etc.) </a:t>
            </a:r>
            <a:r>
              <a:rPr lang="en-US" sz="2000" dirty="0" smtClean="0">
                <a:latin typeface="Arial" panose="020B0604020202020204" pitchFamily="34" charset="0"/>
                <a:cs typeface="Arial" panose="020B0604020202020204" pitchFamily="34" charset="0"/>
              </a:rPr>
              <a:t>(1</a:t>
            </a:r>
            <a:r>
              <a:rPr lang="en-US" sz="2000" baseline="30000" dirty="0" smtClean="0">
                <a:latin typeface="Arial" panose="020B0604020202020204" pitchFamily="34" charset="0"/>
                <a:cs typeface="Arial" panose="020B0604020202020204" pitchFamily="34" charset="0"/>
              </a:rPr>
              <a:t>st</a:t>
            </a:r>
            <a:r>
              <a:rPr lang="en-US" sz="2000" dirty="0" smtClean="0">
                <a:latin typeface="Arial" panose="020B0604020202020204" pitchFamily="34" charset="0"/>
                <a:cs typeface="Arial" panose="020B0604020202020204" pitchFamily="34" charset="0"/>
              </a:rPr>
              <a:t> hour free; additional: $120×1hr</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120</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33" name="TextBox 32"/>
          <p:cNvSpPr txBox="1"/>
          <p:nvPr/>
        </p:nvSpPr>
        <p:spPr>
          <a:xfrm>
            <a:off x="29915405" y="6565626"/>
            <a:ext cx="902811" cy="646331"/>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MW</a:t>
            </a:r>
          </a:p>
          <a:p>
            <a:pPr algn="ctr"/>
            <a:r>
              <a:rPr lang="en-US" sz="1800" dirty="0" smtClean="0">
                <a:latin typeface="Arial" panose="020B0604020202020204" pitchFamily="34" charset="0"/>
                <a:cs typeface="Arial" panose="020B0604020202020204" pitchFamily="34" charset="0"/>
              </a:rPr>
              <a:t>marker</a:t>
            </a:r>
            <a:endParaRPr lang="en-US" sz="1800" dirty="0">
              <a:latin typeface="Arial" panose="020B0604020202020204" pitchFamily="34" charset="0"/>
              <a:cs typeface="Arial" panose="020B0604020202020204" pitchFamily="34" charset="0"/>
            </a:endParaRPr>
          </a:p>
        </p:txBody>
      </p:sp>
      <p:sp>
        <p:nvSpPr>
          <p:cNvPr id="36" name="TextBox 35"/>
          <p:cNvSpPr txBox="1"/>
          <p:nvPr/>
        </p:nvSpPr>
        <p:spPr>
          <a:xfrm>
            <a:off x="30574793" y="6565626"/>
            <a:ext cx="1128325" cy="646331"/>
          </a:xfrm>
          <a:prstGeom prst="rect">
            <a:avLst/>
          </a:prstGeom>
          <a:noFill/>
        </p:spPr>
        <p:txBody>
          <a:bodyPr wrap="square" rtlCol="0">
            <a:spAutoFit/>
          </a:bodyPr>
          <a:lstStyle/>
          <a:p>
            <a:pPr algn="ctr"/>
            <a:r>
              <a:rPr lang="en-US" sz="1800" dirty="0" smtClean="0">
                <a:latin typeface="Arial" panose="020B0604020202020204" pitchFamily="34" charset="0"/>
                <a:cs typeface="Arial" panose="020B0604020202020204" pitchFamily="34" charset="0"/>
              </a:rPr>
              <a:t>Purified protein</a:t>
            </a:r>
            <a:endParaRPr lang="en-US" sz="1800" dirty="0">
              <a:latin typeface="Arial" panose="020B0604020202020204" pitchFamily="34" charset="0"/>
              <a:cs typeface="Arial" panose="020B0604020202020204" pitchFamily="34" charset="0"/>
            </a:endParaRPr>
          </a:p>
        </p:txBody>
      </p:sp>
      <p:sp>
        <p:nvSpPr>
          <p:cNvPr id="37" name="TextBox 36"/>
          <p:cNvSpPr txBox="1"/>
          <p:nvPr/>
        </p:nvSpPr>
        <p:spPr>
          <a:xfrm>
            <a:off x="29284163" y="7253775"/>
            <a:ext cx="595035" cy="369332"/>
          </a:xfrm>
          <a:prstGeom prst="rect">
            <a:avLst/>
          </a:prstGeom>
          <a:noFill/>
        </p:spPr>
        <p:txBody>
          <a:bodyPr wrap="none" rtlCol="0">
            <a:spAutoFit/>
          </a:bodyPr>
          <a:lstStyle/>
          <a:p>
            <a:pPr algn="ctr"/>
            <a:r>
              <a:rPr lang="en-US" sz="1800" dirty="0" err="1" smtClean="0">
                <a:latin typeface="Arial" panose="020B0604020202020204" pitchFamily="34" charset="0"/>
                <a:cs typeface="Arial" panose="020B0604020202020204" pitchFamily="34" charset="0"/>
              </a:rPr>
              <a:t>kDa</a:t>
            </a:r>
            <a:endParaRPr lang="en-US" sz="1800" dirty="0">
              <a:latin typeface="Arial" panose="020B0604020202020204" pitchFamily="34" charset="0"/>
              <a:cs typeface="Arial" panose="020B0604020202020204" pitchFamily="34" charset="0"/>
            </a:endParaRPr>
          </a:p>
        </p:txBody>
      </p:sp>
      <p:sp>
        <p:nvSpPr>
          <p:cNvPr id="38" name="TextBox 37"/>
          <p:cNvSpPr txBox="1"/>
          <p:nvPr/>
        </p:nvSpPr>
        <p:spPr>
          <a:xfrm>
            <a:off x="29732350" y="11630185"/>
            <a:ext cx="312906"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p:txBody>
      </p:sp>
      <p:sp>
        <p:nvSpPr>
          <p:cNvPr id="40" name="TextBox 39"/>
          <p:cNvSpPr txBox="1"/>
          <p:nvPr/>
        </p:nvSpPr>
        <p:spPr>
          <a:xfrm>
            <a:off x="29734045" y="11172985"/>
            <a:ext cx="312906" cy="369332"/>
          </a:xfrm>
          <a:prstGeom prst="rect">
            <a:avLst/>
          </a:prstGeom>
          <a:noFill/>
        </p:spPr>
        <p:txBody>
          <a:bodyPr wrap="none" rtlCol="0">
            <a:spAutoFit/>
          </a:bodyPr>
          <a:lstStyle/>
          <a:p>
            <a:pPr algn="ctr"/>
            <a:r>
              <a:rPr lang="en-US" sz="1800" dirty="0">
                <a:latin typeface="Arial" panose="020B0604020202020204" pitchFamily="34" charset="0"/>
                <a:cs typeface="Arial" panose="020B0604020202020204" pitchFamily="34" charset="0"/>
              </a:rPr>
              <a:t>6</a:t>
            </a:r>
          </a:p>
        </p:txBody>
      </p:sp>
      <p:sp>
        <p:nvSpPr>
          <p:cNvPr id="41" name="TextBox 40"/>
          <p:cNvSpPr txBox="1"/>
          <p:nvPr/>
        </p:nvSpPr>
        <p:spPr>
          <a:xfrm>
            <a:off x="29671289" y="10487185"/>
            <a:ext cx="441146"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14</a:t>
            </a:r>
            <a:endParaRPr lang="en-US" sz="1800" dirty="0">
              <a:latin typeface="Arial" panose="020B0604020202020204" pitchFamily="34" charset="0"/>
              <a:cs typeface="Arial" panose="020B0604020202020204" pitchFamily="34" charset="0"/>
            </a:endParaRPr>
          </a:p>
        </p:txBody>
      </p:sp>
      <p:sp>
        <p:nvSpPr>
          <p:cNvPr id="45" name="TextBox 44"/>
          <p:cNvSpPr txBox="1"/>
          <p:nvPr/>
        </p:nvSpPr>
        <p:spPr>
          <a:xfrm>
            <a:off x="29647727" y="9608772"/>
            <a:ext cx="441146"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28</a:t>
            </a:r>
            <a:endParaRPr lang="en-US" sz="1800" dirty="0">
              <a:latin typeface="Arial" panose="020B0604020202020204" pitchFamily="34" charset="0"/>
              <a:cs typeface="Arial" panose="020B0604020202020204" pitchFamily="34" charset="0"/>
            </a:endParaRPr>
          </a:p>
        </p:txBody>
      </p:sp>
      <p:sp>
        <p:nvSpPr>
          <p:cNvPr id="46" name="TextBox 45"/>
          <p:cNvSpPr txBox="1"/>
          <p:nvPr/>
        </p:nvSpPr>
        <p:spPr>
          <a:xfrm>
            <a:off x="29647727" y="9224795"/>
            <a:ext cx="441146" cy="369332"/>
          </a:xfrm>
          <a:prstGeom prst="rect">
            <a:avLst/>
          </a:prstGeom>
          <a:noFill/>
        </p:spPr>
        <p:txBody>
          <a:bodyPr wrap="none" rtlCol="0">
            <a:spAutoFit/>
          </a:bodyPr>
          <a:lstStyle/>
          <a:p>
            <a:pPr algn="ctr"/>
            <a:r>
              <a:rPr lang="en-US" sz="1800" dirty="0">
                <a:latin typeface="Arial" panose="020B0604020202020204" pitchFamily="34" charset="0"/>
                <a:cs typeface="Arial" panose="020B0604020202020204" pitchFamily="34" charset="0"/>
              </a:rPr>
              <a:t>3</a:t>
            </a:r>
            <a:r>
              <a:rPr lang="en-US" sz="1800" dirty="0" smtClean="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p:txBody>
      </p:sp>
      <p:sp>
        <p:nvSpPr>
          <p:cNvPr id="47" name="TextBox 46"/>
          <p:cNvSpPr txBox="1"/>
          <p:nvPr/>
        </p:nvSpPr>
        <p:spPr>
          <a:xfrm>
            <a:off x="29647727" y="8853975"/>
            <a:ext cx="441146"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49</a:t>
            </a:r>
            <a:endParaRPr lang="en-US" sz="1800" dirty="0">
              <a:latin typeface="Arial" panose="020B0604020202020204" pitchFamily="34" charset="0"/>
              <a:cs typeface="Arial" panose="020B0604020202020204" pitchFamily="34" charset="0"/>
            </a:endParaRPr>
          </a:p>
        </p:txBody>
      </p:sp>
      <p:sp>
        <p:nvSpPr>
          <p:cNvPr id="48" name="TextBox 47"/>
          <p:cNvSpPr txBox="1"/>
          <p:nvPr/>
        </p:nvSpPr>
        <p:spPr>
          <a:xfrm>
            <a:off x="29647727" y="8517643"/>
            <a:ext cx="441146"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62</a:t>
            </a:r>
            <a:endParaRPr lang="en-US" sz="1800" dirty="0">
              <a:latin typeface="Arial" panose="020B0604020202020204" pitchFamily="34" charset="0"/>
              <a:cs typeface="Arial" panose="020B0604020202020204" pitchFamily="34" charset="0"/>
            </a:endParaRPr>
          </a:p>
        </p:txBody>
      </p:sp>
      <p:sp>
        <p:nvSpPr>
          <p:cNvPr id="50" name="TextBox 49"/>
          <p:cNvSpPr txBox="1"/>
          <p:nvPr/>
        </p:nvSpPr>
        <p:spPr>
          <a:xfrm>
            <a:off x="29536601" y="7820185"/>
            <a:ext cx="569387"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188</a:t>
            </a:r>
            <a:endParaRPr lang="en-US" sz="1800" dirty="0">
              <a:latin typeface="Arial" panose="020B0604020202020204" pitchFamily="34" charset="0"/>
              <a:cs typeface="Arial" panose="020B0604020202020204" pitchFamily="34" charset="0"/>
            </a:endParaRPr>
          </a:p>
        </p:txBody>
      </p:sp>
      <p:sp>
        <p:nvSpPr>
          <p:cNvPr id="52" name="TextBox 51"/>
          <p:cNvSpPr txBox="1"/>
          <p:nvPr/>
        </p:nvSpPr>
        <p:spPr>
          <a:xfrm>
            <a:off x="29649342" y="8201185"/>
            <a:ext cx="441146"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98</a:t>
            </a:r>
            <a:endParaRPr lang="en-US" sz="1800" dirty="0">
              <a:latin typeface="Arial" panose="020B0604020202020204" pitchFamily="34" charset="0"/>
              <a:cs typeface="Arial" panose="020B0604020202020204" pitchFamily="34" charset="0"/>
            </a:endParaRPr>
          </a:p>
        </p:txBody>
      </p:sp>
      <p:sp>
        <p:nvSpPr>
          <p:cNvPr id="53" name="TextBox 52"/>
          <p:cNvSpPr txBox="1"/>
          <p:nvPr/>
        </p:nvSpPr>
        <p:spPr>
          <a:xfrm>
            <a:off x="29661985" y="10179408"/>
            <a:ext cx="441146" cy="369332"/>
          </a:xfrm>
          <a:prstGeom prst="rect">
            <a:avLst/>
          </a:prstGeom>
          <a:noFill/>
        </p:spPr>
        <p:txBody>
          <a:bodyPr wrap="none" rtlCol="0">
            <a:spAutoFit/>
          </a:bodyPr>
          <a:lstStyle/>
          <a:p>
            <a:pPr algn="ctr"/>
            <a:r>
              <a:rPr lang="en-US" sz="1800" dirty="0" smtClean="0">
                <a:latin typeface="Arial" panose="020B0604020202020204" pitchFamily="34" charset="0"/>
                <a:cs typeface="Arial" panose="020B0604020202020204" pitchFamily="34" charset="0"/>
              </a:rPr>
              <a:t>17</a:t>
            </a:r>
            <a:endParaRPr lang="en-US" sz="1800" dirty="0">
              <a:latin typeface="Arial" panose="020B0604020202020204" pitchFamily="34" charset="0"/>
              <a:cs typeface="Arial" panose="020B0604020202020204" pitchFamily="34" charset="0"/>
            </a:endParaRPr>
          </a:p>
        </p:txBody>
      </p:sp>
      <p:pic>
        <p:nvPicPr>
          <p:cNvPr id="54" name="Picture 2" descr="C:\Users\Kyoko\Documents\Jim\062216 Serum depletion test.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77144"/>
          <a:stretch/>
        </p:blipFill>
        <p:spPr bwMode="auto">
          <a:xfrm>
            <a:off x="30056330" y="7230485"/>
            <a:ext cx="1358462" cy="53471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31294414" y="8602048"/>
            <a:ext cx="77889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Striped Right Arrow 4"/>
          <p:cNvSpPr/>
          <p:nvPr/>
        </p:nvSpPr>
        <p:spPr>
          <a:xfrm>
            <a:off x="28391913" y="8314677"/>
            <a:ext cx="914768" cy="457200"/>
          </a:xfrm>
          <a:prstGeom prst="stripedRightArrow">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2044969" y="8244416"/>
            <a:ext cx="2338072" cy="923330"/>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Ex. Purified protein sent for MS analysis to confirm ID.</a:t>
            </a:r>
            <a:endParaRPr lang="en-US" sz="1800" dirty="0">
              <a:latin typeface="Arial" panose="020B0604020202020204" pitchFamily="34" charset="0"/>
              <a:cs typeface="Arial" panose="020B0604020202020204" pitchFamily="34" charset="0"/>
            </a:endParaRPr>
          </a:p>
        </p:txBody>
      </p:sp>
      <p:sp>
        <p:nvSpPr>
          <p:cNvPr id="56" name="Striped Right Arrow 55"/>
          <p:cNvSpPr/>
          <p:nvPr/>
        </p:nvSpPr>
        <p:spPr>
          <a:xfrm rot="8249274">
            <a:off x="27480059" y="13810916"/>
            <a:ext cx="3657600" cy="457200"/>
          </a:xfrm>
          <a:prstGeom prst="stripedRightArrow">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0155001" y="14234782"/>
            <a:ext cx="7315200" cy="364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29108204" y="5820974"/>
            <a:ext cx="3200985"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Example 1D-PAGE for Non-Complex Sample</a:t>
            </a:r>
            <a:endParaRPr lang="en-US" sz="2000" b="1" dirty="0">
              <a:latin typeface="Arial" panose="020B0604020202020204" pitchFamily="34" charset="0"/>
              <a:cs typeface="Arial" panose="020B0604020202020204" pitchFamily="34" charset="0"/>
            </a:endParaRPr>
          </a:p>
        </p:txBody>
      </p:sp>
      <p:sp>
        <p:nvSpPr>
          <p:cNvPr id="59" name="TextBox 58"/>
          <p:cNvSpPr txBox="1"/>
          <p:nvPr/>
        </p:nvSpPr>
        <p:spPr>
          <a:xfrm>
            <a:off x="20154112" y="13787342"/>
            <a:ext cx="6647606"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Example Basic Reporting </a:t>
            </a:r>
            <a:endParaRPr lang="en-US" sz="2000" b="1" dirty="0">
              <a:latin typeface="Arial" panose="020B0604020202020204" pitchFamily="34" charset="0"/>
              <a:cs typeface="Arial" panose="020B0604020202020204" pitchFamily="34" charset="0"/>
            </a:endParaRPr>
          </a:p>
        </p:txBody>
      </p:sp>
      <p:sp>
        <p:nvSpPr>
          <p:cNvPr id="60" name="TextBox 59"/>
          <p:cNvSpPr txBox="1"/>
          <p:nvPr/>
        </p:nvSpPr>
        <p:spPr>
          <a:xfrm>
            <a:off x="19709117" y="20813778"/>
            <a:ext cx="6893241" cy="523220"/>
          </a:xfrm>
          <a:prstGeom prst="rect">
            <a:avLst/>
          </a:prstGeom>
          <a:noFill/>
        </p:spPr>
        <p:txBody>
          <a:bodyPr wrap="square" rtlCol="0">
            <a:spAutoFit/>
          </a:bodyPr>
          <a:lstStyle/>
          <a:p>
            <a:r>
              <a:rPr lang="en-US" sz="2800" b="1" dirty="0" smtClean="0">
                <a:solidFill>
                  <a:schemeClr val="tx2"/>
                </a:solidFill>
                <a:latin typeface="Arial" panose="020B0604020202020204" pitchFamily="34" charset="0"/>
                <a:cs typeface="Arial" panose="020B0604020202020204" pitchFamily="34" charset="0"/>
              </a:rPr>
              <a:t>Example: 30 serum samples</a:t>
            </a:r>
            <a:endParaRPr lang="en-US" sz="2800" b="1" dirty="0">
              <a:solidFill>
                <a:schemeClr val="tx2"/>
              </a:solidFill>
              <a:latin typeface="Arial" panose="020B0604020202020204" pitchFamily="34" charset="0"/>
              <a:cs typeface="Arial" panose="020B0604020202020204" pitchFamily="34" charset="0"/>
            </a:endParaRPr>
          </a:p>
        </p:txBody>
      </p:sp>
      <p:sp>
        <p:nvSpPr>
          <p:cNvPr id="61" name="TextBox 60"/>
          <p:cNvSpPr txBox="1"/>
          <p:nvPr/>
        </p:nvSpPr>
        <p:spPr>
          <a:xfrm>
            <a:off x="19347614" y="23908977"/>
            <a:ext cx="1290931"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1-2</a:t>
            </a:r>
            <a:endParaRPr lang="en-US" sz="2000" b="1" u="sng" dirty="0">
              <a:latin typeface="Arial" panose="020B0604020202020204" pitchFamily="34" charset="0"/>
              <a:cs typeface="Arial" panose="020B0604020202020204" pitchFamily="34" charset="0"/>
            </a:endParaRPr>
          </a:p>
        </p:txBody>
      </p:sp>
      <p:sp>
        <p:nvSpPr>
          <p:cNvPr id="62" name="TextBox 61"/>
          <p:cNvSpPr txBox="1"/>
          <p:nvPr/>
        </p:nvSpPr>
        <p:spPr>
          <a:xfrm>
            <a:off x="19347615" y="26169588"/>
            <a:ext cx="1290931"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2-3</a:t>
            </a:r>
            <a:endParaRPr lang="en-US" sz="2000" b="1" u="sng" dirty="0">
              <a:latin typeface="Arial" panose="020B0604020202020204" pitchFamily="34" charset="0"/>
              <a:cs typeface="Arial" panose="020B0604020202020204" pitchFamily="34" charset="0"/>
            </a:endParaRPr>
          </a:p>
        </p:txBody>
      </p:sp>
      <p:sp>
        <p:nvSpPr>
          <p:cNvPr id="63" name="TextBox 62"/>
          <p:cNvSpPr txBox="1"/>
          <p:nvPr/>
        </p:nvSpPr>
        <p:spPr>
          <a:xfrm>
            <a:off x="19347614" y="27805067"/>
            <a:ext cx="1290931"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3-4</a:t>
            </a:r>
            <a:endParaRPr lang="en-US" sz="2000" b="1" u="sng" dirty="0">
              <a:latin typeface="Arial" panose="020B0604020202020204" pitchFamily="34" charset="0"/>
              <a:cs typeface="Arial" panose="020B0604020202020204" pitchFamily="34" charset="0"/>
            </a:endParaRPr>
          </a:p>
        </p:txBody>
      </p:sp>
      <p:sp>
        <p:nvSpPr>
          <p:cNvPr id="64" name="TextBox 63"/>
          <p:cNvSpPr txBox="1"/>
          <p:nvPr/>
        </p:nvSpPr>
        <p:spPr>
          <a:xfrm>
            <a:off x="19369822" y="29186884"/>
            <a:ext cx="1290931"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3-4</a:t>
            </a:r>
            <a:endParaRPr lang="en-US" sz="2000" b="1" u="sng" dirty="0">
              <a:latin typeface="Arial" panose="020B0604020202020204" pitchFamily="34" charset="0"/>
              <a:cs typeface="Arial" panose="020B0604020202020204" pitchFamily="34" charset="0"/>
            </a:endParaRPr>
          </a:p>
        </p:txBody>
      </p:sp>
      <p:sp>
        <p:nvSpPr>
          <p:cNvPr id="65" name="TextBox 64"/>
          <p:cNvSpPr txBox="1"/>
          <p:nvPr/>
        </p:nvSpPr>
        <p:spPr>
          <a:xfrm>
            <a:off x="20660752" y="23327795"/>
            <a:ext cx="9948237" cy="1938992"/>
          </a:xfrm>
          <a:prstGeom prst="rect">
            <a:avLst/>
          </a:prstGeom>
          <a:solidFill>
            <a:schemeClr val="accent1">
              <a:lumMod val="40000"/>
              <a:lumOff val="60000"/>
            </a:schemeClr>
          </a:solidFill>
          <a:effectLst/>
          <a:scene3d>
            <a:camera prst="orthographicFront"/>
            <a:lightRig rig="threePt" dir="t"/>
          </a:scene3d>
          <a:sp3d>
            <a:bevelT w="152400" h="50800" prst="softRound"/>
          </a:sp3d>
        </p:spPr>
        <p:txBody>
          <a:bodyPr wrap="square" rtlCol="0">
            <a:spAutoFit/>
          </a:bodyPr>
          <a:lstStyle/>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Samples are accepted, and service Forms are uploaded to LIMS</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Advanced sample preparation (depletion of abundant proteins, $60×16hr=$960) </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Protein quantification ($20×30=$600)</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1D PAGE ($20×30=$600)</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Gel staining and imaging ($35×4=$140)</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Enzymatic digestion (in case of 3 fraction per sample: $30×90=$2,700)</a:t>
            </a:r>
          </a:p>
        </p:txBody>
      </p:sp>
      <p:sp>
        <p:nvSpPr>
          <p:cNvPr id="66" name="TextBox 65"/>
          <p:cNvSpPr txBox="1"/>
          <p:nvPr/>
        </p:nvSpPr>
        <p:spPr>
          <a:xfrm>
            <a:off x="20638544" y="25909214"/>
            <a:ext cx="10017549" cy="1015663"/>
          </a:xfrm>
          <a:prstGeom prst="rect">
            <a:avLst/>
          </a:prstGeom>
          <a:solidFill>
            <a:schemeClr val="accent2">
              <a:lumMod val="40000"/>
              <a:lumOff val="60000"/>
            </a:schemeClr>
          </a:solidFill>
          <a:effectLst/>
          <a:scene3d>
            <a:camera prst="orthographicFront"/>
            <a:lightRig rig="threePt" dir="t"/>
          </a:scene3d>
          <a:sp3d>
            <a:bevelT w="152400" h="50800" prst="softRound"/>
          </a:sp3d>
        </p:spPr>
        <p:txBody>
          <a:bodyPr wrap="square" rtlCol="0">
            <a:spAutoFit/>
          </a:bodyPr>
          <a:lstStyle/>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High-Resolution LC-MS analysis, 1hr ($110×90=$9,900) </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Data extraction and searching</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Post LC-MS analysis (Basic reporting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$60×4hr=$240)</a:t>
            </a:r>
          </a:p>
        </p:txBody>
      </p:sp>
      <p:sp>
        <p:nvSpPr>
          <p:cNvPr id="67" name="TextBox 66"/>
          <p:cNvSpPr txBox="1"/>
          <p:nvPr/>
        </p:nvSpPr>
        <p:spPr>
          <a:xfrm>
            <a:off x="20638544" y="27579817"/>
            <a:ext cx="10017549" cy="1015663"/>
          </a:xfrm>
          <a:prstGeom prst="rect">
            <a:avLst/>
          </a:prstGeom>
          <a:solidFill>
            <a:schemeClr val="accent6">
              <a:lumMod val="40000"/>
              <a:lumOff val="60000"/>
            </a:schemeClr>
          </a:solidFill>
          <a:effectLst/>
          <a:scene3d>
            <a:camera prst="orthographicFront"/>
            <a:lightRig rig="threePt" dir="t"/>
          </a:scene3d>
          <a:sp3d>
            <a:bevelT w="152400" h="50800" prst="softRound"/>
          </a:sp3d>
        </p:spPr>
        <p:txBody>
          <a:bodyPr wrap="square" rtlCol="0">
            <a:spAutoFit/>
          </a:bodyPr>
          <a:lstStyle/>
          <a:p>
            <a:r>
              <a:rPr lang="en-US" sz="2000" i="1" u="sng" dirty="0" smtClean="0">
                <a:latin typeface="Arial" panose="020B0604020202020204" pitchFamily="34" charset="0"/>
                <a:cs typeface="Arial" panose="020B0604020202020204" pitchFamily="34" charset="0"/>
              </a:rPr>
              <a:t>OPTIONAL </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Statistical analysis and systems biology analysis (Advanced reporting, Ex. $120×8hr=$960)</a:t>
            </a:r>
          </a:p>
        </p:txBody>
      </p:sp>
      <p:sp>
        <p:nvSpPr>
          <p:cNvPr id="68" name="Down Arrow 67"/>
          <p:cNvSpPr/>
          <p:nvPr/>
        </p:nvSpPr>
        <p:spPr>
          <a:xfrm>
            <a:off x="24014865" y="25369488"/>
            <a:ext cx="457200" cy="457200"/>
          </a:xfrm>
          <a:prstGeom prst="downArrow">
            <a:avLst/>
          </a:prstGeom>
          <a:solidFill>
            <a:schemeClr val="tx1">
              <a:lumMod val="50000"/>
              <a:lumOff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wn Arrow 68"/>
          <p:cNvSpPr/>
          <p:nvPr/>
        </p:nvSpPr>
        <p:spPr>
          <a:xfrm>
            <a:off x="24033915" y="27040091"/>
            <a:ext cx="457200" cy="457200"/>
          </a:xfrm>
          <a:prstGeom prst="downArrow">
            <a:avLst/>
          </a:prstGeom>
          <a:solidFill>
            <a:schemeClr val="tx1">
              <a:lumMod val="50000"/>
              <a:lumOff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n Arrow 69"/>
          <p:cNvSpPr/>
          <p:nvPr/>
        </p:nvSpPr>
        <p:spPr>
          <a:xfrm>
            <a:off x="24052965" y="28710694"/>
            <a:ext cx="457200" cy="457200"/>
          </a:xfrm>
          <a:prstGeom prst="downArrow">
            <a:avLst/>
          </a:prstGeom>
          <a:solidFill>
            <a:schemeClr val="tx1">
              <a:lumMod val="50000"/>
              <a:lumOff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0643013" y="29180931"/>
            <a:ext cx="9976873" cy="400110"/>
          </a:xfrm>
          <a:prstGeom prst="rect">
            <a:avLst/>
          </a:prstGeom>
          <a:solidFill>
            <a:schemeClr val="accent3">
              <a:lumMod val="60000"/>
              <a:lumOff val="40000"/>
            </a:schemeClr>
          </a:solidFill>
          <a:effectLst/>
          <a:scene3d>
            <a:camera prst="orthographicFront"/>
            <a:lightRig rig="threePt" dir="t"/>
          </a:scene3d>
          <a:sp3d>
            <a:bevelT w="152400" h="50800" prst="softRound"/>
          </a:sp3d>
        </p:spPr>
        <p:txBody>
          <a:bodyPr wrap="square" rtlCol="0">
            <a:spAutoFit/>
          </a:bodyPr>
          <a:lstStyle/>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Data is uploaded to the LIMS</a:t>
            </a:r>
          </a:p>
        </p:txBody>
      </p:sp>
      <p:sp>
        <p:nvSpPr>
          <p:cNvPr id="72" name="TextBox 71"/>
          <p:cNvSpPr txBox="1"/>
          <p:nvPr/>
        </p:nvSpPr>
        <p:spPr>
          <a:xfrm>
            <a:off x="19693256" y="29920441"/>
            <a:ext cx="7978793" cy="400110"/>
          </a:xfrm>
          <a:prstGeom prst="rect">
            <a:avLst/>
          </a:prstGeom>
          <a:noFill/>
          <a:effectLst/>
          <a:scene3d>
            <a:camera prst="orthographicFront"/>
            <a:lightRig rig="threePt" dir="t"/>
          </a:scene3d>
          <a:sp3d>
            <a:bevelT w="152400" h="50800" prst="softRound"/>
          </a:sp3d>
        </p:spPr>
        <p:txBody>
          <a:bodyPr wrap="square" rtlCol="0">
            <a:spAutoFit/>
          </a:bodyPr>
          <a:lstStyle/>
          <a:p>
            <a:r>
              <a:rPr lang="en-US" sz="2000" b="1" u="sng" dirty="0" smtClean="0">
                <a:latin typeface="Arial" panose="020B0604020202020204" pitchFamily="34" charset="0"/>
                <a:cs typeface="Arial" panose="020B0604020202020204" pitchFamily="34" charset="0"/>
              </a:rPr>
              <a:t>Total Price: $</a:t>
            </a:r>
            <a:r>
              <a:rPr lang="en-US" sz="2000" b="1" u="sng" smtClean="0">
                <a:latin typeface="Arial" panose="020B0604020202020204" pitchFamily="34" charset="0"/>
                <a:cs typeface="Arial" panose="020B0604020202020204" pitchFamily="34" charset="0"/>
              </a:rPr>
              <a:t>16,220 (~$540/sample, optional </a:t>
            </a:r>
            <a:r>
              <a:rPr lang="en-US" sz="2000" b="1" u="sng" dirty="0" smtClean="0">
                <a:latin typeface="Arial" panose="020B0604020202020204" pitchFamily="34" charset="0"/>
                <a:cs typeface="Arial" panose="020B0604020202020204" pitchFamily="34" charset="0"/>
              </a:rPr>
              <a:t>items included )</a:t>
            </a:r>
          </a:p>
        </p:txBody>
      </p:sp>
      <p:sp>
        <p:nvSpPr>
          <p:cNvPr id="73" name="TextBox 72"/>
          <p:cNvSpPr txBox="1"/>
          <p:nvPr/>
        </p:nvSpPr>
        <p:spPr>
          <a:xfrm>
            <a:off x="19462828" y="22136268"/>
            <a:ext cx="1063304" cy="400110"/>
          </a:xfrm>
          <a:prstGeom prst="rect">
            <a:avLst/>
          </a:prstGeom>
          <a:noFill/>
        </p:spPr>
        <p:txBody>
          <a:bodyPr wrap="none" rtlCol="0">
            <a:spAutoFit/>
          </a:bodyPr>
          <a:lstStyle/>
          <a:p>
            <a:pPr algn="ctr"/>
            <a:r>
              <a:rPr lang="en-US" sz="2000" b="1" u="sng" dirty="0" smtClean="0">
                <a:latin typeface="Arial" panose="020B0604020202020204" pitchFamily="34" charset="0"/>
                <a:cs typeface="Arial" panose="020B0604020202020204" pitchFamily="34" charset="0"/>
              </a:rPr>
              <a:t>Week 0</a:t>
            </a:r>
            <a:endParaRPr lang="en-US" sz="2000" b="1" u="sng" dirty="0">
              <a:latin typeface="Arial" panose="020B0604020202020204" pitchFamily="34" charset="0"/>
              <a:cs typeface="Arial" panose="020B0604020202020204" pitchFamily="34" charset="0"/>
            </a:endParaRPr>
          </a:p>
        </p:txBody>
      </p:sp>
      <p:sp>
        <p:nvSpPr>
          <p:cNvPr id="74" name="Down Arrow 73"/>
          <p:cNvSpPr/>
          <p:nvPr/>
        </p:nvSpPr>
        <p:spPr>
          <a:xfrm>
            <a:off x="24013781" y="22831208"/>
            <a:ext cx="457200" cy="457200"/>
          </a:xfrm>
          <a:prstGeom prst="downArrow">
            <a:avLst/>
          </a:prstGeom>
          <a:solidFill>
            <a:schemeClr val="tx1">
              <a:lumMod val="50000"/>
              <a:lumOff val="5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0672573" y="21733019"/>
            <a:ext cx="9936415" cy="1015663"/>
          </a:xfrm>
          <a:prstGeom prst="rect">
            <a:avLst/>
          </a:prstGeom>
          <a:solidFill>
            <a:schemeClr val="accent4">
              <a:lumMod val="40000"/>
              <a:lumOff val="60000"/>
            </a:schemeClr>
          </a:solidFill>
          <a:effectLst/>
          <a:scene3d>
            <a:camera prst="orthographicFront"/>
            <a:lightRig rig="threePt" dir="t"/>
          </a:scene3d>
          <a:sp3d>
            <a:bevelT w="152400" h="50800" prst="softRound"/>
          </a:sp3d>
        </p:spPr>
        <p:txBody>
          <a:bodyPr wrap="square" rtlCol="0">
            <a:spAutoFit/>
          </a:bodyPr>
          <a:lstStyle/>
          <a:p>
            <a:r>
              <a:rPr lang="en-US" sz="2000" i="1" u="sng" dirty="0" smtClean="0">
                <a:latin typeface="Arial" panose="020B0604020202020204" pitchFamily="34" charset="0"/>
                <a:cs typeface="Arial" panose="020B0604020202020204" pitchFamily="34" charset="0"/>
              </a:rPr>
              <a:t>OPTIONAL (Strongly Recommended) </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Consultation with the Director (Including experimental design, timeline, cost, etc.) (1</a:t>
            </a:r>
            <a:r>
              <a:rPr lang="en-US" sz="2000" baseline="30000" dirty="0">
                <a:latin typeface="Arial" panose="020B0604020202020204" pitchFamily="34" charset="0"/>
                <a:cs typeface="Arial" panose="020B0604020202020204" pitchFamily="34" charset="0"/>
              </a:rPr>
              <a:t>st</a:t>
            </a:r>
            <a:r>
              <a:rPr lang="en-US" sz="2000" dirty="0">
                <a:latin typeface="Arial" panose="020B0604020202020204" pitchFamily="34" charset="0"/>
                <a:cs typeface="Arial" panose="020B0604020202020204" pitchFamily="34" charset="0"/>
              </a:rPr>
              <a:t> hour free; </a:t>
            </a:r>
            <a:r>
              <a:rPr lang="en-US" sz="2000" dirty="0" smtClean="0">
                <a:latin typeface="Arial" panose="020B0604020202020204" pitchFamily="34" charset="0"/>
                <a:cs typeface="Arial" panose="020B0604020202020204" pitchFamily="34" charset="0"/>
              </a:rPr>
              <a:t>additional: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120×1hr</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120</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76" name="TextBox 75"/>
          <p:cNvSpPr txBox="1"/>
          <p:nvPr/>
        </p:nvSpPr>
        <p:spPr>
          <a:xfrm>
            <a:off x="34503783" y="5282825"/>
            <a:ext cx="13518046" cy="523220"/>
          </a:xfrm>
          <a:prstGeom prst="rect">
            <a:avLst/>
          </a:prstGeom>
          <a:noFill/>
        </p:spPr>
        <p:txBody>
          <a:bodyPr wrap="square" rtlCol="0">
            <a:spAutoFit/>
          </a:bodyPr>
          <a:lstStyle/>
          <a:p>
            <a:r>
              <a:rPr lang="en-US" sz="2800" b="1" dirty="0" smtClean="0">
                <a:solidFill>
                  <a:schemeClr val="tx2"/>
                </a:solidFill>
                <a:latin typeface="Arial" panose="020B0604020202020204" pitchFamily="34" charset="0"/>
                <a:cs typeface="Arial" panose="020B0604020202020204" pitchFamily="34" charset="0"/>
              </a:rPr>
              <a:t>Example: </a:t>
            </a:r>
            <a:r>
              <a:rPr lang="en-US" sz="2800" b="1" u="sng" dirty="0" smtClean="0">
                <a:solidFill>
                  <a:schemeClr val="tx2"/>
                </a:solidFill>
                <a:latin typeface="Arial" panose="020B0604020202020204" pitchFamily="34" charset="0"/>
                <a:cs typeface="Arial" panose="020B0604020202020204" pitchFamily="34" charset="0"/>
              </a:rPr>
              <a:t>S</a:t>
            </a:r>
            <a:r>
              <a:rPr lang="en-US" sz="2800" b="1" dirty="0" smtClean="0">
                <a:solidFill>
                  <a:schemeClr val="tx2"/>
                </a:solidFill>
                <a:latin typeface="Arial" panose="020B0604020202020204" pitchFamily="34" charset="0"/>
                <a:cs typeface="Arial" panose="020B0604020202020204" pitchFamily="34" charset="0"/>
              </a:rPr>
              <a:t>table </a:t>
            </a:r>
            <a:r>
              <a:rPr lang="en-US" sz="2800" b="1" u="sng" dirty="0" smtClean="0">
                <a:solidFill>
                  <a:schemeClr val="tx2"/>
                </a:solidFill>
                <a:latin typeface="Arial" panose="020B0604020202020204" pitchFamily="34" charset="0"/>
                <a:cs typeface="Arial" panose="020B0604020202020204" pitchFamily="34" charset="0"/>
              </a:rPr>
              <a:t>I</a:t>
            </a:r>
            <a:r>
              <a:rPr lang="en-US" sz="2800" b="1" dirty="0" smtClean="0">
                <a:solidFill>
                  <a:schemeClr val="tx2"/>
                </a:solidFill>
                <a:latin typeface="Arial" panose="020B0604020202020204" pitchFamily="34" charset="0"/>
                <a:cs typeface="Arial" panose="020B0604020202020204" pitchFamily="34" charset="0"/>
              </a:rPr>
              <a:t>sotope </a:t>
            </a:r>
            <a:r>
              <a:rPr lang="en-US" sz="2800" b="1" u="sng" dirty="0" smtClean="0">
                <a:solidFill>
                  <a:schemeClr val="tx2"/>
                </a:solidFill>
                <a:latin typeface="Arial" panose="020B0604020202020204" pitchFamily="34" charset="0"/>
                <a:cs typeface="Arial" panose="020B0604020202020204" pitchFamily="34" charset="0"/>
              </a:rPr>
              <a:t>L</a:t>
            </a:r>
            <a:r>
              <a:rPr lang="en-US" sz="2800" b="1" dirty="0" smtClean="0">
                <a:solidFill>
                  <a:schemeClr val="tx2"/>
                </a:solidFill>
                <a:latin typeface="Arial" panose="020B0604020202020204" pitchFamily="34" charset="0"/>
                <a:cs typeface="Arial" panose="020B0604020202020204" pitchFamily="34" charset="0"/>
              </a:rPr>
              <a:t>abeling with </a:t>
            </a:r>
            <a:r>
              <a:rPr lang="en-US" sz="2800" b="1" u="sng" dirty="0" smtClean="0">
                <a:solidFill>
                  <a:schemeClr val="tx2"/>
                </a:solidFill>
                <a:latin typeface="Arial" panose="020B0604020202020204" pitchFamily="34" charset="0"/>
                <a:cs typeface="Arial" panose="020B0604020202020204" pitchFamily="34" charset="0"/>
              </a:rPr>
              <a:t>A</a:t>
            </a:r>
            <a:r>
              <a:rPr lang="en-US" sz="2800" b="1" dirty="0" smtClean="0">
                <a:solidFill>
                  <a:schemeClr val="tx2"/>
                </a:solidFill>
                <a:latin typeface="Arial" panose="020B0604020202020204" pitchFamily="34" charset="0"/>
                <a:cs typeface="Arial" panose="020B0604020202020204" pitchFamily="34" charset="0"/>
              </a:rPr>
              <a:t>mino Acid in </a:t>
            </a:r>
            <a:r>
              <a:rPr lang="en-US" sz="2800" b="1" u="sng" dirty="0" smtClean="0">
                <a:solidFill>
                  <a:schemeClr val="tx2"/>
                </a:solidFill>
                <a:latin typeface="Arial" panose="020B0604020202020204" pitchFamily="34" charset="0"/>
                <a:cs typeface="Arial" panose="020B0604020202020204" pitchFamily="34" charset="0"/>
              </a:rPr>
              <a:t>C</a:t>
            </a:r>
            <a:r>
              <a:rPr lang="en-US" sz="2800" b="1" dirty="0" smtClean="0">
                <a:solidFill>
                  <a:schemeClr val="tx2"/>
                </a:solidFill>
                <a:latin typeface="Arial" panose="020B0604020202020204" pitchFamily="34" charset="0"/>
                <a:cs typeface="Arial" panose="020B0604020202020204" pitchFamily="34" charset="0"/>
              </a:rPr>
              <a:t>ell Culture (SILAC)</a:t>
            </a:r>
            <a:endParaRPr lang="en-US" sz="2800" b="1" dirty="0">
              <a:solidFill>
                <a:schemeClr val="tx2"/>
              </a:solidFill>
              <a:latin typeface="Arial" panose="020B0604020202020204" pitchFamily="34" charset="0"/>
              <a:cs typeface="Arial" panose="020B0604020202020204" pitchFamily="34" charset="0"/>
            </a:endParaRPr>
          </a:p>
        </p:txBody>
      </p:sp>
      <p:sp>
        <p:nvSpPr>
          <p:cNvPr id="78" name="TextBox 77"/>
          <p:cNvSpPr txBox="1"/>
          <p:nvPr/>
        </p:nvSpPr>
        <p:spPr>
          <a:xfrm>
            <a:off x="35661232" y="11294810"/>
            <a:ext cx="1127232" cy="1323439"/>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Lysine</a:t>
            </a:r>
          </a:p>
          <a:p>
            <a:pPr algn="ctr"/>
            <a:r>
              <a:rPr lang="en-US" sz="2000" dirty="0" smtClean="0">
                <a:latin typeface="Arial" panose="020B0604020202020204" pitchFamily="34" charset="0"/>
                <a:cs typeface="Arial" panose="020B0604020202020204" pitchFamily="34" charset="0"/>
              </a:rPr>
              <a:t>Arginine</a:t>
            </a:r>
          </a:p>
          <a:p>
            <a:pPr algn="ctr"/>
            <a:r>
              <a:rPr lang="en-US" sz="2000" dirty="0" smtClean="0">
                <a:latin typeface="Arial" panose="020B0604020202020204" pitchFamily="34" charset="0"/>
                <a:cs typeface="Arial" panose="020B0604020202020204" pitchFamily="34" charset="0"/>
              </a:rPr>
              <a:t>12C-</a:t>
            </a:r>
          </a:p>
          <a:p>
            <a:pPr algn="ctr"/>
            <a:r>
              <a:rPr lang="en-US" sz="2000" dirty="0" smtClean="0">
                <a:latin typeface="Arial" panose="020B0604020202020204" pitchFamily="34" charset="0"/>
                <a:cs typeface="Arial" panose="020B0604020202020204" pitchFamily="34" charset="0"/>
              </a:rPr>
              <a:t>14N-</a:t>
            </a:r>
            <a:endParaRPr lang="en-US" sz="2000" dirty="0">
              <a:latin typeface="Arial" panose="020B0604020202020204" pitchFamily="34" charset="0"/>
              <a:cs typeface="Arial" panose="020B0604020202020204" pitchFamily="34" charset="0"/>
            </a:endParaRPr>
          </a:p>
        </p:txBody>
      </p:sp>
      <p:sp>
        <p:nvSpPr>
          <p:cNvPr id="79" name="TextBox 78"/>
          <p:cNvSpPr txBox="1"/>
          <p:nvPr/>
        </p:nvSpPr>
        <p:spPr>
          <a:xfrm>
            <a:off x="37010474" y="8554586"/>
            <a:ext cx="1980030" cy="400110"/>
          </a:xfrm>
          <a:prstGeom prst="rect">
            <a:avLst/>
          </a:prstGeom>
          <a:solidFill>
            <a:schemeClr val="tx2">
              <a:lumMod val="20000"/>
              <a:lumOff val="80000"/>
            </a:schemeClr>
          </a:solidFill>
        </p:spPr>
        <p:txBody>
          <a:bodyPr wrap="none" rtlCol="0">
            <a:spAutoFit/>
          </a:bodyPr>
          <a:lstStyle/>
          <a:p>
            <a:pPr algn="ctr"/>
            <a:r>
              <a:rPr lang="en-US" sz="2000" dirty="0" smtClean="0">
                <a:latin typeface="Arial" panose="020B0604020202020204" pitchFamily="34" charset="0"/>
                <a:cs typeface="Arial" panose="020B0604020202020204" pitchFamily="34" charset="0"/>
              </a:rPr>
              <a:t>Control (Heavy)</a:t>
            </a:r>
            <a:endParaRPr lang="en-US" sz="2000" dirty="0">
              <a:latin typeface="Arial" panose="020B0604020202020204" pitchFamily="34" charset="0"/>
              <a:cs typeface="Arial" panose="020B0604020202020204" pitchFamily="34" charset="0"/>
            </a:endParaRPr>
          </a:p>
        </p:txBody>
      </p:sp>
      <p:sp>
        <p:nvSpPr>
          <p:cNvPr id="80" name="TextBox 79"/>
          <p:cNvSpPr txBox="1"/>
          <p:nvPr/>
        </p:nvSpPr>
        <p:spPr>
          <a:xfrm>
            <a:off x="36733134" y="10764386"/>
            <a:ext cx="2478564" cy="400110"/>
          </a:xfrm>
          <a:prstGeom prst="rect">
            <a:avLst/>
          </a:prstGeom>
          <a:solidFill>
            <a:schemeClr val="accent2">
              <a:lumMod val="60000"/>
              <a:lumOff val="40000"/>
            </a:schemeClr>
          </a:solidFill>
        </p:spPr>
        <p:txBody>
          <a:bodyPr wrap="none" rtlCol="0">
            <a:spAutoFit/>
          </a:bodyPr>
          <a:lstStyle/>
          <a:p>
            <a:pPr algn="ctr"/>
            <a:r>
              <a:rPr lang="en-US" sz="2000" dirty="0" smtClean="0">
                <a:latin typeface="Arial" panose="020B0604020202020204" pitchFamily="34" charset="0"/>
                <a:cs typeface="Arial" panose="020B0604020202020204" pitchFamily="34" charset="0"/>
              </a:rPr>
              <a:t>Experimental (Light)</a:t>
            </a:r>
            <a:endParaRPr lang="en-US" sz="2000" dirty="0">
              <a:latin typeface="Arial" panose="020B0604020202020204" pitchFamily="34" charset="0"/>
              <a:cs typeface="Arial" panose="020B0604020202020204" pitchFamily="34" charset="0"/>
            </a:endParaRPr>
          </a:p>
        </p:txBody>
      </p:sp>
      <p:sp>
        <p:nvSpPr>
          <p:cNvPr id="81" name="Right Arrow 80"/>
          <p:cNvSpPr/>
          <p:nvPr/>
        </p:nvSpPr>
        <p:spPr>
          <a:xfrm>
            <a:off x="39724293" y="10474826"/>
            <a:ext cx="9144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82" name="TextBox 81"/>
          <p:cNvSpPr txBox="1"/>
          <p:nvPr/>
        </p:nvSpPr>
        <p:spPr>
          <a:xfrm>
            <a:off x="39517109" y="10074717"/>
            <a:ext cx="1274837" cy="400110"/>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Cell Lysis</a:t>
            </a:r>
          </a:p>
        </p:txBody>
      </p:sp>
      <p:sp>
        <p:nvSpPr>
          <p:cNvPr id="83" name="Right Arrow 82"/>
          <p:cNvSpPr/>
          <p:nvPr/>
        </p:nvSpPr>
        <p:spPr>
          <a:xfrm>
            <a:off x="41172093" y="10474826"/>
            <a:ext cx="25908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84" name="TextBox 83"/>
          <p:cNvSpPr txBox="1"/>
          <p:nvPr/>
        </p:nvSpPr>
        <p:spPr>
          <a:xfrm>
            <a:off x="40943493" y="9535363"/>
            <a:ext cx="3014080" cy="1015663"/>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Combine equal amount of Heavy and Light labeled proteins</a:t>
            </a:r>
          </a:p>
        </p:txBody>
      </p:sp>
      <p:sp>
        <p:nvSpPr>
          <p:cNvPr id="85" name="Right Arrow 84"/>
          <p:cNvSpPr/>
          <p:nvPr/>
        </p:nvSpPr>
        <p:spPr>
          <a:xfrm>
            <a:off x="45611282" y="10474826"/>
            <a:ext cx="9144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86" name="TextBox 85"/>
          <p:cNvSpPr txBox="1"/>
          <p:nvPr/>
        </p:nvSpPr>
        <p:spPr>
          <a:xfrm>
            <a:off x="45306482" y="9773786"/>
            <a:ext cx="1563207"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Trypsin Digestion</a:t>
            </a:r>
          </a:p>
        </p:txBody>
      </p:sp>
      <p:sp>
        <p:nvSpPr>
          <p:cNvPr id="87" name="TextBox 86"/>
          <p:cNvSpPr txBox="1"/>
          <p:nvPr/>
        </p:nvSpPr>
        <p:spPr>
          <a:xfrm>
            <a:off x="35405896" y="8869566"/>
            <a:ext cx="1561646" cy="1323439"/>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Lysine+6</a:t>
            </a:r>
          </a:p>
          <a:p>
            <a:pPr algn="ctr"/>
            <a:r>
              <a:rPr lang="en-US" sz="2000" dirty="0" smtClean="0">
                <a:latin typeface="Arial" panose="020B0604020202020204" pitchFamily="34" charset="0"/>
                <a:cs typeface="Arial" panose="020B0604020202020204" pitchFamily="34" charset="0"/>
              </a:rPr>
              <a:t>Arginine+10</a:t>
            </a:r>
          </a:p>
          <a:p>
            <a:pPr algn="ctr"/>
            <a:r>
              <a:rPr lang="en-US" sz="2000" dirty="0" smtClean="0">
                <a:latin typeface="Arial" panose="020B0604020202020204" pitchFamily="34" charset="0"/>
                <a:cs typeface="Arial" panose="020B0604020202020204" pitchFamily="34" charset="0"/>
              </a:rPr>
              <a:t>13C-</a:t>
            </a:r>
          </a:p>
          <a:p>
            <a:pPr algn="ctr"/>
            <a:r>
              <a:rPr lang="en-US" sz="2000" dirty="0" smtClean="0">
                <a:latin typeface="Arial" panose="020B0604020202020204" pitchFamily="34" charset="0"/>
                <a:cs typeface="Arial" panose="020B0604020202020204" pitchFamily="34" charset="0"/>
              </a:rPr>
              <a:t>15N-</a:t>
            </a:r>
            <a:endParaRPr lang="en-US" sz="2000" dirty="0">
              <a:latin typeface="Arial" panose="020B0604020202020204" pitchFamily="34" charset="0"/>
              <a:cs typeface="Arial" panose="020B0604020202020204" pitchFamily="34" charset="0"/>
            </a:endParaRPr>
          </a:p>
        </p:txBody>
      </p:sp>
      <p:pic>
        <p:nvPicPr>
          <p:cNvPr id="88" name="Picture 4" descr="Petri dish 3D Mode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5504" y="9087986"/>
            <a:ext cx="1828800" cy="1371600"/>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89" name="Picture 4" descr="Petri dish 3D Mode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5504" y="11297786"/>
            <a:ext cx="1828800" cy="1371600"/>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96" name="Right Arrow 95"/>
          <p:cNvSpPr/>
          <p:nvPr/>
        </p:nvSpPr>
        <p:spPr>
          <a:xfrm>
            <a:off x="44228714" y="10465373"/>
            <a:ext cx="9144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97" name="TextBox 96"/>
          <p:cNvSpPr txBox="1"/>
          <p:nvPr/>
        </p:nvSpPr>
        <p:spPr>
          <a:xfrm>
            <a:off x="43923914" y="10055507"/>
            <a:ext cx="1563207"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1D-PAGE</a:t>
            </a:r>
          </a:p>
        </p:txBody>
      </p:sp>
      <p:sp>
        <p:nvSpPr>
          <p:cNvPr id="98" name="TextBox 97"/>
          <p:cNvSpPr txBox="1"/>
          <p:nvPr/>
        </p:nvSpPr>
        <p:spPr>
          <a:xfrm>
            <a:off x="46919478" y="10266194"/>
            <a:ext cx="1563207" cy="707886"/>
          </a:xfrm>
          <a:prstGeom prst="rect">
            <a:avLst/>
          </a:prstGeom>
          <a:noFill/>
          <a:ln>
            <a:solidFill>
              <a:schemeClr val="tx1"/>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LCMS</a:t>
            </a:r>
          </a:p>
          <a:p>
            <a:pPr algn="ctr"/>
            <a:r>
              <a:rPr lang="en-US" sz="2000" dirty="0" smtClean="0">
                <a:latin typeface="Arial" panose="020B0604020202020204" pitchFamily="34" charset="0"/>
                <a:cs typeface="Arial" panose="020B0604020202020204" pitchFamily="34" charset="0"/>
              </a:rPr>
              <a:t>Analysis</a:t>
            </a:r>
          </a:p>
        </p:txBody>
      </p:sp>
      <p:sp>
        <p:nvSpPr>
          <p:cNvPr id="99" name="Right Arrow 98"/>
          <p:cNvSpPr/>
          <p:nvPr/>
        </p:nvSpPr>
        <p:spPr>
          <a:xfrm rot="5400000">
            <a:off x="47495135" y="11110951"/>
            <a:ext cx="4572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00" name="TextBox 99"/>
          <p:cNvSpPr txBox="1"/>
          <p:nvPr/>
        </p:nvSpPr>
        <p:spPr>
          <a:xfrm>
            <a:off x="34359464" y="5837576"/>
            <a:ext cx="15309300" cy="2677656"/>
          </a:xfrm>
          <a:prstGeom prst="rect">
            <a:avLst/>
          </a:prstGeom>
          <a:noFill/>
        </p:spPr>
        <p:txBody>
          <a:bodyPr wrap="square" rtlCol="0">
            <a:spAutoFit/>
          </a:bodyPr>
          <a:lstStyle/>
          <a:p>
            <a:pPr marL="857250" indent="-8572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Control cells are cultured in heavy stable isotope 15N, 13C lysine (K+6) and heavy stable isotope 15N, 13C </a:t>
            </a:r>
            <a:r>
              <a:rPr lang="en-US" sz="2800" dirty="0" err="1" smtClean="0">
                <a:latin typeface="Arial" panose="020B0604020202020204" pitchFamily="34" charset="0"/>
                <a:cs typeface="Arial" panose="020B0604020202020204" pitchFamily="34" charset="0"/>
              </a:rPr>
              <a:t>arginine</a:t>
            </a:r>
            <a:r>
              <a:rPr lang="en-US" sz="2800" dirty="0" smtClean="0">
                <a:latin typeface="Arial" panose="020B0604020202020204" pitchFamily="34" charset="0"/>
                <a:cs typeface="Arial" panose="020B0604020202020204" pitchFamily="34" charset="0"/>
              </a:rPr>
              <a:t> (R+10) supplemented media, without any treatment. Experimental cells are cultured in standard lysine (K) and </a:t>
            </a:r>
            <a:r>
              <a:rPr lang="en-US" sz="2800" dirty="0" err="1" smtClean="0">
                <a:latin typeface="Arial" panose="020B0604020202020204" pitchFamily="34" charset="0"/>
                <a:cs typeface="Arial" panose="020B0604020202020204" pitchFamily="34" charset="0"/>
              </a:rPr>
              <a:t>arginine</a:t>
            </a:r>
            <a:r>
              <a:rPr lang="en-US" sz="2800" dirty="0" smtClean="0">
                <a:latin typeface="Arial" panose="020B0604020202020204" pitchFamily="34" charset="0"/>
                <a:cs typeface="Arial" panose="020B0604020202020204" pitchFamily="34" charset="0"/>
              </a:rPr>
              <a:t> (R) supplemented media, with the treatment of interest. </a:t>
            </a:r>
          </a:p>
          <a:p>
            <a:pPr marL="857250" indent="-8572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Cells are lysed, protein is quantified, the control and treated protein lysates are combined, and digested in-gel with trypsin. </a:t>
            </a:r>
          </a:p>
        </p:txBody>
      </p:sp>
      <p:sp>
        <p:nvSpPr>
          <p:cNvPr id="101" name="TextBox 100"/>
          <p:cNvSpPr txBox="1"/>
          <p:nvPr/>
        </p:nvSpPr>
        <p:spPr>
          <a:xfrm>
            <a:off x="34515715" y="14907774"/>
            <a:ext cx="13518046" cy="523220"/>
          </a:xfrm>
          <a:prstGeom prst="rect">
            <a:avLst/>
          </a:prstGeom>
          <a:noFill/>
        </p:spPr>
        <p:txBody>
          <a:bodyPr wrap="square" rtlCol="0">
            <a:spAutoFit/>
          </a:bodyPr>
          <a:lstStyle/>
          <a:p>
            <a:r>
              <a:rPr lang="en-US" sz="2800" b="1" dirty="0" smtClean="0">
                <a:solidFill>
                  <a:schemeClr val="tx2"/>
                </a:solidFill>
                <a:latin typeface="Arial" panose="020B0604020202020204" pitchFamily="34" charset="0"/>
                <a:cs typeface="Arial" panose="020B0604020202020204" pitchFamily="34" charset="0"/>
              </a:rPr>
              <a:t>Example: </a:t>
            </a:r>
            <a:r>
              <a:rPr lang="en-US" sz="2800" b="1" u="sng" dirty="0" smtClean="0">
                <a:solidFill>
                  <a:schemeClr val="tx2"/>
                </a:solidFill>
                <a:latin typeface="Arial" panose="020B0604020202020204" pitchFamily="34" charset="0"/>
                <a:cs typeface="Arial" panose="020B0604020202020204" pitchFamily="34" charset="0"/>
              </a:rPr>
              <a:t>S</a:t>
            </a:r>
            <a:r>
              <a:rPr lang="en-US" sz="2800" b="1" dirty="0" smtClean="0">
                <a:solidFill>
                  <a:schemeClr val="tx2"/>
                </a:solidFill>
                <a:latin typeface="Arial" panose="020B0604020202020204" pitchFamily="34" charset="0"/>
                <a:cs typeface="Arial" panose="020B0604020202020204" pitchFamily="34" charset="0"/>
              </a:rPr>
              <a:t>table </a:t>
            </a:r>
            <a:r>
              <a:rPr lang="en-US" sz="2800" b="1" u="sng" dirty="0" smtClean="0">
                <a:solidFill>
                  <a:schemeClr val="tx2"/>
                </a:solidFill>
                <a:latin typeface="Arial" panose="020B0604020202020204" pitchFamily="34" charset="0"/>
                <a:cs typeface="Arial" panose="020B0604020202020204" pitchFamily="34" charset="0"/>
              </a:rPr>
              <a:t>I</a:t>
            </a:r>
            <a:r>
              <a:rPr lang="en-US" sz="2800" b="1" dirty="0" smtClean="0">
                <a:solidFill>
                  <a:schemeClr val="tx2"/>
                </a:solidFill>
                <a:latin typeface="Arial" panose="020B0604020202020204" pitchFamily="34" charset="0"/>
                <a:cs typeface="Arial" panose="020B0604020202020204" pitchFamily="34" charset="0"/>
              </a:rPr>
              <a:t>sotope </a:t>
            </a:r>
            <a:r>
              <a:rPr lang="en-US" sz="2800" b="1" u="sng" dirty="0" smtClean="0">
                <a:solidFill>
                  <a:schemeClr val="tx2"/>
                </a:solidFill>
                <a:latin typeface="Arial" panose="020B0604020202020204" pitchFamily="34" charset="0"/>
                <a:cs typeface="Arial" panose="020B0604020202020204" pitchFamily="34" charset="0"/>
              </a:rPr>
              <a:t>L</a:t>
            </a:r>
            <a:r>
              <a:rPr lang="en-US" sz="2800" b="1" dirty="0" smtClean="0">
                <a:solidFill>
                  <a:schemeClr val="tx2"/>
                </a:solidFill>
                <a:latin typeface="Arial" panose="020B0604020202020204" pitchFamily="34" charset="0"/>
                <a:cs typeface="Arial" panose="020B0604020202020204" pitchFamily="34" charset="0"/>
              </a:rPr>
              <a:t>abeling with </a:t>
            </a:r>
            <a:r>
              <a:rPr lang="en-US" sz="2800" b="1" u="sng" dirty="0" smtClean="0">
                <a:solidFill>
                  <a:schemeClr val="tx2"/>
                </a:solidFill>
                <a:latin typeface="Arial" panose="020B0604020202020204" pitchFamily="34" charset="0"/>
                <a:cs typeface="Arial" panose="020B0604020202020204" pitchFamily="34" charset="0"/>
              </a:rPr>
              <a:t>A</a:t>
            </a:r>
            <a:r>
              <a:rPr lang="en-US" sz="2800" b="1" dirty="0" smtClean="0">
                <a:solidFill>
                  <a:schemeClr val="tx2"/>
                </a:solidFill>
                <a:latin typeface="Arial" panose="020B0604020202020204" pitchFamily="34" charset="0"/>
                <a:cs typeface="Arial" panose="020B0604020202020204" pitchFamily="34" charset="0"/>
              </a:rPr>
              <a:t>mino Acids in </a:t>
            </a:r>
            <a:r>
              <a:rPr lang="en-US" sz="2800" b="1" u="sng" dirty="0" smtClean="0">
                <a:solidFill>
                  <a:schemeClr val="tx2"/>
                </a:solidFill>
                <a:latin typeface="Arial" panose="020B0604020202020204" pitchFamily="34" charset="0"/>
                <a:cs typeface="Arial" panose="020B0604020202020204" pitchFamily="34" charset="0"/>
              </a:rPr>
              <a:t>M</a:t>
            </a:r>
            <a:r>
              <a:rPr lang="en-US" sz="2800" b="1" dirty="0" smtClean="0">
                <a:solidFill>
                  <a:schemeClr val="tx2"/>
                </a:solidFill>
                <a:latin typeface="Arial" panose="020B0604020202020204" pitchFamily="34" charset="0"/>
                <a:cs typeface="Arial" panose="020B0604020202020204" pitchFamily="34" charset="0"/>
              </a:rPr>
              <a:t>ammals (SILAM)</a:t>
            </a:r>
            <a:endParaRPr lang="en-US" sz="2800" b="1" dirty="0">
              <a:solidFill>
                <a:schemeClr val="tx2"/>
              </a:solidFill>
              <a:latin typeface="Arial" panose="020B0604020202020204" pitchFamily="34" charset="0"/>
              <a:cs typeface="Arial" panose="020B0604020202020204" pitchFamily="34" charset="0"/>
            </a:endParaRPr>
          </a:p>
        </p:txBody>
      </p:sp>
      <p:pic>
        <p:nvPicPr>
          <p:cNvPr id="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84432" y="20163279"/>
            <a:ext cx="914400" cy="91217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84432" y="18391569"/>
            <a:ext cx="914400" cy="912170"/>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34714612" y="20138963"/>
            <a:ext cx="841897" cy="707886"/>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14N-</a:t>
            </a:r>
          </a:p>
          <a:p>
            <a:pPr algn="ctr"/>
            <a:r>
              <a:rPr lang="en-US" sz="2000" dirty="0" smtClean="0">
                <a:latin typeface="Arial" panose="020B0604020202020204" pitchFamily="34" charset="0"/>
                <a:cs typeface="Arial" panose="020B0604020202020204" pitchFamily="34" charset="0"/>
              </a:rPr>
              <a:t>Chow</a:t>
            </a:r>
            <a:endParaRPr lang="en-US" sz="2000" dirty="0">
              <a:latin typeface="Arial" panose="020B0604020202020204" pitchFamily="34" charset="0"/>
              <a:cs typeface="Arial" panose="020B0604020202020204" pitchFamily="34" charset="0"/>
            </a:endParaRPr>
          </a:p>
        </p:txBody>
      </p:sp>
      <p:sp>
        <p:nvSpPr>
          <p:cNvPr id="107" name="TextBox 106"/>
          <p:cNvSpPr txBox="1"/>
          <p:nvPr/>
        </p:nvSpPr>
        <p:spPr>
          <a:xfrm>
            <a:off x="34714612" y="18367253"/>
            <a:ext cx="841897" cy="707886"/>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15N-</a:t>
            </a:r>
          </a:p>
          <a:p>
            <a:pPr algn="ctr"/>
            <a:r>
              <a:rPr lang="en-US" sz="2000" dirty="0" smtClean="0">
                <a:latin typeface="Arial" panose="020B0604020202020204" pitchFamily="34" charset="0"/>
                <a:cs typeface="Arial" panose="020B0604020202020204" pitchFamily="34" charset="0"/>
              </a:rPr>
              <a:t>Chow</a:t>
            </a:r>
            <a:endParaRPr lang="en-US" sz="2000" dirty="0">
              <a:latin typeface="Arial" panose="020B0604020202020204" pitchFamily="34" charset="0"/>
              <a:cs typeface="Arial" panose="020B0604020202020204" pitchFamily="34" charset="0"/>
            </a:endParaRPr>
          </a:p>
        </p:txBody>
      </p:sp>
      <p:sp>
        <p:nvSpPr>
          <p:cNvPr id="108" name="TextBox 107"/>
          <p:cNvSpPr txBox="1"/>
          <p:nvPr/>
        </p:nvSpPr>
        <p:spPr>
          <a:xfrm>
            <a:off x="35629012" y="17836829"/>
            <a:ext cx="1011816" cy="400110"/>
          </a:xfrm>
          <a:prstGeom prst="rect">
            <a:avLst/>
          </a:prstGeom>
          <a:solidFill>
            <a:schemeClr val="tx2">
              <a:lumMod val="20000"/>
              <a:lumOff val="80000"/>
            </a:schemeClr>
          </a:solidFill>
        </p:spPr>
        <p:txBody>
          <a:bodyPr wrap="none" rtlCol="0">
            <a:spAutoFit/>
          </a:bodyPr>
          <a:lstStyle/>
          <a:p>
            <a:pPr algn="ctr"/>
            <a:r>
              <a:rPr lang="en-US" sz="2000" dirty="0" smtClean="0">
                <a:latin typeface="Arial" panose="020B0604020202020204" pitchFamily="34" charset="0"/>
                <a:cs typeface="Arial" panose="020B0604020202020204" pitchFamily="34" charset="0"/>
              </a:rPr>
              <a:t>Control</a:t>
            </a:r>
            <a:endParaRPr lang="en-US" sz="2000" dirty="0">
              <a:latin typeface="Arial" panose="020B0604020202020204" pitchFamily="34" charset="0"/>
              <a:cs typeface="Arial" panose="020B0604020202020204" pitchFamily="34" charset="0"/>
            </a:endParaRPr>
          </a:p>
        </p:txBody>
      </p:sp>
      <p:sp>
        <p:nvSpPr>
          <p:cNvPr id="109" name="TextBox 108"/>
          <p:cNvSpPr txBox="1"/>
          <p:nvPr/>
        </p:nvSpPr>
        <p:spPr>
          <a:xfrm>
            <a:off x="35293986" y="19608539"/>
            <a:ext cx="1681872" cy="400110"/>
          </a:xfrm>
          <a:prstGeom prst="rect">
            <a:avLst/>
          </a:prstGeom>
          <a:solidFill>
            <a:schemeClr val="accent2">
              <a:lumMod val="60000"/>
              <a:lumOff val="40000"/>
            </a:schemeClr>
          </a:solidFill>
        </p:spPr>
        <p:txBody>
          <a:bodyPr wrap="none" rtlCol="0">
            <a:spAutoFit/>
          </a:bodyPr>
          <a:lstStyle/>
          <a:p>
            <a:pPr algn="ctr"/>
            <a:r>
              <a:rPr lang="en-US" sz="2000" dirty="0" smtClean="0">
                <a:latin typeface="Arial" panose="020B0604020202020204" pitchFamily="34" charset="0"/>
                <a:cs typeface="Arial" panose="020B0604020202020204" pitchFamily="34" charset="0"/>
              </a:rPr>
              <a:t>Experimental</a:t>
            </a:r>
            <a:endParaRPr lang="en-US" sz="2000" dirty="0">
              <a:latin typeface="Arial" panose="020B0604020202020204" pitchFamily="34" charset="0"/>
              <a:cs typeface="Arial" panose="020B0604020202020204" pitchFamily="34" charset="0"/>
            </a:endParaRPr>
          </a:p>
        </p:txBody>
      </p:sp>
      <p:sp>
        <p:nvSpPr>
          <p:cNvPr id="110" name="Right Arrow 109"/>
          <p:cNvSpPr/>
          <p:nvPr/>
        </p:nvSpPr>
        <p:spPr>
          <a:xfrm>
            <a:off x="37534012" y="19309691"/>
            <a:ext cx="9144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37175280" y="18909582"/>
            <a:ext cx="1577932" cy="400110"/>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Tissue Lysis</a:t>
            </a:r>
          </a:p>
        </p:txBody>
      </p:sp>
      <p:sp>
        <p:nvSpPr>
          <p:cNvPr id="112" name="Right Arrow 111"/>
          <p:cNvSpPr/>
          <p:nvPr/>
        </p:nvSpPr>
        <p:spPr>
          <a:xfrm>
            <a:off x="38981812" y="19309692"/>
            <a:ext cx="25908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8753212" y="18370229"/>
            <a:ext cx="3014080" cy="1015663"/>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Combine equal amount of 15N and 14N labeled proteins</a:t>
            </a:r>
          </a:p>
        </p:txBody>
      </p:sp>
      <p:sp>
        <p:nvSpPr>
          <p:cNvPr id="114" name="Right Arrow 113"/>
          <p:cNvSpPr/>
          <p:nvPr/>
        </p:nvSpPr>
        <p:spPr>
          <a:xfrm>
            <a:off x="42106012" y="19328801"/>
            <a:ext cx="9144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1897194" y="18928692"/>
            <a:ext cx="1278107" cy="400110"/>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1D PAGE</a:t>
            </a:r>
          </a:p>
        </p:txBody>
      </p:sp>
      <p:grpSp>
        <p:nvGrpSpPr>
          <p:cNvPr id="116" name="Group 115"/>
          <p:cNvGrpSpPr/>
          <p:nvPr/>
        </p:nvGrpSpPr>
        <p:grpSpPr>
          <a:xfrm>
            <a:off x="43243150" y="17562453"/>
            <a:ext cx="767862" cy="3656569"/>
            <a:chOff x="8376138" y="76200"/>
            <a:chExt cx="767862" cy="5223670"/>
          </a:xfrm>
        </p:grpSpPr>
        <p:pic>
          <p:nvPicPr>
            <p:cNvPr id="121" name="Picture 2" descr="C:\Collaborators\Kesterson\032214 Kesterson.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Lst>
            </a:blip>
            <a:srcRect l="28540" r="59823"/>
            <a:stretch/>
          </p:blipFill>
          <p:spPr bwMode="auto">
            <a:xfrm>
              <a:off x="8376138" y="76200"/>
              <a:ext cx="691662" cy="5223670"/>
            </a:xfrm>
            <a:prstGeom prst="rect">
              <a:avLst/>
            </a:prstGeom>
            <a:noFill/>
          </p:spPr>
        </p:pic>
        <p:cxnSp>
          <p:nvCxnSpPr>
            <p:cNvPr id="122" name="Straight Connector 121"/>
            <p:cNvCxnSpPr/>
            <p:nvPr/>
          </p:nvCxnSpPr>
          <p:spPr>
            <a:xfrm>
              <a:off x="8996726" y="806524"/>
              <a:ext cx="1152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996726" y="1440201"/>
              <a:ext cx="1152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996726" y="2131485"/>
              <a:ext cx="1152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996726" y="2765162"/>
              <a:ext cx="1152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996726" y="4090123"/>
              <a:ext cx="1152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8816666" y="288061"/>
              <a:ext cx="327334" cy="400110"/>
            </a:xfrm>
            <a:prstGeom prst="rect">
              <a:avLst/>
            </a:prstGeom>
            <a:noFill/>
          </p:spPr>
          <p:txBody>
            <a:bodyPr wrap="none" rtlCol="0">
              <a:spAutoFit/>
            </a:bodyPr>
            <a:lstStyle/>
            <a:p>
              <a:pPr algn="ctr"/>
              <a:r>
                <a:rPr lang="en-US" sz="2000" dirty="0" smtClean="0">
                  <a:solidFill>
                    <a:srgbClr val="FF0000"/>
                  </a:solidFill>
                  <a:latin typeface="Arial" panose="020B0604020202020204" pitchFamily="34" charset="0"/>
                  <a:cs typeface="Arial" panose="020B0604020202020204" pitchFamily="34" charset="0"/>
                </a:rPr>
                <a:t>1</a:t>
              </a:r>
            </a:p>
          </p:txBody>
        </p:sp>
        <p:sp>
          <p:nvSpPr>
            <p:cNvPr id="129" name="TextBox 128"/>
            <p:cNvSpPr txBox="1"/>
            <p:nvPr/>
          </p:nvSpPr>
          <p:spPr>
            <a:xfrm>
              <a:off x="8816666" y="979345"/>
              <a:ext cx="327334" cy="400110"/>
            </a:xfrm>
            <a:prstGeom prst="rect">
              <a:avLst/>
            </a:prstGeom>
            <a:noFill/>
          </p:spPr>
          <p:txBody>
            <a:bodyPr wrap="none" rtlCol="0">
              <a:spAutoFit/>
            </a:bodyPr>
            <a:lstStyle/>
            <a:p>
              <a:pPr algn="ctr"/>
              <a:r>
                <a:rPr lang="en-US" sz="2000" dirty="0" smtClean="0">
                  <a:solidFill>
                    <a:srgbClr val="FF0000"/>
                  </a:solidFill>
                  <a:latin typeface="Arial" panose="020B0604020202020204" pitchFamily="34" charset="0"/>
                  <a:cs typeface="Arial" panose="020B0604020202020204" pitchFamily="34" charset="0"/>
                </a:rPr>
                <a:t>2</a:t>
              </a:r>
            </a:p>
          </p:txBody>
        </p:sp>
        <p:sp>
          <p:nvSpPr>
            <p:cNvPr id="130" name="TextBox 129"/>
            <p:cNvSpPr txBox="1"/>
            <p:nvPr/>
          </p:nvSpPr>
          <p:spPr>
            <a:xfrm>
              <a:off x="8816666" y="1613022"/>
              <a:ext cx="327334" cy="400110"/>
            </a:xfrm>
            <a:prstGeom prst="rect">
              <a:avLst/>
            </a:prstGeom>
            <a:noFill/>
          </p:spPr>
          <p:txBody>
            <a:bodyPr wrap="none" rtlCol="0">
              <a:spAutoFit/>
            </a:bodyPr>
            <a:lstStyle/>
            <a:p>
              <a:pPr algn="ctr"/>
              <a:r>
                <a:rPr lang="en-US" sz="2000" dirty="0" smtClean="0">
                  <a:solidFill>
                    <a:srgbClr val="FF0000"/>
                  </a:solidFill>
                  <a:latin typeface="Arial" panose="020B0604020202020204" pitchFamily="34" charset="0"/>
                  <a:cs typeface="Arial" panose="020B0604020202020204" pitchFamily="34" charset="0"/>
                </a:rPr>
                <a:t>3</a:t>
              </a:r>
            </a:p>
          </p:txBody>
        </p:sp>
        <p:sp>
          <p:nvSpPr>
            <p:cNvPr id="131" name="TextBox 130"/>
            <p:cNvSpPr txBox="1"/>
            <p:nvPr/>
          </p:nvSpPr>
          <p:spPr>
            <a:xfrm>
              <a:off x="8816666" y="2257735"/>
              <a:ext cx="327334" cy="400110"/>
            </a:xfrm>
            <a:prstGeom prst="rect">
              <a:avLst/>
            </a:prstGeom>
            <a:noFill/>
          </p:spPr>
          <p:txBody>
            <a:bodyPr wrap="none" rtlCol="0">
              <a:spAutoFit/>
            </a:bodyPr>
            <a:lstStyle/>
            <a:p>
              <a:pPr algn="ctr"/>
              <a:r>
                <a:rPr lang="en-US" sz="2000" dirty="0" smtClean="0">
                  <a:solidFill>
                    <a:srgbClr val="FF0000"/>
                  </a:solidFill>
                  <a:latin typeface="Arial" panose="020B0604020202020204" pitchFamily="34" charset="0"/>
                  <a:cs typeface="Arial" panose="020B0604020202020204" pitchFamily="34" charset="0"/>
                </a:rPr>
                <a:t>4</a:t>
              </a:r>
            </a:p>
          </p:txBody>
        </p:sp>
        <p:sp>
          <p:nvSpPr>
            <p:cNvPr id="132" name="TextBox 131"/>
            <p:cNvSpPr txBox="1"/>
            <p:nvPr/>
          </p:nvSpPr>
          <p:spPr>
            <a:xfrm>
              <a:off x="8816666" y="3237054"/>
              <a:ext cx="327334" cy="400110"/>
            </a:xfrm>
            <a:prstGeom prst="rect">
              <a:avLst/>
            </a:prstGeom>
            <a:noFill/>
          </p:spPr>
          <p:txBody>
            <a:bodyPr wrap="none" rtlCol="0">
              <a:spAutoFit/>
            </a:bodyPr>
            <a:lstStyle/>
            <a:p>
              <a:pPr algn="ctr"/>
              <a:r>
                <a:rPr lang="en-US" sz="2000" dirty="0" smtClean="0">
                  <a:solidFill>
                    <a:srgbClr val="FF0000"/>
                  </a:solidFill>
                  <a:latin typeface="Arial" panose="020B0604020202020204" pitchFamily="34" charset="0"/>
                  <a:cs typeface="Arial" panose="020B0604020202020204" pitchFamily="34" charset="0"/>
                </a:rPr>
                <a:t>5</a:t>
              </a:r>
            </a:p>
          </p:txBody>
        </p:sp>
        <p:sp>
          <p:nvSpPr>
            <p:cNvPr id="133" name="TextBox 132"/>
            <p:cNvSpPr txBox="1"/>
            <p:nvPr/>
          </p:nvSpPr>
          <p:spPr>
            <a:xfrm>
              <a:off x="8816666" y="4493372"/>
              <a:ext cx="327334" cy="400110"/>
            </a:xfrm>
            <a:prstGeom prst="rect">
              <a:avLst/>
            </a:prstGeom>
            <a:noFill/>
          </p:spPr>
          <p:txBody>
            <a:bodyPr wrap="none" rtlCol="0">
              <a:spAutoFit/>
            </a:bodyPr>
            <a:lstStyle/>
            <a:p>
              <a:pPr algn="ctr"/>
              <a:r>
                <a:rPr lang="en-US" sz="2000" dirty="0" smtClean="0">
                  <a:solidFill>
                    <a:srgbClr val="FF0000"/>
                  </a:solidFill>
                  <a:latin typeface="Arial" panose="020B0604020202020204" pitchFamily="34" charset="0"/>
                  <a:cs typeface="Arial" panose="020B0604020202020204" pitchFamily="34" charset="0"/>
                </a:rPr>
                <a:t>6</a:t>
              </a:r>
            </a:p>
          </p:txBody>
        </p:sp>
      </p:grpSp>
      <p:sp>
        <p:nvSpPr>
          <p:cNvPr id="117" name="Right Arrow 116"/>
          <p:cNvSpPr/>
          <p:nvPr/>
        </p:nvSpPr>
        <p:spPr>
          <a:xfrm>
            <a:off x="44278889" y="19296753"/>
            <a:ext cx="25908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4046946" y="18646474"/>
            <a:ext cx="3014080"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In gel </a:t>
            </a:r>
            <a:r>
              <a:rPr lang="en-US" sz="2000" dirty="0" err="1" smtClean="0">
                <a:latin typeface="Arial" panose="020B0604020202020204" pitchFamily="34" charset="0"/>
                <a:cs typeface="Arial" panose="020B0604020202020204" pitchFamily="34" charset="0"/>
              </a:rPr>
              <a:t>tryptic</a:t>
            </a:r>
            <a:r>
              <a:rPr lang="en-US" sz="2000" dirty="0" smtClean="0">
                <a:latin typeface="Arial" panose="020B0604020202020204" pitchFamily="34" charset="0"/>
                <a:cs typeface="Arial" panose="020B0604020202020204" pitchFamily="34" charset="0"/>
              </a:rPr>
              <a:t> digestion</a:t>
            </a:r>
          </a:p>
          <a:p>
            <a:pPr algn="ctr"/>
            <a:r>
              <a:rPr lang="en-US" sz="2000" dirty="0" smtClean="0">
                <a:latin typeface="Arial" panose="020B0604020202020204" pitchFamily="34" charset="0"/>
                <a:cs typeface="Arial" panose="020B0604020202020204" pitchFamily="34" charset="0"/>
              </a:rPr>
              <a:t>6-fraction </a:t>
            </a:r>
            <a:r>
              <a:rPr lang="en-US" sz="2000" dirty="0" err="1" smtClean="0">
                <a:latin typeface="Arial" panose="020B0604020202020204" pitchFamily="34" charset="0"/>
                <a:cs typeface="Arial" panose="020B0604020202020204" pitchFamily="34" charset="0"/>
              </a:rPr>
              <a:t>GeLC</a:t>
            </a:r>
            <a:endParaRPr lang="en-US" sz="2000" dirty="0" smtClean="0">
              <a:latin typeface="Arial" panose="020B0604020202020204" pitchFamily="34" charset="0"/>
              <a:cs typeface="Arial" panose="020B0604020202020204" pitchFamily="34" charset="0"/>
            </a:endParaRPr>
          </a:p>
        </p:txBody>
      </p:sp>
      <p:sp>
        <p:nvSpPr>
          <p:cNvPr id="134" name="TextBox 133"/>
          <p:cNvSpPr txBox="1"/>
          <p:nvPr/>
        </p:nvSpPr>
        <p:spPr>
          <a:xfrm>
            <a:off x="34400560" y="15373387"/>
            <a:ext cx="15309300" cy="2246769"/>
          </a:xfrm>
          <a:prstGeom prst="rect">
            <a:avLst/>
          </a:prstGeom>
          <a:noFill/>
        </p:spPr>
        <p:txBody>
          <a:bodyPr wrap="square" rtlCol="0">
            <a:spAutoFit/>
          </a:bodyPr>
          <a:lstStyle/>
          <a:p>
            <a:pPr marL="857250" indent="-8572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Tissues </a:t>
            </a:r>
            <a:r>
              <a:rPr lang="en-US" sz="2800" dirty="0">
                <a:latin typeface="Arial" panose="020B0604020202020204" pitchFamily="34" charset="0"/>
                <a:cs typeface="Arial" panose="020B0604020202020204" pitchFamily="34" charset="0"/>
              </a:rPr>
              <a:t>obtained </a:t>
            </a:r>
            <a:r>
              <a:rPr lang="en-US" sz="2800" dirty="0" smtClean="0">
                <a:latin typeface="Arial" panose="020B0604020202020204" pitchFamily="34" charset="0"/>
                <a:cs typeface="Arial" panose="020B0604020202020204" pitchFamily="34" charset="0"/>
              </a:rPr>
              <a:t>from 15N-labeled control and N14-labeled experimental animals are analyzed. Following lysis of tissue, equal amount of protein from experimental mice are mixed with 15N-labeled standard control lysate and analyzed by 1D-PAGE. Each gel lane are excised in 6 MW fractions and digested with trypsin, and each fraction is analyzed via LCMS.</a:t>
            </a:r>
            <a:endParaRPr lang="en-US" sz="2800" dirty="0">
              <a:latin typeface="Arial" panose="020B0604020202020204" pitchFamily="34" charset="0"/>
              <a:cs typeface="Arial" panose="020B0604020202020204" pitchFamily="34" charset="0"/>
            </a:endParaRPr>
          </a:p>
        </p:txBody>
      </p:sp>
      <p:sp>
        <p:nvSpPr>
          <p:cNvPr id="136" name="TextBox 135"/>
          <p:cNvSpPr txBox="1"/>
          <p:nvPr/>
        </p:nvSpPr>
        <p:spPr>
          <a:xfrm>
            <a:off x="46927296" y="19123932"/>
            <a:ext cx="1563207" cy="707886"/>
          </a:xfrm>
          <a:prstGeom prst="rect">
            <a:avLst/>
          </a:prstGeom>
          <a:noFill/>
          <a:ln>
            <a:solidFill>
              <a:schemeClr val="tx1"/>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LCMS</a:t>
            </a:r>
          </a:p>
          <a:p>
            <a:pPr algn="ctr"/>
            <a:r>
              <a:rPr lang="en-US" sz="2000" dirty="0" smtClean="0">
                <a:latin typeface="Arial" panose="020B0604020202020204" pitchFamily="34" charset="0"/>
                <a:cs typeface="Arial" panose="020B0604020202020204" pitchFamily="34" charset="0"/>
              </a:rPr>
              <a:t>Analysis</a:t>
            </a:r>
          </a:p>
        </p:txBody>
      </p:sp>
      <p:sp>
        <p:nvSpPr>
          <p:cNvPr id="137" name="Right Arrow 136"/>
          <p:cNvSpPr/>
          <p:nvPr/>
        </p:nvSpPr>
        <p:spPr>
          <a:xfrm rot="5400000">
            <a:off x="47182913" y="20415251"/>
            <a:ext cx="109728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38" name="TextBox 137"/>
          <p:cNvSpPr txBox="1"/>
          <p:nvPr/>
        </p:nvSpPr>
        <p:spPr>
          <a:xfrm>
            <a:off x="41569845" y="11530313"/>
            <a:ext cx="8180194" cy="2554545"/>
          </a:xfrm>
          <a:prstGeom prst="rect">
            <a:avLst/>
          </a:prstGeom>
          <a:noFill/>
          <a:ln>
            <a:solidFill>
              <a:schemeClr val="tx1"/>
            </a:solidFill>
          </a:ln>
        </p:spPr>
        <p:txBody>
          <a:bodyPr wrap="square" rtlCol="0">
            <a:spAutoFit/>
          </a:bodyPr>
          <a:lstStyle/>
          <a:p>
            <a:pPr algn="ctr"/>
            <a:r>
              <a:rPr lang="en-US" sz="2000" dirty="0" smtClean="0">
                <a:latin typeface="Arial" pitchFamily="34" charset="0"/>
                <a:cs typeface="Arial" pitchFamily="34" charset="0"/>
              </a:rPr>
              <a:t>Search data with MASCOT</a:t>
            </a:r>
          </a:p>
          <a:p>
            <a:pPr algn="ctr"/>
            <a:r>
              <a:rPr lang="en-US" sz="2000" dirty="0" smtClean="0">
                <a:latin typeface="Arial" pitchFamily="34" charset="0"/>
                <a:cs typeface="Arial" pitchFamily="34" charset="0"/>
              </a:rPr>
              <a:t>Quantify with MASCOT DISTILLER Q+</a:t>
            </a:r>
          </a:p>
          <a:p>
            <a:pPr algn="ctr"/>
            <a:r>
              <a:rPr lang="en-US" sz="2000" dirty="0" smtClean="0">
                <a:latin typeface="Arial" pitchFamily="34" charset="0"/>
                <a:cs typeface="Arial" pitchFamily="34" charset="0"/>
              </a:rPr>
              <a:t>Analyze and Filter with Scaffold PTM/ Q+S</a:t>
            </a:r>
          </a:p>
          <a:p>
            <a:pPr algn="ctr"/>
            <a:r>
              <a:rPr lang="en-US" sz="2000" dirty="0" smtClean="0">
                <a:latin typeface="Arial" pitchFamily="34" charset="0"/>
                <a:cs typeface="Arial" pitchFamily="34" charset="0"/>
              </a:rPr>
              <a:t>Pair wise Statistical Analysis</a:t>
            </a:r>
          </a:p>
          <a:p>
            <a:pPr algn="ctr"/>
            <a:r>
              <a:rPr lang="en-US" sz="2000" dirty="0" smtClean="0">
                <a:latin typeface="Arial" pitchFamily="34" charset="0"/>
                <a:cs typeface="Arial" pitchFamily="34" charset="0"/>
              </a:rPr>
              <a:t>Pathway Analysis</a:t>
            </a:r>
          </a:p>
          <a:p>
            <a:pPr algn="ctr"/>
            <a:r>
              <a:rPr lang="en-US" sz="2000" dirty="0" smtClean="0">
                <a:latin typeface="Arial" pitchFamily="34" charset="0"/>
                <a:cs typeface="Arial" pitchFamily="34" charset="0"/>
              </a:rPr>
              <a:t>Validation with Heavy Isotope Peptide Standards  (AQUA)</a:t>
            </a:r>
          </a:p>
          <a:p>
            <a:pPr algn="ctr"/>
            <a:r>
              <a:rPr lang="en-US" sz="2000" dirty="0" smtClean="0">
                <a:latin typeface="Arial" pitchFamily="34" charset="0"/>
                <a:cs typeface="Arial" pitchFamily="34" charset="0"/>
              </a:rPr>
              <a:t>Reporting (Graphs, Tables)</a:t>
            </a:r>
          </a:p>
          <a:p>
            <a:pPr algn="ctr"/>
            <a:r>
              <a:rPr lang="en-US" sz="2000" dirty="0" smtClean="0">
                <a:latin typeface="Arial" pitchFamily="34" charset="0"/>
                <a:cs typeface="Arial" pitchFamily="34" charset="0"/>
              </a:rPr>
              <a:t>Consulting</a:t>
            </a:r>
          </a:p>
        </p:txBody>
      </p:sp>
      <p:pic>
        <p:nvPicPr>
          <p:cNvPr id="13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42666" y="21417365"/>
            <a:ext cx="7307395" cy="56771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 name="TextBox 139"/>
          <p:cNvSpPr txBox="1"/>
          <p:nvPr/>
        </p:nvSpPr>
        <p:spPr>
          <a:xfrm>
            <a:off x="34700877" y="22658819"/>
            <a:ext cx="5486400" cy="2926080"/>
          </a:xfrm>
          <a:prstGeom prst="rect">
            <a:avLst/>
          </a:prstGeom>
          <a:noFill/>
          <a:ln>
            <a:solidFill>
              <a:schemeClr val="tx1"/>
            </a:solidFill>
          </a:ln>
        </p:spPr>
        <p:txBody>
          <a:bodyPr wrap="square" rtlCol="0">
            <a:spAutoFit/>
          </a:bodyPr>
          <a:lstStyle/>
          <a:p>
            <a:pPr algn="ctr"/>
            <a:r>
              <a:rPr lang="en-US" sz="2000" dirty="0" smtClean="0">
                <a:latin typeface="Arial" pitchFamily="34" charset="0"/>
                <a:cs typeface="Arial" pitchFamily="34" charset="0"/>
              </a:rPr>
              <a:t>Search data with MASCOT</a:t>
            </a:r>
          </a:p>
          <a:p>
            <a:pPr algn="ctr"/>
            <a:r>
              <a:rPr lang="en-US" sz="2000" dirty="0" smtClean="0">
                <a:latin typeface="Arial" pitchFamily="34" charset="0"/>
                <a:cs typeface="Arial" pitchFamily="34" charset="0"/>
              </a:rPr>
              <a:t>Quantify with MASCOT DISTILLER Q+</a:t>
            </a:r>
          </a:p>
          <a:p>
            <a:pPr algn="ctr"/>
            <a:r>
              <a:rPr lang="en-US" sz="2000" dirty="0" smtClean="0">
                <a:latin typeface="Arial" pitchFamily="34" charset="0"/>
                <a:cs typeface="Arial" pitchFamily="34" charset="0"/>
              </a:rPr>
              <a:t>Analyze and Filter with Scaffold PTM/ Q+S</a:t>
            </a:r>
          </a:p>
          <a:p>
            <a:pPr algn="ctr"/>
            <a:r>
              <a:rPr lang="en-US" sz="2000" dirty="0" smtClean="0">
                <a:latin typeface="Arial" pitchFamily="34" charset="0"/>
                <a:cs typeface="Arial" pitchFamily="34" charset="0"/>
              </a:rPr>
              <a:t>Pair wise Statistical Analysis</a:t>
            </a:r>
          </a:p>
          <a:p>
            <a:pPr algn="ctr"/>
            <a:r>
              <a:rPr lang="en-US" sz="2000" dirty="0" smtClean="0">
                <a:latin typeface="Arial" pitchFamily="34" charset="0"/>
                <a:cs typeface="Arial" pitchFamily="34" charset="0"/>
              </a:rPr>
              <a:t>Pathway Analysis</a:t>
            </a:r>
          </a:p>
          <a:p>
            <a:pPr algn="ctr"/>
            <a:r>
              <a:rPr lang="en-US" sz="2000" dirty="0" smtClean="0">
                <a:latin typeface="Arial" pitchFamily="34" charset="0"/>
                <a:cs typeface="Arial" pitchFamily="34" charset="0"/>
              </a:rPr>
              <a:t>Validation with Heavy Isotope Peptide Standards  (AQUA)</a:t>
            </a:r>
          </a:p>
          <a:p>
            <a:pPr algn="ctr"/>
            <a:r>
              <a:rPr lang="en-US" sz="2000" dirty="0" smtClean="0">
                <a:latin typeface="Arial" pitchFamily="34" charset="0"/>
                <a:cs typeface="Arial" pitchFamily="34" charset="0"/>
              </a:rPr>
              <a:t>Reporting (Graphs, Tables)</a:t>
            </a:r>
          </a:p>
          <a:p>
            <a:pPr algn="ctr"/>
            <a:r>
              <a:rPr lang="en-US" sz="2000" dirty="0" smtClean="0">
                <a:latin typeface="Arial" pitchFamily="34" charset="0"/>
                <a:cs typeface="Arial" pitchFamily="34" charset="0"/>
              </a:rPr>
              <a:t>Consulting</a:t>
            </a:r>
          </a:p>
        </p:txBody>
      </p:sp>
      <p:sp>
        <p:nvSpPr>
          <p:cNvPr id="141" name="Right Arrow 140"/>
          <p:cNvSpPr/>
          <p:nvPr/>
        </p:nvSpPr>
        <p:spPr>
          <a:xfrm flipH="1">
            <a:off x="40482624" y="23998124"/>
            <a:ext cx="9144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descr="Network 3 TGFbR1 WNT.png"/>
          <p:cNvPicPr>
            <a:picLocks noChangeAspect="1"/>
          </p:cNvPicPr>
          <p:nvPr/>
        </p:nvPicPr>
        <p:blipFill>
          <a:blip r:embed="rId10" cstate="print"/>
          <a:stretch>
            <a:fillRect/>
          </a:stretch>
        </p:blipFill>
        <p:spPr>
          <a:xfrm>
            <a:off x="26530208" y="31066303"/>
            <a:ext cx="5943600" cy="6028583"/>
          </a:xfrm>
          <a:prstGeom prst="rect">
            <a:avLst/>
          </a:prstGeom>
        </p:spPr>
      </p:pic>
      <p:pic>
        <p:nvPicPr>
          <p:cNvPr id="160" name="Picture 1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7598"/>
          <a:stretch/>
        </p:blipFill>
        <p:spPr bwMode="auto">
          <a:xfrm>
            <a:off x="19698789" y="31178378"/>
            <a:ext cx="5098664" cy="5907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Box 160"/>
          <p:cNvSpPr txBox="1"/>
          <p:nvPr/>
        </p:nvSpPr>
        <p:spPr>
          <a:xfrm>
            <a:off x="22738225" y="30666193"/>
            <a:ext cx="6374269" cy="400110"/>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Example: </a:t>
            </a:r>
            <a:r>
              <a:rPr lang="en-US" sz="2000" b="1" dirty="0" smtClean="0">
                <a:latin typeface="Arial" panose="020B0604020202020204" pitchFamily="34" charset="0"/>
                <a:cs typeface="Arial" panose="020B0604020202020204" pitchFamily="34" charset="0"/>
              </a:rPr>
              <a:t>Statistical and Systems Biology Analysis</a:t>
            </a:r>
            <a:endParaRPr lang="en-US" sz="2000" b="1" dirty="0">
              <a:latin typeface="Arial" panose="020B0604020202020204" pitchFamily="34" charset="0"/>
              <a:cs typeface="Arial" panose="020B0604020202020204" pitchFamily="34" charset="0"/>
            </a:endParaRPr>
          </a:p>
        </p:txBody>
      </p:sp>
      <p:sp>
        <p:nvSpPr>
          <p:cNvPr id="162" name="Right Arrow 161"/>
          <p:cNvSpPr/>
          <p:nvPr/>
        </p:nvSpPr>
        <p:spPr>
          <a:xfrm>
            <a:off x="25100112" y="33811321"/>
            <a:ext cx="914400" cy="3657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a:grpSpLocks noChangeAspect="1"/>
          </p:cNvGrpSpPr>
          <p:nvPr/>
        </p:nvGrpSpPr>
        <p:grpSpPr>
          <a:xfrm>
            <a:off x="42482940" y="1474783"/>
            <a:ext cx="7315200" cy="1655264"/>
            <a:chOff x="50950280" y="1229016"/>
            <a:chExt cx="7892159" cy="1785817"/>
          </a:xfrm>
        </p:grpSpPr>
        <p:sp>
          <p:nvSpPr>
            <p:cNvPr id="7" name="Rectangle 6"/>
            <p:cNvSpPr/>
            <p:nvPr/>
          </p:nvSpPr>
          <p:spPr>
            <a:xfrm>
              <a:off x="50950280" y="1229016"/>
              <a:ext cx="7892159" cy="1785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38315" y="1524666"/>
              <a:ext cx="7315200" cy="1432560"/>
            </a:xfrm>
            <a:prstGeom prst="rect">
              <a:avLst/>
            </a:prstGeom>
          </p:spPr>
        </p:pic>
      </p:grpSp>
      <p:grpSp>
        <p:nvGrpSpPr>
          <p:cNvPr id="4" name="Group 3"/>
          <p:cNvGrpSpPr>
            <a:grpSpLocks noChangeAspect="1"/>
          </p:cNvGrpSpPr>
          <p:nvPr/>
        </p:nvGrpSpPr>
        <p:grpSpPr>
          <a:xfrm>
            <a:off x="1236328" y="1328543"/>
            <a:ext cx="7315200" cy="1801504"/>
            <a:chOff x="-8327323" y="1229016"/>
            <a:chExt cx="7719338" cy="1901031"/>
          </a:xfrm>
        </p:grpSpPr>
        <p:sp>
          <p:nvSpPr>
            <p:cNvPr id="2" name="Rectangle 1"/>
            <p:cNvSpPr/>
            <p:nvPr/>
          </p:nvSpPr>
          <p:spPr>
            <a:xfrm>
              <a:off x="-8327323" y="1229016"/>
              <a:ext cx="7719338" cy="1901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uab.edu/toolkit/images/downloads/logos/heersink-school-of-medicine/color-without-R-standar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12109" y="1459444"/>
              <a:ext cx="7572375" cy="1609726"/>
            </a:xfrm>
            <a:prstGeom prst="rect">
              <a:avLst/>
            </a:prstGeom>
            <a:noFill/>
            <a:extLst>
              <a:ext uri="{909E8E84-426E-40DD-AFC4-6F175D3DCCD1}">
                <a14:hiddenFill xmlns:a14="http://schemas.microsoft.com/office/drawing/2010/main">
                  <a:solidFill>
                    <a:srgbClr val="FFFFFF"/>
                  </a:solidFill>
                </a14:hiddenFill>
              </a:ext>
            </a:extLst>
          </p:spPr>
        </p:pic>
      </p:grpSp>
      <p:pic>
        <p:nvPicPr>
          <p:cNvPr id="135" name="Picture 8" descr="http://www.speciation.net/md/000/007/656/th_Thermo_Q_Exacrive_HFX.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5423" y="17128548"/>
            <a:ext cx="4572000" cy="4572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Thermo Fisher Scientific launches fastest, more sensitive ion trap mass  spectromet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45105" y="17291600"/>
            <a:ext cx="5486400" cy="415747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42" name="TextBox 141"/>
          <p:cNvSpPr txBox="1"/>
          <p:nvPr/>
        </p:nvSpPr>
        <p:spPr>
          <a:xfrm>
            <a:off x="34318263" y="28649948"/>
            <a:ext cx="15307056" cy="88947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smtClean="0">
                <a:latin typeface="Arial" panose="020B0604020202020204" pitchFamily="34" charset="0"/>
                <a:cs typeface="Arial" panose="020B0604020202020204" pitchFamily="34" charset="0"/>
              </a:rPr>
              <a:t>[1] Addis DR, Aggarwal S, Doran SF, Jian MY, Ahmad I, Kojima K, et al. Vascular permeability disruption explored in the proteomes of mouse lungs and human microvascular cells following acute bromine exposure. Am J </a:t>
            </a:r>
            <a:r>
              <a:rPr lang="en-US" sz="2200" dirty="0" err="1" smtClean="0">
                <a:latin typeface="Arial" panose="020B0604020202020204" pitchFamily="34" charset="0"/>
                <a:cs typeface="Arial" panose="020B0604020202020204" pitchFamily="34" charset="0"/>
              </a:rPr>
              <a:t>Physiol</a:t>
            </a:r>
            <a:r>
              <a:rPr lang="en-US" sz="2200" dirty="0" smtClean="0">
                <a:latin typeface="Arial" panose="020B0604020202020204" pitchFamily="34" charset="0"/>
                <a:cs typeface="Arial" panose="020B0604020202020204" pitchFamily="34" charset="0"/>
              </a:rPr>
              <a:t> Lung Cell </a:t>
            </a:r>
            <a:r>
              <a:rPr lang="en-US" sz="2200" dirty="0" err="1" smtClean="0">
                <a:latin typeface="Arial" panose="020B0604020202020204" pitchFamily="34" charset="0"/>
                <a:cs typeface="Arial" panose="020B0604020202020204" pitchFamily="34" charset="0"/>
              </a:rPr>
              <a:t>Mol</a:t>
            </a:r>
            <a:r>
              <a:rPr lang="en-US" sz="2200" dirty="0" smtClean="0">
                <a:latin typeface="Arial" panose="020B0604020202020204" pitchFamily="34" charset="0"/>
                <a:cs typeface="Arial" panose="020B0604020202020204" pitchFamily="34" charset="0"/>
              </a:rPr>
              <a:t> Physiol. 2020;319:L337-L59.</a:t>
            </a:r>
          </a:p>
          <a:p>
            <a:r>
              <a:rPr lang="en-US" sz="2200" dirty="0" smtClean="0">
                <a:latin typeface="Arial" panose="020B0604020202020204" pitchFamily="34" charset="0"/>
                <a:cs typeface="Arial" panose="020B0604020202020204" pitchFamily="34" charset="0"/>
              </a:rPr>
              <a:t>[2] Arrant AE, Davis SE, Vollmer RM, Murchison CF, Mobley JA, Nana AL, et al. Elevated levels of extracellular vesicles in </a:t>
            </a:r>
            <a:r>
              <a:rPr lang="en-US" sz="2200" dirty="0" err="1" smtClean="0">
                <a:latin typeface="Arial" panose="020B0604020202020204" pitchFamily="34" charset="0"/>
                <a:cs typeface="Arial" panose="020B0604020202020204" pitchFamily="34" charset="0"/>
              </a:rPr>
              <a:t>progranulin</a:t>
            </a:r>
            <a:r>
              <a:rPr lang="en-US" sz="2200" dirty="0" smtClean="0">
                <a:latin typeface="Arial" panose="020B0604020202020204" pitchFamily="34" charset="0"/>
                <a:cs typeface="Arial" panose="020B0604020202020204" pitchFamily="34" charset="0"/>
              </a:rPr>
              <a:t>-deficient mice and FTD-GRN Patients. Ann </a:t>
            </a:r>
            <a:r>
              <a:rPr lang="en-US" sz="2200" dirty="0" err="1" smtClean="0">
                <a:latin typeface="Arial" panose="020B0604020202020204" pitchFamily="34" charset="0"/>
                <a:cs typeface="Arial" panose="020B0604020202020204" pitchFamily="34" charset="0"/>
              </a:rPr>
              <a:t>Clin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Transl</a:t>
            </a:r>
            <a:r>
              <a:rPr lang="en-US" sz="2200" dirty="0" smtClean="0">
                <a:latin typeface="Arial" panose="020B0604020202020204" pitchFamily="34" charset="0"/>
                <a:cs typeface="Arial" panose="020B0604020202020204" pitchFamily="34" charset="0"/>
              </a:rPr>
              <a:t> Neurol. 2020;7:2433-49.</a:t>
            </a:r>
          </a:p>
          <a:p>
            <a:r>
              <a:rPr lang="en-US" sz="2200" dirty="0" smtClean="0">
                <a:latin typeface="Arial" panose="020B0604020202020204" pitchFamily="34" charset="0"/>
                <a:cs typeface="Arial" panose="020B0604020202020204" pitchFamily="34" charset="0"/>
              </a:rPr>
              <a:t>[3] </a:t>
            </a:r>
            <a:r>
              <a:rPr lang="en-US" sz="2200" dirty="0" err="1" smtClean="0">
                <a:latin typeface="Arial" panose="020B0604020202020204" pitchFamily="34" charset="0"/>
                <a:cs typeface="Arial" panose="020B0604020202020204" pitchFamily="34" charset="0"/>
              </a:rPr>
              <a:t>Asfari</a:t>
            </a:r>
            <a:r>
              <a:rPr lang="en-US" sz="2200" dirty="0" smtClean="0">
                <a:latin typeface="Arial" panose="020B0604020202020204" pitchFamily="34" charset="0"/>
                <a:cs typeface="Arial" panose="020B0604020202020204" pitchFamily="34" charset="0"/>
              </a:rPr>
              <a:t> A, Hock KM, Byrnes JW, </a:t>
            </a:r>
            <a:r>
              <a:rPr lang="en-US" sz="2200" dirty="0" err="1" smtClean="0">
                <a:latin typeface="Arial" panose="020B0604020202020204" pitchFamily="34" charset="0"/>
                <a:cs typeface="Arial" panose="020B0604020202020204" pitchFamily="34" charset="0"/>
              </a:rPr>
              <a:t>Borasino</a:t>
            </a:r>
            <a:r>
              <a:rPr lang="en-US" sz="2200" dirty="0" smtClean="0">
                <a:latin typeface="Arial" panose="020B0604020202020204" pitchFamily="34" charset="0"/>
                <a:cs typeface="Arial" panose="020B0604020202020204" pitchFamily="34" charset="0"/>
              </a:rPr>
              <a:t> S, Halloran BA, Mobley JA, et al. Biomarkers for Adverse Lung Injury Following Pediatric Cardiopulmonary Bypass. </a:t>
            </a:r>
            <a:r>
              <a:rPr lang="en-US" sz="2200" dirty="0" err="1" smtClean="0">
                <a:latin typeface="Arial" panose="020B0604020202020204" pitchFamily="34" charset="0"/>
                <a:cs typeface="Arial" panose="020B0604020202020204" pitchFamily="34" charset="0"/>
              </a:rPr>
              <a:t>Crit</a:t>
            </a:r>
            <a:r>
              <a:rPr lang="en-US" sz="2200" dirty="0" smtClean="0">
                <a:latin typeface="Arial" panose="020B0604020202020204" pitchFamily="34" charset="0"/>
                <a:cs typeface="Arial" panose="020B0604020202020204" pitchFamily="34" charset="0"/>
              </a:rPr>
              <a:t> Care </a:t>
            </a:r>
            <a:r>
              <a:rPr lang="en-US" sz="2200" dirty="0" err="1" smtClean="0">
                <a:latin typeface="Arial" panose="020B0604020202020204" pitchFamily="34" charset="0"/>
                <a:cs typeface="Arial" panose="020B0604020202020204" pitchFamily="34" charset="0"/>
              </a:rPr>
              <a:t>Explor</a:t>
            </a:r>
            <a:r>
              <a:rPr lang="en-US" sz="2200" dirty="0" smtClean="0">
                <a:latin typeface="Arial" panose="020B0604020202020204" pitchFamily="34" charset="0"/>
                <a:cs typeface="Arial" panose="020B0604020202020204" pitchFamily="34" charset="0"/>
              </a:rPr>
              <a:t>. 2021;3:e0528.</a:t>
            </a:r>
          </a:p>
          <a:p>
            <a:r>
              <a:rPr lang="en-US" sz="2200" dirty="0" smtClean="0">
                <a:latin typeface="Arial" panose="020B0604020202020204" pitchFamily="34" charset="0"/>
                <a:cs typeface="Arial" panose="020B0604020202020204" pitchFamily="34" charset="0"/>
              </a:rPr>
              <a:t>[4] Carter AM, Tan C, </a:t>
            </a:r>
            <a:r>
              <a:rPr lang="en-US" sz="2200" dirty="0" err="1" smtClean="0">
                <a:latin typeface="Arial" panose="020B0604020202020204" pitchFamily="34" charset="0"/>
                <a:cs typeface="Arial" panose="020B0604020202020204" pitchFamily="34" charset="0"/>
              </a:rPr>
              <a:t>Pozo</a:t>
            </a:r>
            <a:r>
              <a:rPr lang="en-US" sz="2200" dirty="0" smtClean="0">
                <a:latin typeface="Arial" panose="020B0604020202020204" pitchFamily="34" charset="0"/>
                <a:cs typeface="Arial" panose="020B0604020202020204" pitchFamily="34" charset="0"/>
              </a:rPr>
              <a:t> K, </a:t>
            </a:r>
            <a:r>
              <a:rPr lang="en-US" sz="2200" dirty="0" err="1" smtClean="0">
                <a:latin typeface="Arial" panose="020B0604020202020204" pitchFamily="34" charset="0"/>
                <a:cs typeface="Arial" panose="020B0604020202020204" pitchFamily="34" charset="0"/>
              </a:rPr>
              <a:t>Telange</a:t>
            </a:r>
            <a:r>
              <a:rPr lang="en-US" sz="2200" dirty="0" smtClean="0">
                <a:latin typeface="Arial" panose="020B0604020202020204" pitchFamily="34" charset="0"/>
                <a:cs typeface="Arial" panose="020B0604020202020204" pitchFamily="34" charset="0"/>
              </a:rPr>
              <a:t> R, </a:t>
            </a:r>
            <a:r>
              <a:rPr lang="en-US" sz="2200" dirty="0" err="1" smtClean="0">
                <a:latin typeface="Arial" panose="020B0604020202020204" pitchFamily="34" charset="0"/>
                <a:cs typeface="Arial" panose="020B0604020202020204" pitchFamily="34" charset="0"/>
              </a:rPr>
              <a:t>Molinaro</a:t>
            </a:r>
            <a:r>
              <a:rPr lang="en-US" sz="2200" dirty="0" smtClean="0">
                <a:latin typeface="Arial" panose="020B0604020202020204" pitchFamily="34" charset="0"/>
                <a:cs typeface="Arial" panose="020B0604020202020204" pitchFamily="34" charset="0"/>
              </a:rPr>
              <a:t> R, </a:t>
            </a:r>
            <a:r>
              <a:rPr lang="en-US" sz="2200" dirty="0" err="1" smtClean="0">
                <a:latin typeface="Arial" panose="020B0604020202020204" pitchFamily="34" charset="0"/>
                <a:cs typeface="Arial" panose="020B0604020202020204" pitchFamily="34" charset="0"/>
              </a:rPr>
              <a:t>Guo</a:t>
            </a:r>
            <a:r>
              <a:rPr lang="en-US" sz="2200" dirty="0" smtClean="0">
                <a:latin typeface="Arial" panose="020B0604020202020204" pitchFamily="34" charset="0"/>
                <a:cs typeface="Arial" panose="020B0604020202020204" pitchFamily="34" charset="0"/>
              </a:rPr>
              <a:t> A, et al. Phosphoprotein-based biomarkers as predictors for cancer therapy. </a:t>
            </a:r>
            <a:r>
              <a:rPr lang="en-US" sz="2200" dirty="0" err="1" smtClean="0">
                <a:latin typeface="Arial" panose="020B0604020202020204" pitchFamily="34" charset="0"/>
                <a:cs typeface="Arial" panose="020B0604020202020204" pitchFamily="34" charset="0"/>
              </a:rPr>
              <a:t>Proc</a:t>
            </a:r>
            <a:r>
              <a:rPr lang="en-US" sz="2200" dirty="0" smtClean="0">
                <a:latin typeface="Arial" panose="020B0604020202020204" pitchFamily="34" charset="0"/>
                <a:cs typeface="Arial" panose="020B0604020202020204" pitchFamily="34" charset="0"/>
              </a:rPr>
              <a:t> Natl </a:t>
            </a:r>
            <a:r>
              <a:rPr lang="en-US" sz="2200" dirty="0" err="1" smtClean="0">
                <a:latin typeface="Arial" panose="020B0604020202020204" pitchFamily="34" charset="0"/>
                <a:cs typeface="Arial" panose="020B0604020202020204" pitchFamily="34" charset="0"/>
              </a:rPr>
              <a:t>Acad</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Sci</a:t>
            </a:r>
            <a:r>
              <a:rPr lang="en-US" sz="2200" dirty="0" smtClean="0">
                <a:latin typeface="Arial" panose="020B0604020202020204" pitchFamily="34" charset="0"/>
                <a:cs typeface="Arial" panose="020B0604020202020204" pitchFamily="34" charset="0"/>
              </a:rPr>
              <a:t> U S A. 2020;117:18401-11.</a:t>
            </a:r>
          </a:p>
          <a:p>
            <a:r>
              <a:rPr lang="en-US" sz="2200" dirty="0" smtClean="0">
                <a:latin typeface="Arial" panose="020B0604020202020204" pitchFamily="34" charset="0"/>
                <a:cs typeface="Arial" panose="020B0604020202020204" pitchFamily="34" charset="0"/>
              </a:rPr>
              <a:t>[5] </a:t>
            </a:r>
            <a:r>
              <a:rPr lang="en-US" sz="2200" dirty="0" err="1" smtClean="0">
                <a:latin typeface="Arial" panose="020B0604020202020204" pitchFamily="34" charset="0"/>
                <a:cs typeface="Arial" panose="020B0604020202020204" pitchFamily="34" charset="0"/>
              </a:rPr>
              <a:t>Chanda</a:t>
            </a:r>
            <a:r>
              <a:rPr lang="en-US" sz="2200" dirty="0" smtClean="0">
                <a:latin typeface="Arial" panose="020B0604020202020204" pitchFamily="34" charset="0"/>
                <a:cs typeface="Arial" panose="020B0604020202020204" pitchFamily="34" charset="0"/>
              </a:rPr>
              <a:t> D, </a:t>
            </a:r>
            <a:r>
              <a:rPr lang="en-US" sz="2200" dirty="0" err="1" smtClean="0">
                <a:latin typeface="Arial" panose="020B0604020202020204" pitchFamily="34" charset="0"/>
                <a:cs typeface="Arial" panose="020B0604020202020204" pitchFamily="34" charset="0"/>
              </a:rPr>
              <a:t>Rehan</a:t>
            </a:r>
            <a:r>
              <a:rPr lang="en-US" sz="2200" dirty="0" smtClean="0">
                <a:latin typeface="Arial" panose="020B0604020202020204" pitchFamily="34" charset="0"/>
                <a:cs typeface="Arial" panose="020B0604020202020204" pitchFamily="34" charset="0"/>
              </a:rPr>
              <a:t> M, Smith SR, Dsouza KG, Wang Y, Bernard K, et al. Mesenchymal stromal cell aging impairs the self-organizing capacity of lung alveolar epithelial stem cells. </a:t>
            </a:r>
            <a:r>
              <a:rPr lang="en-US" sz="2200" dirty="0" err="1" smtClean="0">
                <a:latin typeface="Arial" panose="020B0604020202020204" pitchFamily="34" charset="0"/>
                <a:cs typeface="Arial" panose="020B0604020202020204" pitchFamily="34" charset="0"/>
              </a:rPr>
              <a:t>Elife</a:t>
            </a:r>
            <a:r>
              <a:rPr lang="en-US" sz="2200" dirty="0" smtClean="0">
                <a:latin typeface="Arial" panose="020B0604020202020204" pitchFamily="34" charset="0"/>
                <a:cs typeface="Arial" panose="020B0604020202020204" pitchFamily="34" charset="0"/>
              </a:rPr>
              <a:t>. 2021;10.</a:t>
            </a:r>
          </a:p>
          <a:p>
            <a:r>
              <a:rPr lang="en-US" sz="2200" dirty="0" smtClean="0">
                <a:latin typeface="Arial" panose="020B0604020202020204" pitchFamily="34" charset="0"/>
                <a:cs typeface="Arial" panose="020B0604020202020204" pitchFamily="34" charset="0"/>
              </a:rPr>
              <a:t>[6] </a:t>
            </a:r>
            <a:r>
              <a:rPr lang="en-US" sz="2200" dirty="0" err="1" smtClean="0">
                <a:latin typeface="Arial" panose="020B0604020202020204" pitchFamily="34" charset="0"/>
                <a:cs typeface="Arial" panose="020B0604020202020204" pitchFamily="34" charset="0"/>
              </a:rPr>
              <a:t>Filippova</a:t>
            </a:r>
            <a:r>
              <a:rPr lang="en-US" sz="2200" dirty="0" smtClean="0">
                <a:latin typeface="Arial" panose="020B0604020202020204" pitchFamily="34" charset="0"/>
                <a:cs typeface="Arial" panose="020B0604020202020204" pitchFamily="34" charset="0"/>
              </a:rPr>
              <a:t> N, Yang X, </a:t>
            </a:r>
            <a:r>
              <a:rPr lang="en-US" sz="2200" dirty="0" err="1" smtClean="0">
                <a:latin typeface="Arial" panose="020B0604020202020204" pitchFamily="34" charset="0"/>
                <a:cs typeface="Arial" panose="020B0604020202020204" pitchFamily="34" charset="0"/>
              </a:rPr>
              <a:t>Ananthan</a:t>
            </a:r>
            <a:r>
              <a:rPr lang="en-US" sz="2200" dirty="0" smtClean="0">
                <a:latin typeface="Arial" panose="020B0604020202020204" pitchFamily="34" charset="0"/>
                <a:cs typeface="Arial" panose="020B0604020202020204" pitchFamily="34" charset="0"/>
              </a:rPr>
              <a:t> S, </a:t>
            </a:r>
            <a:r>
              <a:rPr lang="en-US" sz="2200" dirty="0" err="1" smtClean="0">
                <a:latin typeface="Arial" panose="020B0604020202020204" pitchFamily="34" charset="0"/>
                <a:cs typeface="Arial" panose="020B0604020202020204" pitchFamily="34" charset="0"/>
              </a:rPr>
              <a:t>Calano</a:t>
            </a:r>
            <a:r>
              <a:rPr lang="en-US" sz="2200" dirty="0" smtClean="0">
                <a:latin typeface="Arial" panose="020B0604020202020204" pitchFamily="34" charset="0"/>
                <a:cs typeface="Arial" panose="020B0604020202020204" pitchFamily="34" charset="0"/>
              </a:rPr>
              <a:t> J, Pathak V, Bratton L, et al. Targeting the </a:t>
            </a:r>
            <a:r>
              <a:rPr lang="en-US" sz="2200" dirty="0" err="1" smtClean="0">
                <a:latin typeface="Arial" panose="020B0604020202020204" pitchFamily="34" charset="0"/>
                <a:cs typeface="Arial" panose="020B0604020202020204" pitchFamily="34" charset="0"/>
              </a:rPr>
              <a:t>HuR</a:t>
            </a:r>
            <a:r>
              <a:rPr lang="en-US" sz="2200" dirty="0" smtClean="0">
                <a:latin typeface="Arial" panose="020B0604020202020204" pitchFamily="34" charset="0"/>
                <a:cs typeface="Arial" panose="020B0604020202020204" pitchFamily="34" charset="0"/>
              </a:rPr>
              <a:t> Oncogenic Role with a New Class of Cytoplasmic Dimerization Inhibitors. Cancer Res. 2021;81:2220-33.</a:t>
            </a:r>
          </a:p>
          <a:p>
            <a:r>
              <a:rPr lang="en-US" sz="2200" dirty="0" smtClean="0">
                <a:latin typeface="Arial" panose="020B0604020202020204" pitchFamily="34" charset="0"/>
                <a:cs typeface="Arial" panose="020B0604020202020204" pitchFamily="34" charset="0"/>
              </a:rPr>
              <a:t>[7] </a:t>
            </a:r>
            <a:r>
              <a:rPr lang="en-US" sz="2200" dirty="0" err="1" smtClean="0">
                <a:latin typeface="Arial" panose="020B0604020202020204" pitchFamily="34" charset="0"/>
                <a:cs typeface="Arial" panose="020B0604020202020204" pitchFamily="34" charset="0"/>
              </a:rPr>
              <a:t>Goliwas</a:t>
            </a:r>
            <a:r>
              <a:rPr lang="en-US" sz="2200" dirty="0" smtClean="0">
                <a:latin typeface="Arial" panose="020B0604020202020204" pitchFamily="34" charset="0"/>
                <a:cs typeface="Arial" panose="020B0604020202020204" pitchFamily="34" charset="0"/>
              </a:rPr>
              <a:t> KF, Simmons CS, Khan SA, Wood AM, Wang Y, Berry JL, et al. Local SARS-CoV-2 peptide-specific Immune Responses in Convalescent and Uninfected Human Lung Tissue Models. </a:t>
            </a:r>
            <a:r>
              <a:rPr lang="en-US" sz="2200" dirty="0" err="1" smtClean="0">
                <a:latin typeface="Arial" panose="020B0604020202020204" pitchFamily="34" charset="0"/>
                <a:cs typeface="Arial" panose="020B0604020202020204" pitchFamily="34" charset="0"/>
              </a:rPr>
              <a:t>medRxiv</a:t>
            </a:r>
            <a:r>
              <a:rPr lang="en-US" sz="2200" dirty="0" smtClean="0">
                <a:latin typeface="Arial" panose="020B0604020202020204" pitchFamily="34" charset="0"/>
                <a:cs typeface="Arial" panose="020B0604020202020204" pitchFamily="34" charset="0"/>
              </a:rPr>
              <a:t>. 2021.</a:t>
            </a:r>
          </a:p>
          <a:p>
            <a:r>
              <a:rPr lang="en-US" sz="2200" dirty="0" smtClean="0">
                <a:latin typeface="Arial" panose="020B0604020202020204" pitchFamily="34" charset="0"/>
                <a:cs typeface="Arial" panose="020B0604020202020204" pitchFamily="34" charset="0"/>
              </a:rPr>
              <a:t>[8] Han D, Yang J, Zhang E, Liu Y, </a:t>
            </a:r>
            <a:r>
              <a:rPr lang="en-US" sz="2200" dirty="0" err="1" smtClean="0">
                <a:latin typeface="Arial" panose="020B0604020202020204" pitchFamily="34" charset="0"/>
                <a:cs typeface="Arial" panose="020B0604020202020204" pitchFamily="34" charset="0"/>
              </a:rPr>
              <a:t>Boriboun</a:t>
            </a:r>
            <a:r>
              <a:rPr lang="en-US" sz="2200" dirty="0" smtClean="0">
                <a:latin typeface="Arial" panose="020B0604020202020204" pitchFamily="34" charset="0"/>
                <a:cs typeface="Arial" panose="020B0604020202020204" pitchFamily="34" charset="0"/>
              </a:rPr>
              <a:t> C, </a:t>
            </a:r>
            <a:r>
              <a:rPr lang="en-US" sz="2200" dirty="0" err="1" smtClean="0">
                <a:latin typeface="Arial" panose="020B0604020202020204" pitchFamily="34" charset="0"/>
                <a:cs typeface="Arial" panose="020B0604020202020204" pitchFamily="34" charset="0"/>
              </a:rPr>
              <a:t>Qiao</a:t>
            </a:r>
            <a:r>
              <a:rPr lang="en-US" sz="2200" dirty="0" smtClean="0">
                <a:latin typeface="Arial" panose="020B0604020202020204" pitchFamily="34" charset="0"/>
                <a:cs typeface="Arial" panose="020B0604020202020204" pitchFamily="34" charset="0"/>
              </a:rPr>
              <a:t> A, et al. Analysis of mesenchymal stem cell proteomes in situ in the ischemic heart. </a:t>
            </a:r>
            <a:r>
              <a:rPr lang="en-US" sz="2200" dirty="0" err="1" smtClean="0">
                <a:latin typeface="Arial" panose="020B0604020202020204" pitchFamily="34" charset="0"/>
                <a:cs typeface="Arial" panose="020B0604020202020204" pitchFamily="34" charset="0"/>
              </a:rPr>
              <a:t>Theranostics</a:t>
            </a:r>
            <a:r>
              <a:rPr lang="en-US" sz="2200" dirty="0" smtClean="0">
                <a:latin typeface="Arial" panose="020B0604020202020204" pitchFamily="34" charset="0"/>
                <a:cs typeface="Arial" panose="020B0604020202020204" pitchFamily="34" charset="0"/>
              </a:rPr>
              <a:t>. 2020;10:11324-38.</a:t>
            </a:r>
          </a:p>
          <a:p>
            <a:r>
              <a:rPr lang="en-US" sz="2200" dirty="0" smtClean="0">
                <a:latin typeface="Arial" panose="020B0604020202020204" pitchFamily="34" charset="0"/>
                <a:cs typeface="Arial" panose="020B0604020202020204" pitchFamily="34" charset="0"/>
              </a:rPr>
              <a:t>[9] </a:t>
            </a:r>
            <a:r>
              <a:rPr lang="en-US" sz="2200" dirty="0" err="1" smtClean="0">
                <a:latin typeface="Arial" panose="020B0604020202020204" pitchFamily="34" charset="0"/>
                <a:cs typeface="Arial" panose="020B0604020202020204" pitchFamily="34" charset="0"/>
              </a:rPr>
              <a:t>Jin</a:t>
            </a:r>
            <a:r>
              <a:rPr lang="en-US" sz="2200" dirty="0" smtClean="0">
                <a:latin typeface="Arial" panose="020B0604020202020204" pitchFamily="34" charset="0"/>
                <a:cs typeface="Arial" panose="020B0604020202020204" pitchFamily="34" charset="0"/>
              </a:rPr>
              <a:t> L, Chen Y, Crossman DK, </a:t>
            </a:r>
            <a:r>
              <a:rPr lang="en-US" sz="2200" dirty="0" err="1" smtClean="0">
                <a:latin typeface="Arial" panose="020B0604020202020204" pitchFamily="34" charset="0"/>
                <a:cs typeface="Arial" panose="020B0604020202020204" pitchFamily="34" charset="0"/>
              </a:rPr>
              <a:t>Datta</a:t>
            </a:r>
            <a:r>
              <a:rPr lang="en-US" sz="2200" dirty="0" smtClean="0">
                <a:latin typeface="Arial" panose="020B0604020202020204" pitchFamily="34" charset="0"/>
                <a:cs typeface="Arial" panose="020B0604020202020204" pitchFamily="34" charset="0"/>
              </a:rPr>
              <a:t> A, Vu T, Mobley JA, et al. STRAP regulates alternative splicing fidelity during lineage commitment of mouse embryonic stem cells. Nat </a:t>
            </a:r>
            <a:r>
              <a:rPr lang="en-US" sz="2200" dirty="0" err="1" smtClean="0">
                <a:latin typeface="Arial" panose="020B0604020202020204" pitchFamily="34" charset="0"/>
                <a:cs typeface="Arial" panose="020B0604020202020204" pitchFamily="34" charset="0"/>
              </a:rPr>
              <a:t>Commun</a:t>
            </a:r>
            <a:r>
              <a:rPr lang="en-US" sz="2200" dirty="0" smtClean="0">
                <a:latin typeface="Arial" panose="020B0604020202020204" pitchFamily="34" charset="0"/>
                <a:cs typeface="Arial" panose="020B0604020202020204" pitchFamily="34" charset="0"/>
              </a:rPr>
              <a:t>. 2020;11:5941.</a:t>
            </a:r>
          </a:p>
          <a:p>
            <a:r>
              <a:rPr lang="en-US" sz="2200" dirty="0" smtClean="0">
                <a:latin typeface="Arial" panose="020B0604020202020204" pitchFamily="34" charset="0"/>
                <a:cs typeface="Arial" panose="020B0604020202020204" pitchFamily="34" charset="0"/>
              </a:rPr>
              <a:t>[10] Li FJ, </a:t>
            </a:r>
            <a:r>
              <a:rPr lang="en-US" sz="2200" dirty="0" err="1" smtClean="0">
                <a:latin typeface="Arial" panose="020B0604020202020204" pitchFamily="34" charset="0"/>
                <a:cs typeface="Arial" panose="020B0604020202020204" pitchFamily="34" charset="0"/>
              </a:rPr>
              <a:t>Surolia</a:t>
            </a:r>
            <a:r>
              <a:rPr lang="en-US" sz="2200" dirty="0" smtClean="0">
                <a:latin typeface="Arial" panose="020B0604020202020204" pitchFamily="34" charset="0"/>
                <a:cs typeface="Arial" panose="020B0604020202020204" pitchFamily="34" charset="0"/>
              </a:rPr>
              <a:t> R, Li H, Wang Z, Liu G, Kulkarni T, et al. </a:t>
            </a:r>
            <a:r>
              <a:rPr lang="en-US" sz="2200" dirty="0" err="1" smtClean="0">
                <a:latin typeface="Arial" panose="020B0604020202020204" pitchFamily="34" charset="0"/>
                <a:cs typeface="Arial" panose="020B0604020202020204" pitchFamily="34" charset="0"/>
              </a:rPr>
              <a:t>Citrullinated</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vimentin</a:t>
            </a:r>
            <a:r>
              <a:rPr lang="en-US" sz="2200" dirty="0" smtClean="0">
                <a:latin typeface="Arial" panose="020B0604020202020204" pitchFamily="34" charset="0"/>
                <a:cs typeface="Arial" panose="020B0604020202020204" pitchFamily="34" charset="0"/>
              </a:rPr>
              <a:t> mediates development and progression of lung fibrosis. </a:t>
            </a:r>
            <a:r>
              <a:rPr lang="en-US" sz="2200" dirty="0" err="1" smtClean="0">
                <a:latin typeface="Arial" panose="020B0604020202020204" pitchFamily="34" charset="0"/>
                <a:cs typeface="Arial" panose="020B0604020202020204" pitchFamily="34" charset="0"/>
              </a:rPr>
              <a:t>Sci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Transl</a:t>
            </a:r>
            <a:r>
              <a:rPr lang="en-US" sz="2200" dirty="0" smtClean="0">
                <a:latin typeface="Arial" panose="020B0604020202020204" pitchFamily="34" charset="0"/>
                <a:cs typeface="Arial" panose="020B0604020202020204" pitchFamily="34" charset="0"/>
              </a:rPr>
              <a:t> Med. 2021;13.</a:t>
            </a:r>
          </a:p>
          <a:p>
            <a:r>
              <a:rPr lang="en-US" sz="2200" dirty="0" smtClean="0">
                <a:latin typeface="Arial" panose="020B0604020202020204" pitchFamily="34" charset="0"/>
                <a:cs typeface="Arial" panose="020B0604020202020204" pitchFamily="34" charset="0"/>
              </a:rPr>
              <a:t>[11] Weeks SE, </a:t>
            </a:r>
            <a:r>
              <a:rPr lang="en-US" sz="2200" dirty="0" err="1" smtClean="0">
                <a:latin typeface="Arial" panose="020B0604020202020204" pitchFamily="34" charset="0"/>
                <a:cs typeface="Arial" panose="020B0604020202020204" pitchFamily="34" charset="0"/>
              </a:rPr>
              <a:t>Kammerud</a:t>
            </a:r>
            <a:r>
              <a:rPr lang="en-US" sz="2200" dirty="0" smtClean="0">
                <a:latin typeface="Arial" panose="020B0604020202020204" pitchFamily="34" charset="0"/>
                <a:cs typeface="Arial" panose="020B0604020202020204" pitchFamily="34" charset="0"/>
              </a:rPr>
              <a:t> SC, </a:t>
            </a:r>
            <a:r>
              <a:rPr lang="en-US" sz="2200" dirty="0" err="1" smtClean="0">
                <a:latin typeface="Arial" panose="020B0604020202020204" pitchFamily="34" charset="0"/>
                <a:cs typeface="Arial" panose="020B0604020202020204" pitchFamily="34" charset="0"/>
              </a:rPr>
              <a:t>Metge</a:t>
            </a:r>
            <a:r>
              <a:rPr lang="en-US" sz="2200" dirty="0" smtClean="0">
                <a:latin typeface="Arial" panose="020B0604020202020204" pitchFamily="34" charset="0"/>
                <a:cs typeface="Arial" panose="020B0604020202020204" pitchFamily="34" charset="0"/>
              </a:rPr>
              <a:t> BJ, </a:t>
            </a:r>
            <a:r>
              <a:rPr lang="en-US" sz="2200" dirty="0" err="1" smtClean="0">
                <a:latin typeface="Arial" panose="020B0604020202020204" pitchFamily="34" charset="0"/>
                <a:cs typeface="Arial" panose="020B0604020202020204" pitchFamily="34" charset="0"/>
              </a:rPr>
              <a:t>AlSheikh</a:t>
            </a:r>
            <a:r>
              <a:rPr lang="en-US" sz="2200" dirty="0" smtClean="0">
                <a:latin typeface="Arial" panose="020B0604020202020204" pitchFamily="34" charset="0"/>
                <a:cs typeface="Arial" panose="020B0604020202020204" pitchFamily="34" charset="0"/>
              </a:rPr>
              <a:t> HA, Schneider DA, Chen D, et al. Inhibiting beta-catenin disables nucleolar functions in triple-negative breast cancer. Cell Death Dis. 2021;12:242.</a:t>
            </a:r>
          </a:p>
          <a:p>
            <a:r>
              <a:rPr lang="en-US" sz="2200" dirty="0" smtClean="0">
                <a:latin typeface="Arial" panose="020B0604020202020204" pitchFamily="34" charset="0"/>
                <a:cs typeface="Arial" panose="020B0604020202020204" pitchFamily="34" charset="0"/>
              </a:rPr>
              <a:t>[12] Zhang E, Liu Y, Han C, Fan C, Wang L, Chen W, et al. Visualization and Identification of </a:t>
            </a:r>
            <a:r>
              <a:rPr lang="en-US" sz="2200" dirty="0" err="1" smtClean="0">
                <a:latin typeface="Arial" panose="020B0604020202020204" pitchFamily="34" charset="0"/>
                <a:cs typeface="Arial" panose="020B0604020202020204" pitchFamily="34" charset="0"/>
              </a:rPr>
              <a:t>Bioorthogonally</a:t>
            </a:r>
            <a:r>
              <a:rPr lang="en-US" sz="2200" dirty="0" smtClean="0">
                <a:latin typeface="Arial" panose="020B0604020202020204" pitchFamily="34" charset="0"/>
                <a:cs typeface="Arial" panose="020B0604020202020204" pitchFamily="34" charset="0"/>
              </a:rPr>
              <a:t> Labeled Exosome Proteins Following Systemic Administration in Mice. Front Cell Dev Biol. 2021;9:657456.</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43809</TotalTime>
  <Words>1754</Words>
  <Application>Microsoft Office PowerPoint</Application>
  <PresentationFormat>Custom</PresentationFormat>
  <Paragraphs>193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UAB O’Neal CCC Mass Spectrometry &amp; Proteomics (MSP) Shared Resource  Director: James A. Mobley, Ph.D., Web-site: https://www.uab.edu/medicine/msproteomics/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UAB CCC Mass Spectrometry &amp; Proteomics Shared Facility Director: James A. Mobley, Ph.D., Web-site: http://www.uab.edu/bmsf</dc:title>
  <dc:creator>Kyoko</dc:creator>
  <cp:lastModifiedBy>Kyoko Kojima</cp:lastModifiedBy>
  <cp:revision>227</cp:revision>
  <dcterms:created xsi:type="dcterms:W3CDTF">2012-10-09T20:00:16Z</dcterms:created>
  <dcterms:modified xsi:type="dcterms:W3CDTF">2021-10-14T16:27:43Z</dcterms:modified>
</cp:coreProperties>
</file>