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61" r:id="rId2"/>
    <p:sldId id="263" r:id="rId3"/>
    <p:sldId id="264" r:id="rId4"/>
  </p:sldIdLst>
  <p:sldSz cx="12192000" cy="6858000"/>
  <p:notesSz cx="6858000" cy="9144000"/>
  <p:defaultTextStyle>
    <a:defPPr>
      <a:defRPr lang="en-US"/>
    </a:defPPr>
    <a:lvl1pPr marL="0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21"/>
    <p:restoredTop sz="90555"/>
  </p:normalViewPr>
  <p:slideViewPr>
    <p:cSldViewPr snapToGrid="0" snapToObjects="1">
      <p:cViewPr varScale="1">
        <p:scale>
          <a:sx n="100" d="100"/>
          <a:sy n="100" d="100"/>
        </p:scale>
        <p:origin x="18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D0C89-FA3B-A84D-A6CB-2E5E586A9A8D}" type="datetimeFigureOut">
              <a:rPr lang="en-US" smtClean="0"/>
              <a:t>2/15/22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0DE56-89D6-A143-A45E-1047C074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9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536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FC3D0-2BF2-9D44-ADA0-B464FD204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36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84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536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FC3D0-2BF2-9D44-ADA0-B464FD204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36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4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536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FC3D0-2BF2-9D44-ADA0-B464FD204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36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2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59972" y="3700451"/>
            <a:ext cx="6005591" cy="13931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77933C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59972" y="5093585"/>
            <a:ext cx="6005591" cy="11717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609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 descr="UAB_WORDMARK_white_tag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99" y="397221"/>
            <a:ext cx="5103436" cy="11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59972" y="3700451"/>
            <a:ext cx="6005591" cy="13931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77933C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59972" y="5093586"/>
            <a:ext cx="6005591" cy="13211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609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 descr="UAB_WORDMARK_white_tag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99" y="397221"/>
            <a:ext cx="5103436" cy="11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0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8471"/>
            <a:ext cx="10972800" cy="120056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734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09835"/>
            <a:ext cx="10972800" cy="4316329"/>
          </a:xfrm>
          <a:prstGeom prst="rect">
            <a:avLst/>
          </a:prstGeom>
        </p:spPr>
        <p:txBody>
          <a:bodyPr/>
          <a:lstStyle>
            <a:lvl1pPr marL="457212" indent="-457212">
              <a:spcBef>
                <a:spcPts val="1067"/>
              </a:spcBef>
              <a:spcAft>
                <a:spcPts val="0"/>
              </a:spcAft>
              <a:buFont typeface="Arial"/>
              <a:buChar char="•"/>
              <a:defRPr sz="3734" b="0" i="0">
                <a:latin typeface="Calibri"/>
                <a:cs typeface="Calibri"/>
              </a:defRPr>
            </a:lvl1pPr>
            <a:lvl2pPr marL="912307" indent="-452978">
              <a:spcBef>
                <a:spcPts val="1067"/>
              </a:spcBef>
              <a:spcAft>
                <a:spcPts val="0"/>
              </a:spcAft>
              <a:buFont typeface="Arial"/>
              <a:buChar char="•"/>
              <a:tabLst>
                <a:tab pos="836105" algn="l"/>
              </a:tabLst>
              <a:defRPr sz="3200" b="0" i="0">
                <a:latin typeface="Calibri"/>
                <a:cs typeface="Calibri"/>
              </a:defRPr>
            </a:lvl2pPr>
            <a:lvl3pPr marL="1295433" indent="-309041">
              <a:spcBef>
                <a:spcPts val="1067"/>
              </a:spcBef>
              <a:spcAft>
                <a:spcPts val="0"/>
              </a:spcAft>
              <a:buFont typeface="Arial"/>
              <a:buChar char="•"/>
              <a:defRPr sz="2667" b="0" i="0">
                <a:latin typeface="Calibri"/>
                <a:cs typeface="Calibri"/>
              </a:defRPr>
            </a:lvl3pPr>
            <a:lvl4pPr marL="1754761" indent="-383127">
              <a:spcBef>
                <a:spcPts val="1067"/>
              </a:spcBef>
              <a:spcAft>
                <a:spcPts val="0"/>
              </a:spcAft>
              <a:buFont typeface="Arial"/>
              <a:buChar char="•"/>
              <a:defRPr sz="2133" b="0" i="0">
                <a:latin typeface="Calibri"/>
                <a:cs typeface="Calibri"/>
              </a:defRPr>
            </a:lvl4pPr>
            <a:lvl5pPr marL="2131538" indent="-376776">
              <a:defRPr b="0" i="0">
                <a:latin typeface="Avenir Roman"/>
                <a:cs typeface="Avenir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 descr="site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431" y="6245340"/>
            <a:ext cx="2808941" cy="49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26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51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609616" rtl="0" eaLnBrk="1" latinLnBrk="0" hangingPunct="1">
        <a:spcBef>
          <a:spcPct val="0"/>
        </a:spcBef>
        <a:buNone/>
        <a:defRPr sz="5868" kern="1200">
          <a:solidFill>
            <a:schemeClr val="tx1"/>
          </a:solidFill>
          <a:latin typeface="Avenir Heavy"/>
          <a:ea typeface="+mj-ea"/>
          <a:cs typeface="Avenir Heavy"/>
        </a:defRPr>
      </a:lvl1pPr>
    </p:titleStyle>
    <p:bodyStyle>
      <a:lvl1pPr marL="457212" indent="-457212" algn="l" defTabSz="609616" rtl="0" eaLnBrk="1" latinLnBrk="0" hangingPunct="1">
        <a:spcBef>
          <a:spcPct val="20000"/>
        </a:spcBef>
        <a:buFont typeface="Arial"/>
        <a:buChar char="•"/>
        <a:defRPr sz="4268" kern="1200">
          <a:solidFill>
            <a:schemeClr val="tx1"/>
          </a:solidFill>
          <a:latin typeface="+mn-lt"/>
          <a:ea typeface="+mn-ea"/>
          <a:cs typeface="+mn-cs"/>
        </a:defRPr>
      </a:lvl1pPr>
      <a:lvl2pPr marL="990625" indent="-381009" algn="l" defTabSz="609616" rtl="0" eaLnBrk="1" latinLnBrk="0" hangingPunct="1">
        <a:spcBef>
          <a:spcPct val="20000"/>
        </a:spcBef>
        <a:buFont typeface="Arial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8" indent="-304807" algn="l" defTabSz="60961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54" indent="-304807" algn="l" defTabSz="609616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indent="-304807" algn="l" defTabSz="609616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884" indent="-304807" algn="l" defTabSz="60961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499" indent="-304807" algn="l" defTabSz="60961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115" indent="-304807" algn="l" defTabSz="60961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729" indent="-304807" algn="l" defTabSz="60961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16" algn="l" defTabSz="6096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1" algn="l" defTabSz="6096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45" algn="l" defTabSz="6096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61" algn="l" defTabSz="6096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76" algn="l" defTabSz="6096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2" algn="l" defTabSz="6096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307" algn="l" defTabSz="6096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922" algn="l" defTabSz="6096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6.tiff"/><Relationship Id="rId11" Type="http://schemas.openxmlformats.org/officeDocument/2006/relationships/image" Target="../media/image10.png"/><Relationship Id="rId5" Type="http://schemas.openxmlformats.org/officeDocument/2006/relationships/image" Target="../media/image5.tif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3.jpeg"/><Relationship Id="rId12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5.tiff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7.jpe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9264" y="1272097"/>
            <a:ext cx="4156296" cy="477031"/>
          </a:xfrm>
          <a:prstGeom prst="rect">
            <a:avLst/>
          </a:prstGeom>
          <a:solidFill>
            <a:srgbClr val="1E6B52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300" y="36496"/>
            <a:ext cx="5397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8096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Transgenic &amp; Genetically Engineered Models (TGEMs) Core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5200" y="1372629"/>
            <a:ext cx="1758815" cy="37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375" b="1" dirty="0">
                <a:solidFill>
                  <a:srgbClr val="F4C300"/>
                </a:solidFill>
                <a:latin typeface="Arial" charset="0"/>
                <a:ea typeface="Arial" charset="0"/>
                <a:cs typeface="Arial" charset="0"/>
              </a:rPr>
              <a:t>Rodent Model </a:t>
            </a:r>
            <a:r>
              <a:rPr lang="en-US" sz="1833" b="1" dirty="0">
                <a:solidFill>
                  <a:srgbClr val="F4C300"/>
                </a:solidFill>
                <a:latin typeface="Arial" charset="0"/>
                <a:ea typeface="Arial" charset="0"/>
                <a:cs typeface="Arial" charset="0"/>
              </a:rPr>
              <a:t>Generation</a:t>
            </a:r>
            <a:endParaRPr lang="en-US" sz="375" b="1" dirty="0">
              <a:solidFill>
                <a:srgbClr val="F4C3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7" name="Picture 2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042" y="193891"/>
            <a:ext cx="951631" cy="841664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6"/>
          <a:srcRect r="53441" b="-2368"/>
          <a:stretch/>
        </p:blipFill>
        <p:spPr>
          <a:xfrm>
            <a:off x="8940187" y="384672"/>
            <a:ext cx="938577" cy="362279"/>
          </a:xfrm>
          <a:prstGeom prst="rect">
            <a:avLst/>
          </a:prstGeom>
        </p:spPr>
      </p:pic>
      <p:grpSp>
        <p:nvGrpSpPr>
          <p:cNvPr id="319" name="Group 318"/>
          <p:cNvGrpSpPr/>
          <p:nvPr/>
        </p:nvGrpSpPr>
        <p:grpSpPr>
          <a:xfrm>
            <a:off x="4055225" y="1909985"/>
            <a:ext cx="2276179" cy="3220705"/>
            <a:chOff x="12512603" y="14262752"/>
            <a:chExt cx="10925659" cy="15459383"/>
          </a:xfrm>
        </p:grpSpPr>
        <p:sp>
          <p:nvSpPr>
            <p:cNvPr id="312" name="Rectangle 311"/>
            <p:cNvSpPr/>
            <p:nvPr/>
          </p:nvSpPr>
          <p:spPr>
            <a:xfrm>
              <a:off x="12512605" y="14911943"/>
              <a:ext cx="9536876" cy="135547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314357" y="15982990"/>
              <a:ext cx="8789635" cy="1373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8096"/>
              <a:r>
                <a:rPr lang="en-US" sz="1000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CRISPR/Cas9</a:t>
              </a: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Loss of function alleles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Knockout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Large genomic deletions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Hypomorphic</a:t>
              </a:r>
              <a:endPara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Targeted insertions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Patient mutations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SNPs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Conditional alleles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ROSA26 insertions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Reporter tags</a:t>
              </a:r>
            </a:p>
            <a:p>
              <a:pPr marL="384048" lvl="1" defTabSz="768096"/>
              <a:endPara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defTabSz="768096"/>
              <a:r>
                <a:rPr lang="en-US" sz="1000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Simple </a:t>
              </a:r>
              <a:r>
                <a:rPr lang="en-US" sz="1000" b="1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Transgenics</a:t>
              </a:r>
              <a:endPara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Reporters</a:t>
              </a: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Overexpression vectors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endPara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3" name="Rectangle 312"/>
            <p:cNvSpPr/>
            <p:nvPr/>
          </p:nvSpPr>
          <p:spPr>
            <a:xfrm rot="5400000">
              <a:off x="16708874" y="10066481"/>
              <a:ext cx="1144336" cy="9536877"/>
            </a:xfrm>
            <a:prstGeom prst="rect">
              <a:avLst/>
            </a:prstGeom>
            <a:solidFill>
              <a:srgbClr val="F4C300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12881992" y="14312091"/>
              <a:ext cx="10556270" cy="136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8096"/>
              <a:r>
                <a:rPr lang="en-US" sz="125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Pronuclear Microinjection</a:t>
              </a:r>
            </a:p>
          </p:txBody>
        </p:sp>
      </p:grpSp>
      <p:sp>
        <p:nvSpPr>
          <p:cNvPr id="315" name="Rectangle 314"/>
          <p:cNvSpPr/>
          <p:nvPr/>
        </p:nvSpPr>
        <p:spPr>
          <a:xfrm rot="16200000">
            <a:off x="6986067" y="1983892"/>
            <a:ext cx="290312" cy="1935964"/>
          </a:xfrm>
          <a:prstGeom prst="rect">
            <a:avLst/>
          </a:prstGeom>
          <a:solidFill>
            <a:srgbClr val="F4C300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6355194" y="2831424"/>
            <a:ext cx="174599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12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 Cell Microinjection</a:t>
            </a:r>
          </a:p>
        </p:txBody>
      </p:sp>
      <p:sp>
        <p:nvSpPr>
          <p:cNvPr id="314" name="Rectangle 313"/>
          <p:cNvSpPr/>
          <p:nvPr/>
        </p:nvSpPr>
        <p:spPr>
          <a:xfrm>
            <a:off x="6163241" y="3072408"/>
            <a:ext cx="1935964" cy="1796731"/>
          </a:xfrm>
          <a:prstGeom prst="rect">
            <a:avLst/>
          </a:prstGeom>
          <a:solidFill>
            <a:schemeClr val="bg1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1" name="Picture 3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3" t="13867" b="7085"/>
          <a:stretch/>
        </p:blipFill>
        <p:spPr>
          <a:xfrm>
            <a:off x="7162801" y="1925532"/>
            <a:ext cx="936405" cy="721787"/>
          </a:xfrm>
          <a:prstGeom prst="rect">
            <a:avLst/>
          </a:prstGeom>
          <a:ln>
            <a:solidFill>
              <a:srgbClr val="1E6B52"/>
            </a:solidFill>
          </a:ln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96" y="1919569"/>
            <a:ext cx="849967" cy="726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6" name="Rectangle 355"/>
          <p:cNvSpPr/>
          <p:nvPr/>
        </p:nvSpPr>
        <p:spPr>
          <a:xfrm>
            <a:off x="6385740" y="5354586"/>
            <a:ext cx="20846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8096"/>
            <a:r>
              <a:rPr lang="en-US" sz="1000" b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Rederivation</a:t>
            </a:r>
            <a:endParaRPr lang="en-US" sz="10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6222146" y="3113051"/>
            <a:ext cx="1823803" cy="1693560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2" name="Rectangle 361"/>
          <p:cNvSpPr/>
          <p:nvPr/>
        </p:nvSpPr>
        <p:spPr>
          <a:xfrm>
            <a:off x="4113054" y="2197987"/>
            <a:ext cx="1875233" cy="2608624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6" name="Rectangle 315"/>
          <p:cNvSpPr/>
          <p:nvPr/>
        </p:nvSpPr>
        <p:spPr>
          <a:xfrm>
            <a:off x="6347509" y="3113051"/>
            <a:ext cx="16724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8096"/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 Cell Targeting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Conventional 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CRISPR induced recombination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CRISPR guides and compatible ROSA26 targeting vector </a:t>
            </a:r>
          </a:p>
          <a:p>
            <a:pPr defTabSz="768096"/>
            <a:endParaRPr lang="en-US" sz="1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defTabSz="768096"/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Preparation of commercially available ES cells (EUCOMM / KOMP)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17483-C530-1548-B5A1-228247958A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2643" y="1207255"/>
            <a:ext cx="8538860" cy="5505153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4E214CF8-35DF-D949-AC6B-4D100370BDBA}"/>
              </a:ext>
            </a:extLst>
          </p:cNvPr>
          <p:cNvSpPr/>
          <p:nvPr/>
        </p:nvSpPr>
        <p:spPr>
          <a:xfrm>
            <a:off x="1776716" y="1303847"/>
            <a:ext cx="8637284" cy="477031"/>
          </a:xfrm>
          <a:prstGeom prst="rect">
            <a:avLst/>
          </a:prstGeom>
          <a:solidFill>
            <a:srgbClr val="1E6B52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59D376D-4DC5-AF4F-8672-2EB1112D2D80}"/>
              </a:ext>
            </a:extLst>
          </p:cNvPr>
          <p:cNvSpPr txBox="1"/>
          <p:nvPr/>
        </p:nvSpPr>
        <p:spPr>
          <a:xfrm>
            <a:off x="3227312" y="1309287"/>
            <a:ext cx="6021200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2875" b="1" dirty="0">
                <a:solidFill>
                  <a:srgbClr val="F4C300"/>
                </a:solidFill>
                <a:latin typeface="Arial" charset="0"/>
                <a:ea typeface="Arial" charset="0"/>
                <a:cs typeface="Arial" charset="0"/>
              </a:rPr>
              <a:t>Mouse and Rat Model Generation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7E1D39-FBA8-F444-8BF6-211A179F1A16}"/>
              </a:ext>
            </a:extLst>
          </p:cNvPr>
          <p:cNvSpPr/>
          <p:nvPr/>
        </p:nvSpPr>
        <p:spPr>
          <a:xfrm>
            <a:off x="1969219" y="2224849"/>
            <a:ext cx="2726607" cy="4085324"/>
          </a:xfrm>
          <a:prstGeom prst="rect">
            <a:avLst/>
          </a:prstGeom>
          <a:solidFill>
            <a:schemeClr val="bg1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2791A03-B566-2040-94BF-1903C0F32283}"/>
              </a:ext>
            </a:extLst>
          </p:cNvPr>
          <p:cNvSpPr/>
          <p:nvPr/>
        </p:nvSpPr>
        <p:spPr>
          <a:xfrm rot="5400000">
            <a:off x="3160073" y="838331"/>
            <a:ext cx="344896" cy="2726607"/>
          </a:xfrm>
          <a:prstGeom prst="rect">
            <a:avLst/>
          </a:prstGeom>
          <a:solidFill>
            <a:srgbClr val="F4C300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5F1F9C7-539A-DE46-A3BE-DAFB298893A4}"/>
              </a:ext>
            </a:extLst>
          </p:cNvPr>
          <p:cNvSpPr txBox="1"/>
          <p:nvPr/>
        </p:nvSpPr>
        <p:spPr>
          <a:xfrm>
            <a:off x="1960152" y="2044058"/>
            <a:ext cx="3157667" cy="34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/>
            <a:r>
              <a:rPr lang="en-US" sz="1666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Pronuclear Microinjection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63332F-8928-DE44-B3F9-FC90A47FB87C}"/>
              </a:ext>
            </a:extLst>
          </p:cNvPr>
          <p:cNvSpPr txBox="1"/>
          <p:nvPr/>
        </p:nvSpPr>
        <p:spPr>
          <a:xfrm>
            <a:off x="2166037" y="2562890"/>
            <a:ext cx="2502792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/>
            <a:r>
              <a:rPr lang="en-US" sz="1375" b="1" dirty="0">
                <a:latin typeface="Arial" charset="0"/>
                <a:ea typeface="Arial" charset="0"/>
                <a:cs typeface="Arial" charset="0"/>
              </a:rPr>
              <a:t>CRISPR/Cas9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Loss of function alleles</a:t>
            </a:r>
          </a:p>
          <a:p>
            <a:pPr marL="599979" lvl="1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Knockouts</a:t>
            </a:r>
          </a:p>
          <a:p>
            <a:pPr marL="599979" lvl="1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Large genomic deletions</a:t>
            </a:r>
          </a:p>
          <a:p>
            <a:pPr marL="599979" lvl="1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Hypomorphs</a:t>
            </a:r>
          </a:p>
          <a:p>
            <a:pPr marL="384048" lvl="1" defTabSz="768096"/>
            <a:endParaRPr lang="en-US" sz="13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142852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Targeted insertions</a:t>
            </a:r>
          </a:p>
          <a:p>
            <a:pPr marL="599979" lvl="1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highlight>
                  <a:srgbClr val="FFFF00"/>
                </a:highlight>
                <a:latin typeface="Arial" charset="0"/>
                <a:ea typeface="Arial" charset="0"/>
                <a:cs typeface="Arial" charset="0"/>
              </a:rPr>
              <a:t>Patient mutations</a:t>
            </a:r>
          </a:p>
          <a:p>
            <a:pPr marL="599979" lvl="1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SNPs</a:t>
            </a:r>
          </a:p>
          <a:p>
            <a:pPr marL="599979" lvl="1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Conditional alleles</a:t>
            </a:r>
          </a:p>
          <a:p>
            <a:pPr marL="599979" lvl="1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ROSA26 insertions</a:t>
            </a:r>
          </a:p>
          <a:p>
            <a:pPr marL="599979" lvl="1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Reporter tags</a:t>
            </a:r>
          </a:p>
          <a:p>
            <a:pPr marL="384048" lvl="1" defTabSz="768096"/>
            <a:endParaRPr lang="en-US" sz="13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defTabSz="768096"/>
            <a:r>
              <a:rPr lang="en-US" sz="1375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Simple Transgenes</a:t>
            </a:r>
            <a:endParaRPr lang="en-US" sz="13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142852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Reporters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Overexpression vectors</a:t>
            </a:r>
          </a:p>
          <a:p>
            <a:pPr marL="599979" lvl="1" indent="-142852" defTabSz="768096">
              <a:buFont typeface="Arial" charset="0"/>
              <a:buChar char="•"/>
            </a:pPr>
            <a:endParaRPr lang="en-US" sz="13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9693516-FDCB-F041-BFDB-BF38E8052C82}"/>
              </a:ext>
            </a:extLst>
          </p:cNvPr>
          <p:cNvSpPr/>
          <p:nvPr/>
        </p:nvSpPr>
        <p:spPr>
          <a:xfrm>
            <a:off x="7788109" y="2414323"/>
            <a:ext cx="2478183" cy="3895850"/>
          </a:xfrm>
          <a:prstGeom prst="rect">
            <a:avLst/>
          </a:prstGeom>
          <a:solidFill>
            <a:schemeClr val="bg1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2A2FF0C-F08E-F840-A813-9FD0CF2E00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3" t="13867" b="7085"/>
          <a:stretch/>
        </p:blipFill>
        <p:spPr>
          <a:xfrm>
            <a:off x="6402528" y="5060621"/>
            <a:ext cx="1002434" cy="11434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D35856B-979E-6D43-A1DD-45D556E343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24" y="5072223"/>
            <a:ext cx="1310169" cy="112013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C9D91485-3E77-114D-91BA-CFB9DD3574AA}"/>
              </a:ext>
            </a:extLst>
          </p:cNvPr>
          <p:cNvSpPr/>
          <p:nvPr/>
        </p:nvSpPr>
        <p:spPr>
          <a:xfrm>
            <a:off x="8045950" y="2505757"/>
            <a:ext cx="2022037" cy="305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8096"/>
            <a:r>
              <a:rPr lang="en-US" sz="1375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 Cell Targeting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Conventional 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CRISPR induced recombination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CRISPR guides and compatible ROSA26 targeting vector </a:t>
            </a:r>
          </a:p>
          <a:p>
            <a:pPr defTabSz="768096"/>
            <a:endParaRPr lang="en-US" sz="13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defTabSz="768096"/>
            <a:endParaRPr lang="en-US" sz="13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defTabSz="768096"/>
            <a:endParaRPr lang="en-US" sz="13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defTabSz="768096"/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Preparation of commercially available ES cells (EUCOMM / KOMP)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0FE9935-18E1-8C40-87EE-263968CD9B4D}"/>
              </a:ext>
            </a:extLst>
          </p:cNvPr>
          <p:cNvSpPr/>
          <p:nvPr/>
        </p:nvSpPr>
        <p:spPr>
          <a:xfrm rot="5400000">
            <a:off x="8858312" y="997690"/>
            <a:ext cx="344896" cy="2471063"/>
          </a:xfrm>
          <a:prstGeom prst="rect">
            <a:avLst/>
          </a:prstGeom>
          <a:solidFill>
            <a:srgbClr val="F4C300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048EED5-F7F6-C243-99FE-470033B118D3}"/>
              </a:ext>
            </a:extLst>
          </p:cNvPr>
          <p:cNvSpPr txBox="1"/>
          <p:nvPr/>
        </p:nvSpPr>
        <p:spPr>
          <a:xfrm>
            <a:off x="7908330" y="2098366"/>
            <a:ext cx="2424062" cy="348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1666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 Cell Microinjection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6260FF-63BA-F54C-A8EE-26B31E0FE79A}"/>
              </a:ext>
            </a:extLst>
          </p:cNvPr>
          <p:cNvSpPr/>
          <p:nvPr/>
        </p:nvSpPr>
        <p:spPr>
          <a:xfrm>
            <a:off x="7886502" y="2452424"/>
            <a:ext cx="2308762" cy="3789734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EC16525-5F87-0E4F-8FB0-2BEB20E5847C}"/>
              </a:ext>
            </a:extLst>
          </p:cNvPr>
          <p:cNvSpPr/>
          <p:nvPr/>
        </p:nvSpPr>
        <p:spPr>
          <a:xfrm>
            <a:off x="2089199" y="2424206"/>
            <a:ext cx="2563989" cy="3836477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A0CC2E55-85D8-5C49-91D9-A3DB787F55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48" y="3285003"/>
            <a:ext cx="2555514" cy="16152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0" name="trimmedmicroinjectionvideo">
            <a:hlinkClick r:id="" action="ppaction://media"/>
            <a:extLst>
              <a:ext uri="{FF2B5EF4-FFF2-40B4-BE49-F238E27FC236}">
                <a16:creationId xmlns:a16="http://schemas.microsoft.com/office/drawing/2014/main" id="{A9588D95-49F9-C646-AA26-DDBCC947B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5501" t="19760" r="21021" b="46751"/>
          <a:stretch/>
        </p:blipFill>
        <p:spPr>
          <a:xfrm>
            <a:off x="4837051" y="2051530"/>
            <a:ext cx="1205022" cy="11279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1" name="Picture 100" descr="Description: Macintosh HD:Users:laurajackson:Desktop:Screen Shot 2014-10-26 at 10.09.52 PM.png">
            <a:extLst>
              <a:ext uri="{FF2B5EF4-FFF2-40B4-BE49-F238E27FC236}">
                <a16:creationId xmlns:a16="http://schemas.microsoft.com/office/drawing/2014/main" id="{61E29E51-5BE3-F545-9328-C4AED4C19B59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994" y="2066212"/>
            <a:ext cx="1167968" cy="10822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71EB673-C61C-194B-91B5-29B09F31107B}"/>
              </a:ext>
            </a:extLst>
          </p:cNvPr>
          <p:cNvSpPr txBox="1"/>
          <p:nvPr/>
        </p:nvSpPr>
        <p:spPr>
          <a:xfrm>
            <a:off x="4972637" y="748495"/>
            <a:ext cx="2735043" cy="303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68096"/>
            <a:r>
              <a:rPr lang="en-US" sz="1375" b="1" dirty="0">
                <a:latin typeface="Arial" charset="0"/>
                <a:ea typeface="Arial" charset="0"/>
                <a:cs typeface="Arial" charset="0"/>
              </a:rPr>
              <a:t>Laura Lambert, Ph.D., Director</a:t>
            </a:r>
          </a:p>
        </p:txBody>
      </p:sp>
    </p:spTree>
    <p:extLst>
      <p:ext uri="{BB962C8B-B14F-4D97-AF65-F5344CB8AC3E}">
        <p14:creationId xmlns:p14="http://schemas.microsoft.com/office/powerpoint/2010/main" val="210072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6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9264" y="1272097"/>
            <a:ext cx="4156296" cy="477031"/>
          </a:xfrm>
          <a:prstGeom prst="rect">
            <a:avLst/>
          </a:prstGeom>
          <a:solidFill>
            <a:srgbClr val="1E6B52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5200" y="1372629"/>
            <a:ext cx="1758815" cy="37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375" b="1" dirty="0">
                <a:solidFill>
                  <a:srgbClr val="F4C300"/>
                </a:solidFill>
                <a:latin typeface="Arial" charset="0"/>
                <a:ea typeface="Arial" charset="0"/>
                <a:cs typeface="Arial" charset="0"/>
              </a:rPr>
              <a:t>Rodent Model </a:t>
            </a:r>
            <a:r>
              <a:rPr lang="en-US" sz="1833" b="1" dirty="0">
                <a:solidFill>
                  <a:srgbClr val="F4C300"/>
                </a:solidFill>
                <a:latin typeface="Arial" charset="0"/>
                <a:ea typeface="Arial" charset="0"/>
                <a:cs typeface="Arial" charset="0"/>
              </a:rPr>
              <a:t>Generation</a:t>
            </a:r>
            <a:endParaRPr lang="en-US" sz="375" b="1" dirty="0">
              <a:solidFill>
                <a:srgbClr val="F4C3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19" name="Group 318"/>
          <p:cNvGrpSpPr/>
          <p:nvPr/>
        </p:nvGrpSpPr>
        <p:grpSpPr>
          <a:xfrm>
            <a:off x="3788525" y="1909985"/>
            <a:ext cx="2276179" cy="3220705"/>
            <a:chOff x="12512603" y="14262752"/>
            <a:chExt cx="10925659" cy="15459383"/>
          </a:xfrm>
        </p:grpSpPr>
        <p:sp>
          <p:nvSpPr>
            <p:cNvPr id="312" name="Rectangle 311"/>
            <p:cNvSpPr/>
            <p:nvPr/>
          </p:nvSpPr>
          <p:spPr>
            <a:xfrm>
              <a:off x="12512605" y="14911943"/>
              <a:ext cx="9536876" cy="135547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314357" y="15982990"/>
              <a:ext cx="8789635" cy="1373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8096"/>
              <a:r>
                <a:rPr lang="en-US" sz="1000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CRISPR/Cas9</a:t>
              </a: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Loss of function alleles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Knockout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Large genomic deletions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Hypomorphic</a:t>
              </a:r>
              <a:endPara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Targeted insertions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Patient mutations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SNPs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Conditional alleles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ROSA26 insertions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Reporter tags</a:t>
              </a:r>
            </a:p>
            <a:p>
              <a:pPr marL="384048" lvl="1" defTabSz="768096"/>
              <a:endPara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defTabSz="768096"/>
              <a:r>
                <a:rPr lang="en-US" sz="1000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Simple </a:t>
              </a:r>
              <a:r>
                <a:rPr lang="en-US" sz="1000" b="1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Transgenics</a:t>
              </a:r>
              <a:endPara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Reporters</a:t>
              </a: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Overexpression vectors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endPara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3" name="Rectangle 312"/>
            <p:cNvSpPr/>
            <p:nvPr/>
          </p:nvSpPr>
          <p:spPr>
            <a:xfrm rot="5400000">
              <a:off x="16708874" y="10066481"/>
              <a:ext cx="1144336" cy="9536877"/>
            </a:xfrm>
            <a:prstGeom prst="rect">
              <a:avLst/>
            </a:prstGeom>
            <a:solidFill>
              <a:srgbClr val="F4C300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12881992" y="14312091"/>
              <a:ext cx="10556270" cy="136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8096"/>
              <a:r>
                <a:rPr lang="en-US" sz="125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Pronuclear Microinjection</a:t>
              </a:r>
            </a:p>
          </p:txBody>
        </p:sp>
      </p:grpSp>
      <p:sp>
        <p:nvSpPr>
          <p:cNvPr id="315" name="Rectangle 314"/>
          <p:cNvSpPr/>
          <p:nvPr/>
        </p:nvSpPr>
        <p:spPr>
          <a:xfrm rot="16200000">
            <a:off x="6719367" y="1983892"/>
            <a:ext cx="290312" cy="1935964"/>
          </a:xfrm>
          <a:prstGeom prst="rect">
            <a:avLst/>
          </a:prstGeom>
          <a:solidFill>
            <a:srgbClr val="F4C300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6088494" y="2831424"/>
            <a:ext cx="174599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12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 Cell Microinjection</a:t>
            </a:r>
          </a:p>
        </p:txBody>
      </p:sp>
      <p:sp>
        <p:nvSpPr>
          <p:cNvPr id="314" name="Rectangle 313"/>
          <p:cNvSpPr/>
          <p:nvPr/>
        </p:nvSpPr>
        <p:spPr>
          <a:xfrm>
            <a:off x="5896541" y="3072408"/>
            <a:ext cx="1935964" cy="1796731"/>
          </a:xfrm>
          <a:prstGeom prst="rect">
            <a:avLst/>
          </a:prstGeom>
          <a:solidFill>
            <a:schemeClr val="bg1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1" name="Picture 3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3" t="13867" b="7085"/>
          <a:stretch/>
        </p:blipFill>
        <p:spPr>
          <a:xfrm>
            <a:off x="6896101" y="1925532"/>
            <a:ext cx="936405" cy="721787"/>
          </a:xfrm>
          <a:prstGeom prst="rect">
            <a:avLst/>
          </a:prstGeom>
          <a:ln>
            <a:solidFill>
              <a:srgbClr val="1E6B52"/>
            </a:solidFill>
          </a:ln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96" y="1919569"/>
            <a:ext cx="849967" cy="726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7" name="Rectangle 346"/>
          <p:cNvSpPr/>
          <p:nvPr/>
        </p:nvSpPr>
        <p:spPr>
          <a:xfrm>
            <a:off x="4055225" y="5290993"/>
            <a:ext cx="4043981" cy="1265954"/>
          </a:xfrm>
          <a:prstGeom prst="rect">
            <a:avLst/>
          </a:prstGeom>
          <a:solidFill>
            <a:schemeClr val="bg1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8" name="Rectangle 347"/>
          <p:cNvSpPr/>
          <p:nvPr/>
        </p:nvSpPr>
        <p:spPr>
          <a:xfrm rot="5400000">
            <a:off x="5949282" y="3141072"/>
            <a:ext cx="255864" cy="4043981"/>
          </a:xfrm>
          <a:prstGeom prst="rect">
            <a:avLst/>
          </a:prstGeom>
          <a:solidFill>
            <a:srgbClr val="F4C300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4850670" y="5065237"/>
            <a:ext cx="264065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12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Assisted Reproductive Techniques</a:t>
            </a:r>
          </a:p>
        </p:txBody>
      </p:sp>
      <p:sp>
        <p:nvSpPr>
          <p:cNvPr id="359" name="Rectangle 358"/>
          <p:cNvSpPr/>
          <p:nvPr/>
        </p:nvSpPr>
        <p:spPr>
          <a:xfrm>
            <a:off x="4113053" y="5337995"/>
            <a:ext cx="1530163" cy="1163468"/>
          </a:xfrm>
          <a:prstGeom prst="rect">
            <a:avLst/>
          </a:prstGeom>
          <a:solidFill>
            <a:srgbClr val="A3D55D">
              <a:alpha val="5098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4949360" y="5563834"/>
            <a:ext cx="833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Rat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Sperm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Embryos</a:t>
            </a:r>
          </a:p>
          <a:p>
            <a:pPr defTabSz="768096"/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52" name="Rectangle 351"/>
          <p:cNvSpPr/>
          <p:nvPr/>
        </p:nvSpPr>
        <p:spPr>
          <a:xfrm>
            <a:off x="4213647" y="5539751"/>
            <a:ext cx="16724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8096"/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Mouse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Sperm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Embryos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Oocytes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Ovaries</a:t>
            </a:r>
          </a:p>
        </p:txBody>
      </p:sp>
      <p:sp>
        <p:nvSpPr>
          <p:cNvPr id="360" name="Rectangle 359"/>
          <p:cNvSpPr/>
          <p:nvPr/>
        </p:nvSpPr>
        <p:spPr>
          <a:xfrm>
            <a:off x="5700076" y="5337995"/>
            <a:ext cx="2344188" cy="1163468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5" name="Rectangle 354"/>
          <p:cNvSpPr/>
          <p:nvPr/>
        </p:nvSpPr>
        <p:spPr>
          <a:xfrm>
            <a:off x="4280811" y="5354586"/>
            <a:ext cx="20846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8096"/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Cryopreservation</a:t>
            </a:r>
          </a:p>
        </p:txBody>
      </p:sp>
      <p:sp>
        <p:nvSpPr>
          <p:cNvPr id="356" name="Rectangle 355"/>
          <p:cNvSpPr/>
          <p:nvPr/>
        </p:nvSpPr>
        <p:spPr>
          <a:xfrm>
            <a:off x="6385740" y="5354586"/>
            <a:ext cx="20846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8096"/>
            <a:r>
              <a:rPr lang="en-US" sz="1000" b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Rederivation</a:t>
            </a:r>
            <a:endParaRPr lang="en-US" sz="10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5788677" y="5525337"/>
            <a:ext cx="15482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/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Mouse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In vitro fertilization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Transfer of cryopreserved embryos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Pathogen-free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Ovarian transplant</a:t>
            </a:r>
          </a:p>
        </p:txBody>
      </p:sp>
      <p:sp>
        <p:nvSpPr>
          <p:cNvPr id="358" name="TextBox 357"/>
          <p:cNvSpPr txBox="1"/>
          <p:nvPr/>
        </p:nvSpPr>
        <p:spPr>
          <a:xfrm>
            <a:off x="7244072" y="5529016"/>
            <a:ext cx="7871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/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Rat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Transfer of </a:t>
            </a:r>
            <a:r>
              <a:rPr lang="en-US" sz="10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cryo</a:t>
            </a: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-preserved embryos</a:t>
            </a:r>
          </a:p>
          <a:p>
            <a:pPr defTabSz="768096"/>
            <a:endParaRPr lang="en-US" sz="1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5955446" y="3113051"/>
            <a:ext cx="1823803" cy="1693560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2" name="Rectangle 361"/>
          <p:cNvSpPr/>
          <p:nvPr/>
        </p:nvSpPr>
        <p:spPr>
          <a:xfrm>
            <a:off x="3846354" y="2197987"/>
            <a:ext cx="1875233" cy="2608624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6" name="Rectangle 315"/>
          <p:cNvSpPr/>
          <p:nvPr/>
        </p:nvSpPr>
        <p:spPr>
          <a:xfrm>
            <a:off x="6080809" y="3113051"/>
            <a:ext cx="16724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8096"/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 Cell Targeting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Conventional 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CRISPR induced recombination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CRISPR guides and compatible ROSA26 targeting vector </a:t>
            </a:r>
          </a:p>
          <a:p>
            <a:pPr defTabSz="768096"/>
            <a:endParaRPr lang="en-US" sz="1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defTabSz="768096"/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Preparation of commercially available ES cells (EUCOMM / KOMP)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17483-C530-1548-B5A1-228247958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15" y="1190923"/>
            <a:ext cx="8538860" cy="550515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E127324-352F-AF47-971A-A028A7FB2C89}"/>
              </a:ext>
            </a:extLst>
          </p:cNvPr>
          <p:cNvSpPr/>
          <p:nvPr/>
        </p:nvSpPr>
        <p:spPr>
          <a:xfrm>
            <a:off x="1765756" y="1284797"/>
            <a:ext cx="8635544" cy="477031"/>
          </a:xfrm>
          <a:prstGeom prst="rect">
            <a:avLst/>
          </a:prstGeom>
          <a:solidFill>
            <a:srgbClr val="1E6B52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F481FA-F8D7-0941-BCDD-FBF171B22960}"/>
              </a:ext>
            </a:extLst>
          </p:cNvPr>
          <p:cNvSpPr txBox="1"/>
          <p:nvPr/>
        </p:nvSpPr>
        <p:spPr>
          <a:xfrm>
            <a:off x="3930827" y="1331041"/>
            <a:ext cx="4830168" cy="460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2395" b="1" dirty="0">
                <a:solidFill>
                  <a:srgbClr val="F4C300"/>
                </a:solidFill>
                <a:latin typeface="Arial" charset="0"/>
                <a:ea typeface="Arial" charset="0"/>
                <a:cs typeface="Arial" charset="0"/>
              </a:rPr>
              <a:t>Complete CRISPR/Cas9 Service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31F013-6505-1942-8F6D-F433A190E87A}"/>
              </a:ext>
            </a:extLst>
          </p:cNvPr>
          <p:cNvGrpSpPr/>
          <p:nvPr/>
        </p:nvGrpSpPr>
        <p:grpSpPr>
          <a:xfrm>
            <a:off x="2121838" y="1994332"/>
            <a:ext cx="3606610" cy="2967475"/>
            <a:chOff x="9038167" y="9340897"/>
            <a:chExt cx="17311729" cy="1424388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2E6C28C-DAD2-FF46-A7CF-19B90FC5B7EF}"/>
                </a:ext>
              </a:extLst>
            </p:cNvPr>
            <p:cNvSpPr/>
            <p:nvPr/>
          </p:nvSpPr>
          <p:spPr>
            <a:xfrm>
              <a:off x="9038171" y="10280077"/>
              <a:ext cx="17297268" cy="1083768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CE1AF08-A1FF-914C-8DED-D3FF5C46514B}"/>
                </a:ext>
              </a:extLst>
            </p:cNvPr>
            <p:cNvSpPr/>
            <p:nvPr/>
          </p:nvSpPr>
          <p:spPr>
            <a:xfrm rot="5400000">
              <a:off x="16823270" y="1555794"/>
              <a:ext cx="1741524" cy="17311729"/>
            </a:xfrm>
            <a:prstGeom prst="rect">
              <a:avLst/>
            </a:prstGeom>
            <a:solidFill>
              <a:srgbClr val="F4C300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457C3B-233E-344D-A18E-8C0E7C4F4BFE}"/>
                </a:ext>
              </a:extLst>
            </p:cNvPr>
            <p:cNvSpPr/>
            <p:nvPr/>
          </p:nvSpPr>
          <p:spPr>
            <a:xfrm>
              <a:off x="9642612" y="9576102"/>
              <a:ext cx="16088382" cy="1673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68096"/>
              <a:r>
                <a:rPr lang="en-US" sz="1666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CRISPR Model Design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B2F84D2-AFB8-1445-A65B-ECF9B520A0B1}"/>
                </a:ext>
              </a:extLst>
            </p:cNvPr>
            <p:cNvSpPr txBox="1"/>
            <p:nvPr/>
          </p:nvSpPr>
          <p:spPr>
            <a:xfrm>
              <a:off x="9817471" y="11507627"/>
              <a:ext cx="15807678" cy="1207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8087" indent="-238087" defTabSz="768096">
                <a:buFont typeface="Arial" charset="0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Guide design and preparation</a:t>
              </a:r>
            </a:p>
            <a:p>
              <a:pPr defTabSz="768096"/>
              <a:endParaRPr lang="en-US" sz="15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38087" indent="-238087" defTabSz="768096">
                <a:buFont typeface="Arial" charset="0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Repair template design</a:t>
              </a:r>
            </a:p>
            <a:p>
              <a:pPr marL="695214" lvl="1" indent="-238087" defTabSz="768096">
                <a:buFont typeface="Arial" charset="0"/>
                <a:buChar char="•"/>
              </a:pPr>
              <a:endParaRPr lang="en-US" sz="15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38087" indent="-238087" defTabSz="768096">
                <a:buFont typeface="Arial" charset="0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Genotyping strategy</a:t>
              </a:r>
            </a:p>
            <a:p>
              <a:pPr marL="238087" indent="-238087" defTabSz="768096">
                <a:buFont typeface="Arial" charset="0"/>
                <a:buChar char="•"/>
              </a:pPr>
              <a:endParaRPr lang="en-US" sz="15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38087" indent="-238087" defTabSz="768096">
                <a:buFont typeface="Arial" charset="0"/>
                <a:buChar char="•"/>
              </a:pPr>
              <a:endParaRPr lang="en-US" sz="15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38087" indent="-238087" defTabSz="768096">
                <a:lnSpc>
                  <a:spcPct val="150000"/>
                </a:lnSpc>
                <a:buFont typeface="Arial" charset="0"/>
                <a:buChar char="•"/>
              </a:pPr>
              <a:endParaRPr lang="en-US" sz="15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defTabSz="768096"/>
              <a:r>
                <a:rPr lang="en-US" sz="15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pPr algn="ctr" defTabSz="768096"/>
              <a:endParaRPr lang="en-US" sz="15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5290479-9B68-B747-B9AC-732A9BDECAB9}"/>
              </a:ext>
            </a:extLst>
          </p:cNvPr>
          <p:cNvGrpSpPr/>
          <p:nvPr/>
        </p:nvGrpSpPr>
        <p:grpSpPr>
          <a:xfrm>
            <a:off x="6118168" y="1993016"/>
            <a:ext cx="3947354" cy="2464519"/>
            <a:chOff x="9038166" y="9340897"/>
            <a:chExt cx="18947299" cy="635722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B3383DC-2785-F149-9B48-893453A174CF}"/>
                </a:ext>
              </a:extLst>
            </p:cNvPr>
            <p:cNvSpPr/>
            <p:nvPr/>
          </p:nvSpPr>
          <p:spPr>
            <a:xfrm>
              <a:off x="9038171" y="10280077"/>
              <a:ext cx="18947294" cy="541804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8FB64A-EEC9-F24A-A54A-3C9C5B6AD819}"/>
                </a:ext>
              </a:extLst>
            </p:cNvPr>
            <p:cNvSpPr/>
            <p:nvPr/>
          </p:nvSpPr>
          <p:spPr>
            <a:xfrm rot="5400000">
              <a:off x="18042225" y="336838"/>
              <a:ext cx="939180" cy="18947298"/>
            </a:xfrm>
            <a:prstGeom prst="rect">
              <a:avLst/>
            </a:prstGeom>
            <a:solidFill>
              <a:srgbClr val="F4C300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4FDB9D-A285-3542-9A7A-15C7BBC13186}"/>
                </a:ext>
              </a:extLst>
            </p:cNvPr>
            <p:cNvSpPr/>
            <p:nvPr/>
          </p:nvSpPr>
          <p:spPr>
            <a:xfrm>
              <a:off x="10725452" y="9452437"/>
              <a:ext cx="16088381" cy="899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68096"/>
              <a:r>
                <a:rPr lang="en-US" sz="1666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CRISPR Model Creation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286601DD-DDE5-9C42-9D72-1DE21B0D2695}"/>
              </a:ext>
            </a:extLst>
          </p:cNvPr>
          <p:cNvSpPr/>
          <p:nvPr/>
        </p:nvSpPr>
        <p:spPr>
          <a:xfrm>
            <a:off x="5765954" y="2442322"/>
            <a:ext cx="43033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5214" lvl="1" indent="-238087" defTabSz="768096">
              <a:buFont typeface="Arial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Pronuclear microinjection of 150 embryos </a:t>
            </a:r>
          </a:p>
          <a:p>
            <a:pPr marL="384048" lvl="1" defTabSz="768096"/>
            <a:endParaRPr lang="en-US" sz="15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695214" lvl="1" indent="-238087" defTabSz="768096">
              <a:buFont typeface="Arial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Transfer of embryos to surrogate dams</a:t>
            </a:r>
          </a:p>
          <a:p>
            <a:pPr marL="384048" lvl="1" defTabSz="768096"/>
            <a:endParaRPr lang="en-US" sz="15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695214" lvl="1" indent="-238087" defTabSz="768096">
              <a:buFont typeface="Arial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Optional screening of founder animals</a:t>
            </a:r>
          </a:p>
          <a:p>
            <a:pPr marL="384048" lvl="1" defTabSz="768096"/>
            <a:endParaRPr lang="en-US" sz="15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695214" lvl="1" indent="-238087" defTabSz="768096">
              <a:buFont typeface="Arial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Transfer of founder litters at weaning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A3A3E53-AAEC-C24D-8878-EB257C8D9B09}"/>
              </a:ext>
            </a:extLst>
          </p:cNvPr>
          <p:cNvGrpSpPr/>
          <p:nvPr/>
        </p:nvGrpSpPr>
        <p:grpSpPr>
          <a:xfrm>
            <a:off x="4938998" y="4641848"/>
            <a:ext cx="2297002" cy="1716288"/>
            <a:chOff x="15744733" y="28656226"/>
            <a:chExt cx="4798501" cy="2652305"/>
          </a:xfrm>
        </p:grpSpPr>
        <p:sp>
          <p:nvSpPr>
            <p:cNvPr id="58" name="object 170">
              <a:extLst>
                <a:ext uri="{FF2B5EF4-FFF2-40B4-BE49-F238E27FC236}">
                  <a16:creationId xmlns:a16="http://schemas.microsoft.com/office/drawing/2014/main" id="{E277BA19-24C7-984B-B258-EF8CE3E2E86C}"/>
                </a:ext>
              </a:extLst>
            </p:cNvPr>
            <p:cNvSpPr/>
            <p:nvPr/>
          </p:nvSpPr>
          <p:spPr>
            <a:xfrm>
              <a:off x="15744733" y="28656226"/>
              <a:ext cx="4488173" cy="2652305"/>
            </a:xfrm>
            <a:prstGeom prst="rect">
              <a:avLst/>
            </a:prstGeom>
            <a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" r="-10373"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defTabSz="768096"/>
              <a:endParaRPr sz="238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01DB127-A13C-5D4C-AF7C-55A3CA0631AA}"/>
                </a:ext>
              </a:extLst>
            </p:cNvPr>
            <p:cNvSpPr txBox="1"/>
            <p:nvPr/>
          </p:nvSpPr>
          <p:spPr>
            <a:xfrm flipH="1">
              <a:off x="19655266" y="30484823"/>
              <a:ext cx="887968" cy="3805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768096"/>
              <a:r>
                <a:rPr lang="en-US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492AAB1-1B67-5840-B7E5-75E30BAFF081}"/>
              </a:ext>
            </a:extLst>
          </p:cNvPr>
          <p:cNvGrpSpPr/>
          <p:nvPr/>
        </p:nvGrpSpPr>
        <p:grpSpPr>
          <a:xfrm>
            <a:off x="7256535" y="4614264"/>
            <a:ext cx="2812746" cy="1739629"/>
            <a:chOff x="5416955" y="3727802"/>
            <a:chExt cx="6277381" cy="2434069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34AC9EF-B031-314D-BB0E-0310152DB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64" t="45867"/>
            <a:stretch/>
          </p:blipFill>
          <p:spPr>
            <a:xfrm>
              <a:off x="6168688" y="3767931"/>
              <a:ext cx="5525648" cy="23939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17584E5-76B5-6B42-8DDD-67E852324FCF}"/>
                </a:ext>
              </a:extLst>
            </p:cNvPr>
            <p:cNvSpPr txBox="1"/>
            <p:nvPr/>
          </p:nvSpPr>
          <p:spPr>
            <a:xfrm>
              <a:off x="5416955" y="4145954"/>
              <a:ext cx="1362750" cy="3266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768096"/>
              <a:r>
                <a:rPr lang="en-US" sz="917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F1 KO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4930737-AAA6-ED42-AD71-E06C51EECE98}"/>
                </a:ext>
              </a:extLst>
            </p:cNvPr>
            <p:cNvSpPr txBox="1"/>
            <p:nvPr/>
          </p:nvSpPr>
          <p:spPr>
            <a:xfrm>
              <a:off x="5462867" y="5111574"/>
              <a:ext cx="1049236" cy="3445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768096"/>
              <a:r>
                <a:rPr lang="en-US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F1 KI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13287BA-8927-EC40-BC43-F33B95304E9B}"/>
                </a:ext>
              </a:extLst>
            </p:cNvPr>
            <p:cNvSpPr txBox="1"/>
            <p:nvPr/>
          </p:nvSpPr>
          <p:spPr>
            <a:xfrm>
              <a:off x="5668164" y="3727802"/>
              <a:ext cx="816392" cy="3445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768096"/>
              <a:r>
                <a:rPr lang="en-US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6C58419-6626-5640-9031-FB7BEAACF2C8}"/>
                </a:ext>
              </a:extLst>
            </p:cNvPr>
            <p:cNvSpPr txBox="1"/>
            <p:nvPr/>
          </p:nvSpPr>
          <p:spPr>
            <a:xfrm>
              <a:off x="5743582" y="3945082"/>
              <a:ext cx="716222" cy="3445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768096"/>
              <a:r>
                <a:rPr lang="en-US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RT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BCD264F-AC3F-5141-9042-8E160D1252D5}"/>
                </a:ext>
              </a:extLst>
            </p:cNvPr>
            <p:cNvSpPr/>
            <p:nvPr/>
          </p:nvSpPr>
          <p:spPr>
            <a:xfrm>
              <a:off x="7194259" y="3792004"/>
              <a:ext cx="225760" cy="2355273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5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4E32212A-82D9-D24E-A8C5-995E626D29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r="11606" b="18917"/>
          <a:stretch/>
        </p:blipFill>
        <p:spPr>
          <a:xfrm>
            <a:off x="2036742" y="4625915"/>
            <a:ext cx="2604242" cy="1732392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814F07-609D-1244-A2EC-E84B25554DD8}"/>
              </a:ext>
            </a:extLst>
          </p:cNvPr>
          <p:cNvSpPr txBox="1"/>
          <p:nvPr/>
        </p:nvSpPr>
        <p:spPr>
          <a:xfrm>
            <a:off x="2674190" y="6362089"/>
            <a:ext cx="444352" cy="150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375" dirty="0">
                <a:solidFill>
                  <a:prstClr val="black"/>
                </a:solidFill>
                <a:latin typeface="Calibri"/>
              </a:rPr>
              <a:t>Guide Design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6128386-90AF-9B4E-AD12-DA3CB0E562CD}"/>
              </a:ext>
            </a:extLst>
          </p:cNvPr>
          <p:cNvSpPr txBox="1"/>
          <p:nvPr/>
        </p:nvSpPr>
        <p:spPr>
          <a:xfrm>
            <a:off x="5240828" y="6412422"/>
            <a:ext cx="494046" cy="150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375" dirty="0">
                <a:solidFill>
                  <a:prstClr val="black"/>
                </a:solidFill>
                <a:latin typeface="Calibri"/>
              </a:rPr>
              <a:t>Founder Screen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7B0DE04-0CA2-794C-B3D6-85113D519ACE}"/>
              </a:ext>
            </a:extLst>
          </p:cNvPr>
          <p:cNvSpPr txBox="1"/>
          <p:nvPr/>
        </p:nvSpPr>
        <p:spPr>
          <a:xfrm>
            <a:off x="7832506" y="6416064"/>
            <a:ext cx="635110" cy="150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375" dirty="0">
                <a:solidFill>
                  <a:prstClr val="black"/>
                </a:solidFill>
                <a:latin typeface="Calibri"/>
              </a:rPr>
              <a:t>Germline Transmission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6B06BD5-DBBC-D546-93C3-FCE7F0FFB721}"/>
              </a:ext>
            </a:extLst>
          </p:cNvPr>
          <p:cNvSpPr/>
          <p:nvPr/>
        </p:nvSpPr>
        <p:spPr>
          <a:xfrm>
            <a:off x="2196790" y="2407732"/>
            <a:ext cx="3441594" cy="1996475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841F9BD-A1A5-2846-9798-4E0A96FB24AF}"/>
              </a:ext>
            </a:extLst>
          </p:cNvPr>
          <p:cNvSpPr/>
          <p:nvPr/>
        </p:nvSpPr>
        <p:spPr>
          <a:xfrm>
            <a:off x="6181599" y="2407732"/>
            <a:ext cx="3809083" cy="1996475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684C262-9E63-C648-9B4A-EF80BC21C73A}"/>
              </a:ext>
            </a:extLst>
          </p:cNvPr>
          <p:cNvSpPr txBox="1"/>
          <p:nvPr/>
        </p:nvSpPr>
        <p:spPr>
          <a:xfrm>
            <a:off x="3428300" y="36496"/>
            <a:ext cx="5397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8096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Transgenic &amp; Genetically Engineered Models (TGEMs) Core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DB6EEBD-248D-C14E-A971-22305488C6A3}"/>
              </a:ext>
            </a:extLst>
          </p:cNvPr>
          <p:cNvSpPr txBox="1"/>
          <p:nvPr/>
        </p:nvSpPr>
        <p:spPr>
          <a:xfrm>
            <a:off x="4972637" y="748495"/>
            <a:ext cx="2735043" cy="303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68096"/>
            <a:r>
              <a:rPr lang="en-US" sz="1375" b="1" dirty="0">
                <a:latin typeface="Arial" charset="0"/>
                <a:ea typeface="Arial" charset="0"/>
                <a:cs typeface="Arial" charset="0"/>
              </a:rPr>
              <a:t>Laura Lambert, Ph.D., Director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3645875-2675-A246-94AD-6CA3C9E3CA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0042" y="193891"/>
            <a:ext cx="951631" cy="8416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C9B1A31-17D8-874B-94B4-4C7D11D21D7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3441" b="-2368"/>
          <a:stretch/>
        </p:blipFill>
        <p:spPr>
          <a:xfrm>
            <a:off x="8940187" y="384672"/>
            <a:ext cx="938577" cy="3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5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9264" y="1272097"/>
            <a:ext cx="4156296" cy="477031"/>
          </a:xfrm>
          <a:prstGeom prst="rect">
            <a:avLst/>
          </a:prstGeom>
          <a:solidFill>
            <a:srgbClr val="1E6B52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5200" y="1372629"/>
            <a:ext cx="1758815" cy="37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375" b="1" dirty="0">
                <a:solidFill>
                  <a:srgbClr val="F4C300"/>
                </a:solidFill>
                <a:latin typeface="Arial" charset="0"/>
                <a:ea typeface="Arial" charset="0"/>
                <a:cs typeface="Arial" charset="0"/>
              </a:rPr>
              <a:t>Rodent Model </a:t>
            </a:r>
            <a:r>
              <a:rPr lang="en-US" sz="1833" b="1" dirty="0">
                <a:solidFill>
                  <a:srgbClr val="F4C300"/>
                </a:solidFill>
                <a:latin typeface="Arial" charset="0"/>
                <a:ea typeface="Arial" charset="0"/>
                <a:cs typeface="Arial" charset="0"/>
              </a:rPr>
              <a:t>Generation</a:t>
            </a:r>
            <a:endParaRPr lang="en-US" sz="375" b="1" dirty="0">
              <a:solidFill>
                <a:srgbClr val="F4C3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19" name="Group 318"/>
          <p:cNvGrpSpPr/>
          <p:nvPr/>
        </p:nvGrpSpPr>
        <p:grpSpPr>
          <a:xfrm>
            <a:off x="4055225" y="1909985"/>
            <a:ext cx="2276179" cy="3220705"/>
            <a:chOff x="12512603" y="14262752"/>
            <a:chExt cx="10925659" cy="15459383"/>
          </a:xfrm>
        </p:grpSpPr>
        <p:sp>
          <p:nvSpPr>
            <p:cNvPr id="312" name="Rectangle 311"/>
            <p:cNvSpPr/>
            <p:nvPr/>
          </p:nvSpPr>
          <p:spPr>
            <a:xfrm>
              <a:off x="12512605" y="14911943"/>
              <a:ext cx="9536876" cy="135547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314357" y="15982990"/>
              <a:ext cx="8789635" cy="1373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8096"/>
              <a:r>
                <a:rPr lang="en-US" sz="1000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CRISPR/Cas9</a:t>
              </a: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Loss of function alleles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Knockout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Large genomic deletions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Hypomorphic</a:t>
              </a:r>
              <a:endPara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Targeted insertions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Patient mutations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SNPs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Conditional alleles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ROSA26 insertions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Reporter tags</a:t>
              </a:r>
            </a:p>
            <a:p>
              <a:pPr marL="384048" lvl="1" defTabSz="768096"/>
              <a:endPara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defTabSz="768096"/>
              <a:r>
                <a:rPr lang="en-US" sz="1000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Simple </a:t>
              </a:r>
              <a:r>
                <a:rPr lang="en-US" sz="1000" b="1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Transgenics</a:t>
              </a:r>
              <a:endPara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Reporters</a:t>
              </a: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Overexpression vectors</a:t>
              </a:r>
            </a:p>
            <a:p>
              <a:pPr marL="599979" lvl="1" indent="-142852" defTabSz="768096">
                <a:buFont typeface="Arial" charset="0"/>
                <a:buChar char="•"/>
              </a:pPr>
              <a:endPara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3" name="Rectangle 312"/>
            <p:cNvSpPr/>
            <p:nvPr/>
          </p:nvSpPr>
          <p:spPr>
            <a:xfrm rot="5400000">
              <a:off x="16708874" y="10066481"/>
              <a:ext cx="1144336" cy="9536877"/>
            </a:xfrm>
            <a:prstGeom prst="rect">
              <a:avLst/>
            </a:prstGeom>
            <a:solidFill>
              <a:srgbClr val="F4C300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12881992" y="14312091"/>
              <a:ext cx="10556270" cy="136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8096"/>
              <a:r>
                <a:rPr lang="en-US" sz="125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Pronuclear Microinjection</a:t>
              </a:r>
            </a:p>
          </p:txBody>
        </p:sp>
      </p:grpSp>
      <p:sp>
        <p:nvSpPr>
          <p:cNvPr id="315" name="Rectangle 314"/>
          <p:cNvSpPr/>
          <p:nvPr/>
        </p:nvSpPr>
        <p:spPr>
          <a:xfrm rot="16200000">
            <a:off x="6986067" y="1983892"/>
            <a:ext cx="290312" cy="1935964"/>
          </a:xfrm>
          <a:prstGeom prst="rect">
            <a:avLst/>
          </a:prstGeom>
          <a:solidFill>
            <a:srgbClr val="F4C300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6355194" y="2831424"/>
            <a:ext cx="174599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12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 Cell Microinjection</a:t>
            </a:r>
          </a:p>
        </p:txBody>
      </p:sp>
      <p:sp>
        <p:nvSpPr>
          <p:cNvPr id="314" name="Rectangle 313"/>
          <p:cNvSpPr/>
          <p:nvPr/>
        </p:nvSpPr>
        <p:spPr>
          <a:xfrm>
            <a:off x="6163241" y="3072408"/>
            <a:ext cx="1935964" cy="1796731"/>
          </a:xfrm>
          <a:prstGeom prst="rect">
            <a:avLst/>
          </a:prstGeom>
          <a:solidFill>
            <a:schemeClr val="bg1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1" name="Picture 3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3" t="13867" b="7085"/>
          <a:stretch/>
        </p:blipFill>
        <p:spPr>
          <a:xfrm>
            <a:off x="7162801" y="1925532"/>
            <a:ext cx="936405" cy="721787"/>
          </a:xfrm>
          <a:prstGeom prst="rect">
            <a:avLst/>
          </a:prstGeom>
          <a:ln>
            <a:solidFill>
              <a:srgbClr val="1E6B52"/>
            </a:solidFill>
          </a:ln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96" y="1919569"/>
            <a:ext cx="849967" cy="726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7" name="Rectangle 346"/>
          <p:cNvSpPr/>
          <p:nvPr/>
        </p:nvSpPr>
        <p:spPr>
          <a:xfrm>
            <a:off x="4055225" y="5290993"/>
            <a:ext cx="4043981" cy="1265954"/>
          </a:xfrm>
          <a:prstGeom prst="rect">
            <a:avLst/>
          </a:prstGeom>
          <a:solidFill>
            <a:schemeClr val="bg1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8" name="Rectangle 347"/>
          <p:cNvSpPr/>
          <p:nvPr/>
        </p:nvSpPr>
        <p:spPr>
          <a:xfrm rot="5400000">
            <a:off x="5949282" y="3141072"/>
            <a:ext cx="255864" cy="4043981"/>
          </a:xfrm>
          <a:prstGeom prst="rect">
            <a:avLst/>
          </a:prstGeom>
          <a:solidFill>
            <a:srgbClr val="F4C300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4850670" y="5065237"/>
            <a:ext cx="264065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12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Assisted Reproductive Techniques</a:t>
            </a:r>
          </a:p>
        </p:txBody>
      </p:sp>
      <p:sp>
        <p:nvSpPr>
          <p:cNvPr id="359" name="Rectangle 358"/>
          <p:cNvSpPr/>
          <p:nvPr/>
        </p:nvSpPr>
        <p:spPr>
          <a:xfrm>
            <a:off x="4113053" y="5337995"/>
            <a:ext cx="1530163" cy="1163468"/>
          </a:xfrm>
          <a:prstGeom prst="rect">
            <a:avLst/>
          </a:prstGeom>
          <a:solidFill>
            <a:srgbClr val="A3D55D">
              <a:alpha val="5098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4949360" y="5563834"/>
            <a:ext cx="833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Rat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Sperm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Embryos</a:t>
            </a:r>
          </a:p>
          <a:p>
            <a:pPr defTabSz="768096"/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52" name="Rectangle 351"/>
          <p:cNvSpPr/>
          <p:nvPr/>
        </p:nvSpPr>
        <p:spPr>
          <a:xfrm>
            <a:off x="4213647" y="5539751"/>
            <a:ext cx="16724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8096"/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Mouse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Sperm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Embryos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Oocytes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Ovaries</a:t>
            </a:r>
          </a:p>
        </p:txBody>
      </p:sp>
      <p:sp>
        <p:nvSpPr>
          <p:cNvPr id="360" name="Rectangle 359"/>
          <p:cNvSpPr/>
          <p:nvPr/>
        </p:nvSpPr>
        <p:spPr>
          <a:xfrm>
            <a:off x="5700076" y="5337995"/>
            <a:ext cx="2344188" cy="1163468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5" name="Rectangle 354"/>
          <p:cNvSpPr/>
          <p:nvPr/>
        </p:nvSpPr>
        <p:spPr>
          <a:xfrm>
            <a:off x="4280811" y="5354586"/>
            <a:ext cx="20846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8096"/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Cryopreservation</a:t>
            </a:r>
          </a:p>
        </p:txBody>
      </p:sp>
      <p:sp>
        <p:nvSpPr>
          <p:cNvPr id="356" name="Rectangle 355"/>
          <p:cNvSpPr/>
          <p:nvPr/>
        </p:nvSpPr>
        <p:spPr>
          <a:xfrm>
            <a:off x="6385740" y="5354586"/>
            <a:ext cx="20846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8096"/>
            <a:r>
              <a:rPr lang="en-US" sz="1000" b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Rederivation</a:t>
            </a:r>
            <a:endParaRPr lang="en-US" sz="10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5788677" y="5525337"/>
            <a:ext cx="15482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/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Mouse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In vitro fertilization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Transfer of cryopreserved embryos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Pathogen-free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Ovarian transplant</a:t>
            </a:r>
          </a:p>
        </p:txBody>
      </p:sp>
      <p:sp>
        <p:nvSpPr>
          <p:cNvPr id="358" name="TextBox 357"/>
          <p:cNvSpPr txBox="1"/>
          <p:nvPr/>
        </p:nvSpPr>
        <p:spPr>
          <a:xfrm>
            <a:off x="7244072" y="5529016"/>
            <a:ext cx="7871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/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Rat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Transfer of </a:t>
            </a:r>
            <a:r>
              <a:rPr lang="en-US" sz="10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cryo</a:t>
            </a: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-preserved embryos</a:t>
            </a:r>
          </a:p>
          <a:p>
            <a:pPr defTabSz="768096"/>
            <a:endParaRPr lang="en-US" sz="1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6222146" y="3113051"/>
            <a:ext cx="1823803" cy="1693560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2" name="Rectangle 361"/>
          <p:cNvSpPr/>
          <p:nvPr/>
        </p:nvSpPr>
        <p:spPr>
          <a:xfrm>
            <a:off x="4113054" y="2197987"/>
            <a:ext cx="1875233" cy="2608624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6" name="Rectangle 315"/>
          <p:cNvSpPr/>
          <p:nvPr/>
        </p:nvSpPr>
        <p:spPr>
          <a:xfrm>
            <a:off x="6347509" y="3113051"/>
            <a:ext cx="16724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8096"/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 Cell Targeting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Conventional 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CRISPR induced recombination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CRISPR guides and compatible ROSA26 targeting vector </a:t>
            </a:r>
          </a:p>
          <a:p>
            <a:pPr defTabSz="768096"/>
            <a:endParaRPr lang="en-US" sz="1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defTabSz="768096"/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Preparation of commercially available ES cells (EUCOMM / KOMP)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17483-C530-1548-B5A1-228247958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15" y="1190923"/>
            <a:ext cx="8538860" cy="55051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906776-8AB8-3E4C-A49F-528CBFDED012}"/>
              </a:ext>
            </a:extLst>
          </p:cNvPr>
          <p:cNvGrpSpPr/>
          <p:nvPr/>
        </p:nvGrpSpPr>
        <p:grpSpPr>
          <a:xfrm>
            <a:off x="8311378" y="4883506"/>
            <a:ext cx="1916983" cy="1201454"/>
            <a:chOff x="33348561" y="27343040"/>
            <a:chExt cx="9201519" cy="576697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E6AF4F8-C509-AD4D-B972-43F02D1776F1}"/>
                </a:ext>
              </a:extLst>
            </p:cNvPr>
            <p:cNvSpPr/>
            <p:nvPr/>
          </p:nvSpPr>
          <p:spPr>
            <a:xfrm>
              <a:off x="33348561" y="27343040"/>
              <a:ext cx="9201519" cy="2289748"/>
            </a:xfrm>
            <a:prstGeom prst="rect">
              <a:avLst/>
            </a:prstGeom>
            <a:solidFill>
              <a:srgbClr val="1E6B52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898992-E770-5A40-BC15-178BD57D58BF}"/>
                </a:ext>
              </a:extLst>
            </p:cNvPr>
            <p:cNvSpPr txBox="1"/>
            <p:nvPr/>
          </p:nvSpPr>
          <p:spPr>
            <a:xfrm>
              <a:off x="35815176" y="27736625"/>
              <a:ext cx="4079583" cy="1477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8096"/>
              <a:r>
                <a:rPr lang="en-US" sz="1400" b="1" dirty="0">
                  <a:solidFill>
                    <a:srgbClr val="F4C300"/>
                  </a:solidFill>
                  <a:latin typeface="Arial" charset="0"/>
                  <a:ea typeface="Arial" charset="0"/>
                  <a:cs typeface="Arial" charset="0"/>
                </a:rPr>
                <a:t>Contact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98CFD8-409B-754F-AC54-E2F70A319C9E}"/>
                </a:ext>
              </a:extLst>
            </p:cNvPr>
            <p:cNvSpPr txBox="1"/>
            <p:nvPr/>
          </p:nvSpPr>
          <p:spPr>
            <a:xfrm>
              <a:off x="33698068" y="29619833"/>
              <a:ext cx="8511562" cy="349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68096"/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Laura Lambert, PhD</a:t>
              </a:r>
            </a:p>
            <a:p>
              <a:pPr algn="ctr" defTabSz="768096"/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ljack12@uab.edu</a:t>
              </a:r>
            </a:p>
            <a:p>
              <a:pPr algn="ctr" defTabSz="768096"/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205-934-7212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C393B1-1025-BC41-A068-43051B465585}"/>
              </a:ext>
            </a:extLst>
          </p:cNvPr>
          <p:cNvGrpSpPr/>
          <p:nvPr/>
        </p:nvGrpSpPr>
        <p:grpSpPr>
          <a:xfrm>
            <a:off x="8217283" y="1919568"/>
            <a:ext cx="1964608" cy="2378902"/>
            <a:chOff x="33193195" y="9264508"/>
            <a:chExt cx="9430119" cy="114187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A3CB9AB-DC5B-074F-ACD4-9AF6EBA8D933}"/>
                </a:ext>
              </a:extLst>
            </p:cNvPr>
            <p:cNvGrpSpPr/>
            <p:nvPr/>
          </p:nvGrpSpPr>
          <p:grpSpPr>
            <a:xfrm>
              <a:off x="33193195" y="9264508"/>
              <a:ext cx="9430119" cy="9560667"/>
              <a:chOff x="5133140" y="25111222"/>
              <a:chExt cx="9430119" cy="956066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ECBE73-FF92-5E45-B4F8-008DDE0EC0CE}"/>
                  </a:ext>
                </a:extLst>
              </p:cNvPr>
              <p:cNvSpPr/>
              <p:nvPr/>
            </p:nvSpPr>
            <p:spPr>
              <a:xfrm>
                <a:off x="5133140" y="25111222"/>
                <a:ext cx="9201519" cy="2289748"/>
              </a:xfrm>
              <a:prstGeom prst="rect">
                <a:avLst/>
              </a:prstGeom>
              <a:solidFill>
                <a:srgbClr val="1E6B52"/>
              </a:solidFill>
              <a:ln>
                <a:solidFill>
                  <a:srgbClr val="1E6B5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8096"/>
                <a:endParaRPr lang="en-US" sz="375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49BDAA-D6E2-5643-8C4F-1154B03A896B}"/>
                  </a:ext>
                </a:extLst>
              </p:cNvPr>
              <p:cNvSpPr txBox="1"/>
              <p:nvPr/>
            </p:nvSpPr>
            <p:spPr>
              <a:xfrm>
                <a:off x="5334169" y="25579721"/>
                <a:ext cx="8650061" cy="1625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68096"/>
                <a:r>
                  <a:rPr lang="en-US" sz="1600" b="1" dirty="0">
                    <a:solidFill>
                      <a:srgbClr val="F4C300"/>
                    </a:solidFill>
                    <a:latin typeface="Arial" charset="0"/>
                    <a:ea typeface="Arial" charset="0"/>
                    <a:cs typeface="Arial" charset="0"/>
                  </a:rPr>
                  <a:t>NIH P30 Support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907AA3A-DF9B-F94B-9B65-38CEA67AEC88}"/>
                  </a:ext>
                </a:extLst>
              </p:cNvPr>
              <p:cNvSpPr txBox="1"/>
              <p:nvPr/>
            </p:nvSpPr>
            <p:spPr>
              <a:xfrm>
                <a:off x="5332988" y="27580716"/>
                <a:ext cx="9230271" cy="7091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2852" indent="-142852" defTabSz="768096">
                  <a:buFont typeface="Arial" charset="0"/>
                  <a:buChar char="•"/>
                </a:pPr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Arial" charset="0"/>
                    <a:cs typeface="Arial" charset="0"/>
                  </a:rPr>
                  <a:t>Comprehensive Cancer Center (CCC)</a:t>
                </a:r>
              </a:p>
              <a:p>
                <a:pPr marL="142852" indent="-142852" defTabSz="768096">
                  <a:buFont typeface="Arial" charset="0"/>
                  <a:buChar char="•"/>
                </a:pPr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Arial" charset="0"/>
                    <a:cs typeface="Arial" charset="0"/>
                  </a:rPr>
                  <a:t>Hepatorenal Fibrocystic Diseases Core Center (HRFDCC)</a:t>
                </a:r>
              </a:p>
              <a:p>
                <a:pPr marL="142852" indent="-142852" defTabSz="768096">
                  <a:buFont typeface="Arial" charset="0"/>
                  <a:buChar char="•"/>
                </a:pPr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Arial" charset="0"/>
                    <a:cs typeface="Arial" charset="0"/>
                  </a:rPr>
                  <a:t>Nutrition Obesity Research Center (NORC)</a:t>
                </a:r>
              </a:p>
              <a:p>
                <a:pPr marL="142852" indent="-142852" defTabSz="768096">
                  <a:buFont typeface="Arial" charset="0"/>
                  <a:buChar char="•"/>
                </a:pPr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Arial" charset="0"/>
                    <a:cs typeface="Arial" charset="0"/>
                  </a:rPr>
                  <a:t>Diabetes Research Center (DRC)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BC4FE65-A8F2-D948-8977-43F18E663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26365" y="19240783"/>
              <a:ext cx="9179847" cy="1442453"/>
            </a:xfrm>
            <a:prstGeom prst="rect">
              <a:avLst/>
            </a:prstGeom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93BA4937-CA1E-E544-A0B6-D32F94FA3092}"/>
              </a:ext>
            </a:extLst>
          </p:cNvPr>
          <p:cNvSpPr/>
          <p:nvPr/>
        </p:nvSpPr>
        <p:spPr>
          <a:xfrm>
            <a:off x="1776716" y="1287986"/>
            <a:ext cx="8605640" cy="477031"/>
          </a:xfrm>
          <a:prstGeom prst="rect">
            <a:avLst/>
          </a:prstGeom>
          <a:solidFill>
            <a:srgbClr val="1E6B52"/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146F196-10D4-A940-9EE7-43146B796069}"/>
              </a:ext>
            </a:extLst>
          </p:cNvPr>
          <p:cNvSpPr txBox="1"/>
          <p:nvPr/>
        </p:nvSpPr>
        <p:spPr>
          <a:xfrm>
            <a:off x="4720461" y="1303044"/>
            <a:ext cx="3038011" cy="460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96"/>
            <a:r>
              <a:rPr lang="en-US" sz="2395" b="1" dirty="0">
                <a:solidFill>
                  <a:srgbClr val="F4C300"/>
                </a:solidFill>
                <a:latin typeface="Arial" charset="0"/>
                <a:ea typeface="Arial" charset="0"/>
                <a:cs typeface="Arial" charset="0"/>
              </a:rPr>
              <a:t>Additional Services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C243251-1E17-0042-A48C-E6D19ED53405}"/>
              </a:ext>
            </a:extLst>
          </p:cNvPr>
          <p:cNvGrpSpPr/>
          <p:nvPr/>
        </p:nvGrpSpPr>
        <p:grpSpPr>
          <a:xfrm>
            <a:off x="1824024" y="1927035"/>
            <a:ext cx="3801537" cy="2657306"/>
            <a:chOff x="26692908" y="9739351"/>
            <a:chExt cx="13517569" cy="12755068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5CECFB5-50C7-C04C-9CB4-8C873D76A336}"/>
                </a:ext>
              </a:extLst>
            </p:cNvPr>
            <p:cNvSpPr/>
            <p:nvPr/>
          </p:nvSpPr>
          <p:spPr>
            <a:xfrm rot="16200000">
              <a:off x="32277331" y="4154930"/>
              <a:ext cx="1875084" cy="13043925"/>
            </a:xfrm>
            <a:prstGeom prst="rect">
              <a:avLst/>
            </a:prstGeom>
            <a:solidFill>
              <a:srgbClr val="F4C300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2E3F6BB-2B62-2C4C-9695-9FAAE94AC371}"/>
                </a:ext>
              </a:extLst>
            </p:cNvPr>
            <p:cNvSpPr txBox="1"/>
            <p:nvPr/>
          </p:nvSpPr>
          <p:spPr>
            <a:xfrm>
              <a:off x="26984688" y="9958101"/>
              <a:ext cx="13225789" cy="1673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8096"/>
              <a:r>
                <a:rPr lang="en-US" sz="1666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Assisted Reproductive Techniques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9EC6E9D-A590-FE43-9FBB-5BF89D100CA3}"/>
                </a:ext>
              </a:extLst>
            </p:cNvPr>
            <p:cNvSpPr/>
            <p:nvPr/>
          </p:nvSpPr>
          <p:spPr>
            <a:xfrm>
              <a:off x="26692908" y="11614428"/>
              <a:ext cx="13043924" cy="105571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A0A38DE-9494-384D-9BE9-04F07165953A}"/>
                </a:ext>
              </a:extLst>
            </p:cNvPr>
            <p:cNvSpPr txBox="1"/>
            <p:nvPr/>
          </p:nvSpPr>
          <p:spPr>
            <a:xfrm>
              <a:off x="27286783" y="11894594"/>
              <a:ext cx="6694963" cy="1059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8096"/>
              <a:r>
                <a:rPr lang="en-US" sz="1250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Mouse</a:t>
              </a: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25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IVF</a:t>
              </a:r>
            </a:p>
            <a:p>
              <a:pPr defTabSz="768096"/>
              <a:endParaRPr lang="en-US" sz="12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25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Transfer of cryopreserved embryos</a:t>
              </a:r>
            </a:p>
            <a:p>
              <a:pPr defTabSz="768096"/>
              <a:endParaRPr lang="en-US" sz="12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25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Pathogen-free rederivation</a:t>
              </a:r>
            </a:p>
            <a:p>
              <a:pPr defTabSz="768096"/>
              <a:endParaRPr lang="en-US" sz="12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25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Ovarian transplant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889765A7-D8CA-924B-9E30-BAA58BA7A447}"/>
              </a:ext>
            </a:extLst>
          </p:cNvPr>
          <p:cNvSpPr/>
          <p:nvPr/>
        </p:nvSpPr>
        <p:spPr>
          <a:xfrm>
            <a:off x="1871548" y="2378818"/>
            <a:ext cx="3544506" cy="2146054"/>
          </a:xfrm>
          <a:prstGeom prst="rect">
            <a:avLst/>
          </a:prstGeom>
          <a:solidFill>
            <a:srgbClr val="A3D55D">
              <a:alpha val="5882"/>
            </a:srgbClr>
          </a:solidFill>
          <a:ln>
            <a:solidFill>
              <a:srgbClr val="1E6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6"/>
            <a:endParaRPr lang="en-US" sz="375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0A73DBA-9E4F-CE4B-9398-021263958833}"/>
              </a:ext>
            </a:extLst>
          </p:cNvPr>
          <p:cNvSpPr txBox="1"/>
          <p:nvPr/>
        </p:nvSpPr>
        <p:spPr>
          <a:xfrm>
            <a:off x="3945060" y="2404253"/>
            <a:ext cx="1523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/>
            <a:r>
              <a:rPr lang="en-US" sz="125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Rat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2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Transfer of cryopreserved embryos</a:t>
            </a:r>
          </a:p>
          <a:p>
            <a:pPr defTabSz="768096"/>
            <a:endParaRPr lang="en-US" sz="125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142852" indent="-142852" defTabSz="768096">
              <a:buFont typeface="Arial" charset="0"/>
              <a:buChar char="•"/>
            </a:pPr>
            <a:r>
              <a:rPr lang="en-US" sz="12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Ovarian transplant</a:t>
            </a:r>
          </a:p>
          <a:p>
            <a:pPr defTabSz="768096"/>
            <a:endParaRPr lang="en-US" sz="125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258DF1D-9A74-E143-9D1C-598132529D25}"/>
              </a:ext>
            </a:extLst>
          </p:cNvPr>
          <p:cNvGrpSpPr/>
          <p:nvPr/>
        </p:nvGrpSpPr>
        <p:grpSpPr>
          <a:xfrm>
            <a:off x="5627714" y="1930085"/>
            <a:ext cx="3242170" cy="2307382"/>
            <a:chOff x="15080607" y="9740091"/>
            <a:chExt cx="15562415" cy="11075435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004F9ED-84D9-C54C-BACC-3175D3551E90}"/>
                </a:ext>
              </a:extLst>
            </p:cNvPr>
            <p:cNvSpPr/>
            <p:nvPr/>
          </p:nvSpPr>
          <p:spPr>
            <a:xfrm>
              <a:off x="15080607" y="11512647"/>
              <a:ext cx="10817470" cy="93028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1A9F577-2A25-D644-8F45-2E64DB18A4CA}"/>
                </a:ext>
              </a:extLst>
            </p:cNvPr>
            <p:cNvSpPr/>
            <p:nvPr/>
          </p:nvSpPr>
          <p:spPr>
            <a:xfrm rot="5400000">
              <a:off x="19603065" y="5217633"/>
              <a:ext cx="1772554" cy="10817470"/>
            </a:xfrm>
            <a:prstGeom prst="rect">
              <a:avLst/>
            </a:prstGeom>
            <a:solidFill>
              <a:srgbClr val="F4C300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498AC58-01A2-A643-8CF6-D6941E789961}"/>
                </a:ext>
              </a:extLst>
            </p:cNvPr>
            <p:cNvSpPr/>
            <p:nvPr/>
          </p:nvSpPr>
          <p:spPr>
            <a:xfrm>
              <a:off x="15407446" y="11793590"/>
              <a:ext cx="10261277" cy="8653896"/>
            </a:xfrm>
            <a:prstGeom prst="rect">
              <a:avLst/>
            </a:prstGeom>
            <a:solidFill>
              <a:srgbClr val="A3D55D">
                <a:alpha val="5098"/>
              </a:srgbClr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54FAA33-83FB-4F41-B55A-474EEF4C5B75}"/>
                </a:ext>
              </a:extLst>
            </p:cNvPr>
            <p:cNvSpPr/>
            <p:nvPr/>
          </p:nvSpPr>
          <p:spPr>
            <a:xfrm>
              <a:off x="16095034" y="12083691"/>
              <a:ext cx="11215262" cy="8568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68096"/>
              <a:r>
                <a:rPr lang="en-US" sz="1375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Mouse</a:t>
              </a: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Sperm</a:t>
              </a:r>
            </a:p>
            <a:p>
              <a:pPr defTabSz="768096"/>
              <a:endPara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Embryos</a:t>
              </a:r>
            </a:p>
            <a:p>
              <a:pPr defTabSz="768096"/>
              <a:endPara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Oocytes</a:t>
              </a:r>
            </a:p>
            <a:p>
              <a:pPr defTabSz="768096"/>
              <a:endPara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42852" indent="-142852" defTabSz="768096">
                <a:buFont typeface="Arial" charset="0"/>
                <a:buChar char="•"/>
              </a:pPr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Ovaries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3573AC4-6D8E-EE41-BEC8-2D413C59D313}"/>
                </a:ext>
              </a:extLst>
            </p:cNvPr>
            <p:cNvSpPr/>
            <p:nvPr/>
          </p:nvSpPr>
          <p:spPr>
            <a:xfrm>
              <a:off x="16663176" y="10063918"/>
              <a:ext cx="13979846" cy="1551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68096"/>
              <a:r>
                <a:rPr lang="en-US" sz="1500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Cryopreservation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577ED26-1424-4A43-8B1F-E6B2527AD6BE}"/>
              </a:ext>
            </a:extLst>
          </p:cNvPr>
          <p:cNvGrpSpPr/>
          <p:nvPr/>
        </p:nvGrpSpPr>
        <p:grpSpPr>
          <a:xfrm>
            <a:off x="5676309" y="4542953"/>
            <a:ext cx="3242170" cy="1945748"/>
            <a:chOff x="15080607" y="9740091"/>
            <a:chExt cx="15562415" cy="93395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4A5320A-B364-CD4A-80F4-5FA3863BB4B6}"/>
                </a:ext>
              </a:extLst>
            </p:cNvPr>
            <p:cNvSpPr/>
            <p:nvPr/>
          </p:nvSpPr>
          <p:spPr>
            <a:xfrm>
              <a:off x="15080607" y="11512647"/>
              <a:ext cx="10817470" cy="756703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A1175D8-56FD-E843-9110-02611A5F110A}"/>
                </a:ext>
              </a:extLst>
            </p:cNvPr>
            <p:cNvSpPr/>
            <p:nvPr/>
          </p:nvSpPr>
          <p:spPr>
            <a:xfrm rot="5400000">
              <a:off x="19603065" y="5217633"/>
              <a:ext cx="1772554" cy="10817470"/>
            </a:xfrm>
            <a:prstGeom prst="rect">
              <a:avLst/>
            </a:prstGeom>
            <a:solidFill>
              <a:srgbClr val="F4C300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8ED324B-C1F6-E941-A324-9A67DF10B319}"/>
                </a:ext>
              </a:extLst>
            </p:cNvPr>
            <p:cNvSpPr/>
            <p:nvPr/>
          </p:nvSpPr>
          <p:spPr>
            <a:xfrm>
              <a:off x="15407446" y="11793590"/>
              <a:ext cx="10261277" cy="6954438"/>
            </a:xfrm>
            <a:prstGeom prst="rect">
              <a:avLst/>
            </a:prstGeom>
            <a:solidFill>
              <a:srgbClr val="A3D55D">
                <a:alpha val="5098"/>
              </a:srgbClr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23F757D-6A6C-9946-8682-FD5F4C9E676D}"/>
                </a:ext>
              </a:extLst>
            </p:cNvPr>
            <p:cNvSpPr/>
            <p:nvPr/>
          </p:nvSpPr>
          <p:spPr>
            <a:xfrm>
              <a:off x="16095034" y="12083691"/>
              <a:ext cx="11215262" cy="65371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9043" indent="-119043" defTabSz="768096">
                <a:buFont typeface="Arial" charset="0"/>
                <a:buChar char="•"/>
              </a:pPr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Design of transgenic constructs</a:t>
              </a:r>
            </a:p>
            <a:p>
              <a:pPr defTabSz="768096"/>
              <a:endPara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19043" indent="-119043" defTabSz="768096">
                <a:buFont typeface="Arial" charset="0"/>
                <a:buChar char="•"/>
              </a:pPr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Screening strategies</a:t>
              </a:r>
            </a:p>
            <a:p>
              <a:pPr defTabSz="768096"/>
              <a:endPara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19043" indent="-119043" defTabSz="768096">
                <a:buFont typeface="Arial" charset="0"/>
                <a:buChar char="•"/>
              </a:pPr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Breeding schemes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1FBED25-98AB-924D-A51A-CC5540AAA2FF}"/>
                </a:ext>
              </a:extLst>
            </p:cNvPr>
            <p:cNvSpPr/>
            <p:nvPr/>
          </p:nvSpPr>
          <p:spPr>
            <a:xfrm>
              <a:off x="16663176" y="10063918"/>
              <a:ext cx="13979846" cy="1551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68096"/>
              <a:r>
                <a:rPr lang="en-US" sz="1500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Consultation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97F7DA61-53BB-A14C-AE18-C0464FCF5A92}"/>
              </a:ext>
            </a:extLst>
          </p:cNvPr>
          <p:cNvSpPr/>
          <p:nvPr/>
        </p:nvSpPr>
        <p:spPr>
          <a:xfrm>
            <a:off x="6961367" y="2399195"/>
            <a:ext cx="233651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8096"/>
            <a:r>
              <a:rPr lang="en-US" sz="1375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Rat</a:t>
            </a:r>
          </a:p>
          <a:p>
            <a:pPr marL="142852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Sperm</a:t>
            </a:r>
          </a:p>
          <a:p>
            <a:pPr defTabSz="768096"/>
            <a:endParaRPr lang="en-US" sz="13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142852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Embryos</a:t>
            </a:r>
          </a:p>
          <a:p>
            <a:pPr defTabSz="768096"/>
            <a:endParaRPr lang="en-US" sz="13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142852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Oocytes</a:t>
            </a:r>
          </a:p>
          <a:p>
            <a:pPr defTabSz="768096"/>
            <a:endParaRPr lang="en-US" sz="13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142852" indent="-142852" defTabSz="768096">
              <a:buFont typeface="Arial" charset="0"/>
              <a:buChar char="•"/>
            </a:pPr>
            <a:r>
              <a: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Ovaries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5530601-69BB-2140-BEBC-2F1B71E3931C}"/>
              </a:ext>
            </a:extLst>
          </p:cNvPr>
          <p:cNvGrpSpPr/>
          <p:nvPr/>
        </p:nvGrpSpPr>
        <p:grpSpPr>
          <a:xfrm>
            <a:off x="1828150" y="4566184"/>
            <a:ext cx="3730707" cy="1945748"/>
            <a:chOff x="15080606" y="9740091"/>
            <a:chExt cx="17907395" cy="933958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75D1764-9CBD-A241-A104-0FF5DB86B08C}"/>
                </a:ext>
              </a:extLst>
            </p:cNvPr>
            <p:cNvSpPr/>
            <p:nvPr/>
          </p:nvSpPr>
          <p:spPr>
            <a:xfrm>
              <a:off x="15080606" y="11512647"/>
              <a:ext cx="17588203" cy="756703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98CB7EA-614E-0E43-8AF3-D3B71FC7C639}"/>
                </a:ext>
              </a:extLst>
            </p:cNvPr>
            <p:cNvSpPr/>
            <p:nvPr/>
          </p:nvSpPr>
          <p:spPr>
            <a:xfrm rot="5400000">
              <a:off x="22988431" y="1832267"/>
              <a:ext cx="1772554" cy="17588202"/>
            </a:xfrm>
            <a:prstGeom prst="rect">
              <a:avLst/>
            </a:prstGeom>
            <a:solidFill>
              <a:srgbClr val="F4C300"/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764B09A-C45B-8447-9F7E-B3C40BD336D1}"/>
                </a:ext>
              </a:extLst>
            </p:cNvPr>
            <p:cNvSpPr/>
            <p:nvPr/>
          </p:nvSpPr>
          <p:spPr>
            <a:xfrm>
              <a:off x="15407446" y="11793590"/>
              <a:ext cx="16874445" cy="6954438"/>
            </a:xfrm>
            <a:prstGeom prst="rect">
              <a:avLst/>
            </a:prstGeom>
            <a:solidFill>
              <a:srgbClr val="A3D55D">
                <a:alpha val="5098"/>
              </a:srgbClr>
            </a:solidFill>
            <a:ln>
              <a:solidFill>
                <a:srgbClr val="1E6B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/>
              <a:endParaRPr lang="en-US" sz="3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4108581-9434-3541-8FCD-10776DDBE66C}"/>
                </a:ext>
              </a:extLst>
            </p:cNvPr>
            <p:cNvSpPr/>
            <p:nvPr/>
          </p:nvSpPr>
          <p:spPr>
            <a:xfrm>
              <a:off x="17276088" y="12244011"/>
              <a:ext cx="15711913" cy="65371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9043" indent="-119043" defTabSz="768096">
                <a:buFont typeface="Arial" charset="0"/>
                <a:buChar char="•"/>
              </a:pPr>
              <a:r>
                <a:rPr lang="en-US" sz="1375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Cre</a:t>
              </a:r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 strains (ex. </a:t>
              </a:r>
              <a:r>
                <a:rPr lang="en-US" sz="1375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EIIa</a:t>
              </a:r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</a:p>
            <a:p>
              <a:pPr defTabSz="768096"/>
              <a:endPara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19043" indent="-119043" defTabSz="768096">
                <a:buFont typeface="Arial" charset="0"/>
                <a:buChar char="•"/>
              </a:pPr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Reporters (ex. </a:t>
              </a:r>
              <a:r>
                <a:rPr lang="en-US" sz="1375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TdTomato</a:t>
              </a:r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, GFP)</a:t>
              </a:r>
            </a:p>
            <a:p>
              <a:pPr defTabSz="768096"/>
              <a:endParaRPr lang="en-US" sz="13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19043" indent="-119043" defTabSz="768096">
                <a:buFont typeface="Arial" charset="0"/>
                <a:buChar char="•"/>
              </a:pPr>
              <a:r>
                <a:rPr lang="en-US" sz="1375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Male/female breeders and controls     (ex. C57B6J)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877D57D-2E4C-4548-A1D7-5971F75EA96E}"/>
                </a:ext>
              </a:extLst>
            </p:cNvPr>
            <p:cNvSpPr/>
            <p:nvPr/>
          </p:nvSpPr>
          <p:spPr>
            <a:xfrm>
              <a:off x="17516702" y="10062905"/>
              <a:ext cx="13979847" cy="1551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68096"/>
              <a:r>
                <a:rPr lang="en-US" sz="1500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Maintenance of Stock Lines 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E0FEDDED-E1A5-6E4D-B5E3-C328BA1F725B}"/>
              </a:ext>
            </a:extLst>
          </p:cNvPr>
          <p:cNvSpPr txBox="1"/>
          <p:nvPr/>
        </p:nvSpPr>
        <p:spPr>
          <a:xfrm>
            <a:off x="3428300" y="36496"/>
            <a:ext cx="5397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8096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Transgenic &amp; Genetically Engineered Models (TGEMs) Core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8A32606D-C716-7545-9374-438EF0CFA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042" y="193891"/>
            <a:ext cx="951631" cy="84166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400DD5C-98C3-744B-9612-4B38ECCD7D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3441" b="-2368"/>
          <a:stretch/>
        </p:blipFill>
        <p:spPr>
          <a:xfrm>
            <a:off x="8940187" y="384672"/>
            <a:ext cx="938577" cy="362279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F74889B-E0D6-9644-A7CD-01C359726410}"/>
              </a:ext>
            </a:extLst>
          </p:cNvPr>
          <p:cNvSpPr txBox="1"/>
          <p:nvPr/>
        </p:nvSpPr>
        <p:spPr>
          <a:xfrm>
            <a:off x="4972637" y="748495"/>
            <a:ext cx="2735043" cy="303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68096"/>
            <a:r>
              <a:rPr lang="en-US" sz="1375" b="1" dirty="0">
                <a:latin typeface="Arial" charset="0"/>
                <a:ea typeface="Arial" charset="0"/>
                <a:cs typeface="Arial" charset="0"/>
              </a:rPr>
              <a:t>Laura Lambert, Ph.D., Director</a:t>
            </a:r>
          </a:p>
        </p:txBody>
      </p:sp>
    </p:spTree>
    <p:extLst>
      <p:ext uri="{BB962C8B-B14F-4D97-AF65-F5344CB8AC3E}">
        <p14:creationId xmlns:p14="http://schemas.microsoft.com/office/powerpoint/2010/main" val="588752008"/>
      </p:ext>
    </p:extLst>
  </p:cSld>
  <p:clrMapOvr>
    <a:masterClrMapping/>
  </p:clrMapOvr>
</p:sld>
</file>

<file path=ppt/theme/theme1.xml><?xml version="1.0" encoding="utf-8"?>
<a:theme xmlns:a="http://schemas.openxmlformats.org/drawingml/2006/main" name="Green_Angles_template">
  <a:themeElements>
    <a:clrScheme name="Custom 8">
      <a:dk1>
        <a:sysClr val="windowText" lastClr="000000"/>
      </a:dk1>
      <a:lt1>
        <a:sysClr val="window" lastClr="FFFFFF"/>
      </a:lt1>
      <a:dk2>
        <a:srgbClr val="1C4A26"/>
      </a:dk2>
      <a:lt2>
        <a:srgbClr val="EEECE1"/>
      </a:lt2>
      <a:accent1>
        <a:srgbClr val="9C9F49"/>
      </a:accent1>
      <a:accent2>
        <a:srgbClr val="C59518"/>
      </a:accent2>
      <a:accent3>
        <a:srgbClr val="4C4C4C"/>
      </a:accent3>
      <a:accent4>
        <a:srgbClr val="99CC99"/>
      </a:accent4>
      <a:accent5>
        <a:srgbClr val="CCCC99"/>
      </a:accent5>
      <a:accent6>
        <a:srgbClr val="669966"/>
      </a:accent6>
      <a:hlink>
        <a:srgbClr val="008000"/>
      </a:hlink>
      <a:folHlink>
        <a:srgbClr val="999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9158</TotalTime>
  <Words>530</Words>
  <Application>Microsoft Macintosh PowerPoint</Application>
  <PresentationFormat>Widescreen</PresentationFormat>
  <Paragraphs>226</Paragraphs>
  <Slides>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Avenir Heavy</vt:lpstr>
      <vt:lpstr>Avenir Roman</vt:lpstr>
      <vt:lpstr>Calibri</vt:lpstr>
      <vt:lpstr>Green_Angles_template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Faculty Committee Meeting</dc:title>
  <dc:creator>Lambert, Laura J</dc:creator>
  <cp:lastModifiedBy>Lambert, Laura J</cp:lastModifiedBy>
  <cp:revision>68</cp:revision>
  <dcterms:created xsi:type="dcterms:W3CDTF">2020-08-17T18:05:38Z</dcterms:created>
  <dcterms:modified xsi:type="dcterms:W3CDTF">2022-02-15T22:19:18Z</dcterms:modified>
</cp:coreProperties>
</file>