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CB6A7-C315-4255-9248-487CE232C330}" v="1" dt="2022-02-04T17:09:33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33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th" userId="cc896215-2e44-44cd-850c-8f238d9f4ae6" providerId="ADAL" clId="{941CB6A7-C315-4255-9248-487CE232C330}"/>
    <pc:docChg chg="modSld">
      <pc:chgData name="Parth" userId="cc896215-2e44-44cd-850c-8f238d9f4ae6" providerId="ADAL" clId="{941CB6A7-C315-4255-9248-487CE232C330}" dt="2022-02-04T17:09:26.831" v="0" actId="1076"/>
      <pc:docMkLst>
        <pc:docMk/>
      </pc:docMkLst>
      <pc:sldChg chg="modSp mod">
        <pc:chgData name="Parth" userId="cc896215-2e44-44cd-850c-8f238d9f4ae6" providerId="ADAL" clId="{941CB6A7-C315-4255-9248-487CE232C330}" dt="2022-02-04T17:09:26.831" v="0" actId="1076"/>
        <pc:sldMkLst>
          <pc:docMk/>
          <pc:sldMk cId="1906837430" sldId="260"/>
        </pc:sldMkLst>
        <pc:spChg chg="mod">
          <ac:chgData name="Parth" userId="cc896215-2e44-44cd-850c-8f238d9f4ae6" providerId="ADAL" clId="{941CB6A7-C315-4255-9248-487CE232C330}" dt="2022-02-04T17:09:26.831" v="0" actId="1076"/>
          <ac:spMkLst>
            <pc:docMk/>
            <pc:sldMk cId="1906837430" sldId="260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4A6D-A1AD-47BE-AAAB-888E85DA687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058B-1EF5-4765-8E32-4AA05D04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8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4A6D-A1AD-47BE-AAAB-888E85DA687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058B-1EF5-4765-8E32-4AA05D04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4A6D-A1AD-47BE-AAAB-888E85DA687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058B-1EF5-4765-8E32-4AA05D04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5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4A6D-A1AD-47BE-AAAB-888E85DA687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058B-1EF5-4765-8E32-4AA05D04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7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4A6D-A1AD-47BE-AAAB-888E85DA687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058B-1EF5-4765-8E32-4AA05D04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4A6D-A1AD-47BE-AAAB-888E85DA687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058B-1EF5-4765-8E32-4AA05D04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1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4A6D-A1AD-47BE-AAAB-888E85DA687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058B-1EF5-4765-8E32-4AA05D04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7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4A6D-A1AD-47BE-AAAB-888E85DA687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058B-1EF5-4765-8E32-4AA05D04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4A6D-A1AD-47BE-AAAB-888E85DA687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058B-1EF5-4765-8E32-4AA05D04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9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4A6D-A1AD-47BE-AAAB-888E85DA687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058B-1EF5-4765-8E32-4AA05D04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7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4A6D-A1AD-47BE-AAAB-888E85DA687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058B-1EF5-4765-8E32-4AA05D04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4A6D-A1AD-47BE-AAAB-888E85DA687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058B-1EF5-4765-8E32-4AA05D04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5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fa1231@uab.edu" TargetMode="External"/><Relationship Id="rId7" Type="http://schemas.openxmlformats.org/officeDocument/2006/relationships/image" Target="../media/image1.jpeg"/><Relationship Id="rId2" Type="http://schemas.openxmlformats.org/officeDocument/2006/relationships/hyperlink" Target="mailto:berrytf@uab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barnes@uab.edu" TargetMode="External"/><Relationship Id="rId5" Type="http://schemas.openxmlformats.org/officeDocument/2006/relationships/hyperlink" Target="mailto:jprasain@uab.edu" TargetMode="External"/><Relationship Id="rId4" Type="http://schemas.openxmlformats.org/officeDocument/2006/relationships/hyperlink" Target="mailto:empy1977@uab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50286"/>
            <a:ext cx="12181986" cy="23876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TMPL, the Targeted Lipidomics, Metabolomics and Proteomics Laboratory – your resource for mandated NIH analytical rigor</a:t>
            </a:r>
            <a:br>
              <a:rPr lang="en-US" sz="3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en-US" sz="3000" b="1" baseline="30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Director: Stephen Barnes, Ph.D.</a:t>
            </a:r>
            <a:br>
              <a:rPr lang="en-US" sz="3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3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Bevill</a:t>
            </a:r>
            <a:r>
              <a:rPr lang="en-US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 Building 709</a:t>
            </a:r>
            <a:br>
              <a:rPr lang="en-US" sz="3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sz="3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TMPL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1987" cy="17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207" t="27881" r="44864" b="59478"/>
          <a:stretch/>
        </p:blipFill>
        <p:spPr>
          <a:xfrm>
            <a:off x="4564872" y="5135145"/>
            <a:ext cx="5536471" cy="15910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UAB logo | Student Por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6" y="5135145"/>
            <a:ext cx="3874627" cy="15910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AB Heersink School of Medicine (@UABHeersink) / Twitter">
            <a:extLst>
              <a:ext uri="{FF2B5EF4-FFF2-40B4-BE49-F238E27FC236}">
                <a16:creationId xmlns:a16="http://schemas.microsoft.com/office/drawing/2014/main" id="{EABF7A1C-AB5D-4F26-B48E-1C6AB110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343" y="5135145"/>
            <a:ext cx="1568741" cy="159101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5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MPL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1987" cy="17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113467"/>
            <a:ext cx="60960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Targeted Analyses</a:t>
            </a:r>
          </a:p>
        </p:txBody>
      </p:sp>
      <p:pic>
        <p:nvPicPr>
          <p:cNvPr id="3084" name="Picture 12" descr="Used Sciex 6500 QTRAP Used Lab Equipment | Analytical |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58"/>
          <a:stretch/>
        </p:blipFill>
        <p:spPr bwMode="auto">
          <a:xfrm>
            <a:off x="1082670" y="2689720"/>
            <a:ext cx="3798006" cy="35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230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F0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 Taylor Berryhill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16989" y="2299754"/>
            <a:ext cx="6780063" cy="3784551"/>
            <a:chOff x="2450201" y="1184264"/>
            <a:chExt cx="6780063" cy="3784551"/>
          </a:xfrm>
        </p:grpSpPr>
        <p:pic>
          <p:nvPicPr>
            <p:cNvPr id="23" name="Picture 2" descr="https://www.uab.edu/proteomics/massspec/assays/images/prostagland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201" y="1184264"/>
              <a:ext cx="6780063" cy="3784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082229" y="1643333"/>
              <a:ext cx="2079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Prostaglandins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97669" y="2359804"/>
            <a:ext cx="6730828" cy="3784551"/>
            <a:chOff x="2450201" y="1184264"/>
            <a:chExt cx="6730828" cy="3784551"/>
          </a:xfrm>
        </p:grpSpPr>
        <p:pic>
          <p:nvPicPr>
            <p:cNvPr id="26" name="Picture 4" descr="https://www.uab.edu/proteomics/massspec/assays/images/scf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201" y="1184264"/>
              <a:ext cx="6730828" cy="3784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145709" y="1449242"/>
              <a:ext cx="317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Short Chain Fatty Acids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57859" y="2299753"/>
            <a:ext cx="6939193" cy="3784551"/>
            <a:chOff x="2837734" y="2754672"/>
            <a:chExt cx="6761330" cy="3784551"/>
          </a:xfrm>
        </p:grpSpPr>
        <p:pic>
          <p:nvPicPr>
            <p:cNvPr id="29" name="Picture 6" descr="https://www.uab.edu/proteomics/massspec/assays/images/tca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734" y="2754672"/>
              <a:ext cx="6761330" cy="3784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426240" y="3691032"/>
              <a:ext cx="2556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TCA Intermediates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67976" y="2113467"/>
            <a:ext cx="6859628" cy="3858541"/>
            <a:chOff x="60126" y="-470604"/>
            <a:chExt cx="6859628" cy="3858541"/>
          </a:xfrm>
        </p:grpSpPr>
        <p:pic>
          <p:nvPicPr>
            <p:cNvPr id="32" name="Picture 6" descr="Arginine/Ornithine/Citruline MRM Chromatograph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6" y="-470604"/>
              <a:ext cx="6859628" cy="385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4120460" y="25537"/>
              <a:ext cx="2399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Free Amino Acids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47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MPL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1987" cy="17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3467"/>
            <a:ext cx="60960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Untargeted Analyses</a:t>
            </a:r>
          </a:p>
        </p:txBody>
      </p:sp>
      <p:pic>
        <p:nvPicPr>
          <p:cNvPr id="5122" name="Picture 2" descr="AB Sciex TripleTOF 5600 - MYCO Instrum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8" y="2760134"/>
            <a:ext cx="2960159" cy="391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696" y="2113467"/>
            <a:ext cx="5486400" cy="4341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602" y="2238386"/>
            <a:ext cx="5486400" cy="40921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790" y="2143877"/>
            <a:ext cx="5486400" cy="43115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258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MPL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1987" cy="17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008" y="1673199"/>
            <a:ext cx="1218699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Analyses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795" y="2296879"/>
            <a:ext cx="9123206" cy="4510082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2821256" y="1781621"/>
            <a:ext cx="6729147" cy="4946936"/>
            <a:chOff x="2493875" y="1544552"/>
            <a:chExt cx="7204249" cy="5164926"/>
          </a:xfrm>
        </p:grpSpPr>
        <p:grpSp>
          <p:nvGrpSpPr>
            <p:cNvPr id="7" name="Group 6"/>
            <p:cNvGrpSpPr/>
            <p:nvPr/>
          </p:nvGrpSpPr>
          <p:grpSpPr>
            <a:xfrm>
              <a:off x="2493875" y="1544552"/>
              <a:ext cx="7204249" cy="5164926"/>
              <a:chOff x="2368729" y="1589707"/>
              <a:chExt cx="7475186" cy="527911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8729" y="1589707"/>
                <a:ext cx="7475186" cy="5132825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368729" y="5522203"/>
                <a:ext cx="7475186" cy="13466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/>
                  <a:t>Verification of Post-Translational Modifications</a:t>
                </a:r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/>
                  <a:t>PTMs on proteins ascertained by high resolution peptide sequencing on the SCIEX 5600 </a:t>
                </a:r>
                <a:r>
                  <a:rPr lang="en-US" b="1" dirty="0" err="1"/>
                  <a:t>TripleTof</a:t>
                </a:r>
                <a:r>
                  <a:rPr lang="en-US" b="1" dirty="0"/>
                  <a:t> Mass Spectrometer.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1379" y="2664177"/>
              <a:ext cx="193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Acrolein modified CFTR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02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2"/>
          <p:cNvSpPr txBox="1">
            <a:spLocks noChangeArrowheads="1"/>
          </p:cNvSpPr>
          <p:nvPr/>
        </p:nvSpPr>
        <p:spPr bwMode="auto">
          <a:xfrm>
            <a:off x="654890" y="2230085"/>
            <a:ext cx="10872203" cy="45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90" tIns="35193" rIns="70390" bIns="35193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u="sng" dirty="0">
                <a:latin typeface="Arial"/>
                <a:ea typeface="ＭＳ Ｐゴシック"/>
                <a:cs typeface="ＭＳ Ｐゴシック"/>
              </a:rPr>
              <a:t>TMPL Contact Information</a:t>
            </a:r>
          </a:p>
          <a:p>
            <a:pPr algn="ctr">
              <a:spcAft>
                <a:spcPts val="0"/>
              </a:spcAft>
            </a:pPr>
            <a:r>
              <a:rPr lang="en-US" b="1" dirty="0">
                <a:latin typeface="Arial"/>
                <a:ea typeface="ＭＳ Ｐゴシック"/>
                <a:cs typeface="ＭＳ Ｐゴシック"/>
              </a:rPr>
              <a:t>Put “UAB” and “TMPL” in your browser to access the TMPL website</a:t>
            </a:r>
          </a:p>
          <a:p>
            <a:pPr>
              <a:spcAft>
                <a:spcPts val="0"/>
              </a:spcAft>
            </a:pPr>
            <a:endParaRPr lang="en-US" b="1" dirty="0">
              <a:latin typeface="Arial"/>
              <a:ea typeface="ＭＳ Ｐゴシック"/>
              <a:cs typeface="ＭＳ Ｐゴシック"/>
            </a:endParaRPr>
          </a:p>
          <a:p>
            <a:pPr>
              <a:spcAft>
                <a:spcPts val="0"/>
              </a:spcAft>
            </a:pPr>
            <a:endParaRPr lang="en-US" b="1" dirty="0">
              <a:latin typeface="Arial"/>
              <a:ea typeface="ＭＳ Ｐゴシック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Arial"/>
                <a:ea typeface="ＭＳ Ｐゴシック"/>
                <a:cs typeface="ＭＳ Ｐゴシック"/>
              </a:rPr>
              <a:t>Taylor Berryhill (Targeted Mass Spectrometry; Method Development): </a:t>
            </a:r>
            <a:r>
              <a:rPr lang="en-US" b="1" dirty="0">
                <a:latin typeface="Arial"/>
                <a:ea typeface="ＭＳ Ｐゴシック"/>
                <a:cs typeface="ＭＳ Ｐゴシック"/>
                <a:hlinkClick r:id="rId2"/>
              </a:rPr>
              <a:t>berrytf@uab.edu</a:t>
            </a:r>
            <a:r>
              <a:rPr lang="en-US" b="1" dirty="0">
                <a:latin typeface="Arial"/>
                <a:ea typeface="ＭＳ Ｐゴシック"/>
                <a:cs typeface="ＭＳ Ｐゴシック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en-US" b="1" dirty="0">
                <a:latin typeface="Arial"/>
                <a:ea typeface="ＭＳ Ｐゴシック"/>
                <a:cs typeface="ＭＳ Ｐゴシック"/>
              </a:rPr>
              <a:t>(205) 934-3462</a:t>
            </a:r>
          </a:p>
          <a:p>
            <a:pPr>
              <a:spcAft>
                <a:spcPts val="0"/>
              </a:spcAft>
            </a:pPr>
            <a:endParaRPr lang="en-US" b="1" dirty="0">
              <a:latin typeface="Arial"/>
              <a:ea typeface="ＭＳ Ｐゴシック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Arial"/>
                <a:ea typeface="ＭＳ Ｐゴシック"/>
                <a:cs typeface="ＭＳ Ｐゴシック"/>
              </a:rPr>
              <a:t>Caroline Andrews  (Sample Processing and Statistical Analyses)</a:t>
            </a:r>
            <a:r>
              <a:rPr lang="en-US" b="1" dirty="0"/>
              <a:t>: </a:t>
            </a:r>
            <a:r>
              <a:rPr lang="en-US" b="1" u="sng" dirty="0">
                <a:latin typeface="Arial"/>
                <a:ea typeface="ＭＳ Ｐゴシック"/>
                <a:hlinkClick r:id="rId3"/>
              </a:rPr>
              <a:t>cfa1231@uab.edu</a:t>
            </a:r>
            <a:r>
              <a:rPr lang="en-US" b="1" dirty="0">
                <a:latin typeface="Arial"/>
                <a:ea typeface="ＭＳ Ｐゴシック"/>
              </a:rPr>
              <a:t> </a:t>
            </a:r>
            <a:r>
              <a:rPr lang="en-US" b="1" dirty="0"/>
              <a:t> (205) 934-3462</a:t>
            </a:r>
          </a:p>
          <a:p>
            <a:endParaRPr lang="en-US" b="1" dirty="0">
              <a:latin typeface="Arial"/>
              <a:ea typeface="ＭＳ Ｐゴシック"/>
              <a:cs typeface="ＭＳ Ｐゴシック"/>
            </a:endParaRPr>
          </a:p>
          <a:p>
            <a:r>
              <a:rPr lang="en-US" b="1" dirty="0">
                <a:latin typeface="Arial"/>
                <a:ea typeface="ＭＳ Ｐゴシック"/>
                <a:cs typeface="ＭＳ Ｐゴシック"/>
              </a:rPr>
              <a:t>Landon Wilson (Lipid, Protein, and Profiling/Untargeted Mass Spectrometry): </a:t>
            </a:r>
            <a:r>
              <a:rPr lang="en-US" b="1" dirty="0">
                <a:latin typeface="Arial"/>
                <a:ea typeface="ＭＳ Ｐゴシック"/>
                <a:cs typeface="ＭＳ Ｐゴシック"/>
                <a:hlinkClick r:id="rId4"/>
              </a:rPr>
              <a:t>empy1977@uab.edu</a:t>
            </a:r>
            <a:r>
              <a:rPr lang="en-US" b="1" dirty="0">
                <a:latin typeface="Arial"/>
                <a:ea typeface="ＭＳ Ｐゴシック"/>
                <a:cs typeface="ＭＳ Ｐゴシック"/>
              </a:rPr>
              <a:t>  </a:t>
            </a:r>
          </a:p>
          <a:p>
            <a:r>
              <a:rPr lang="en-US" b="1" dirty="0">
                <a:latin typeface="Arial"/>
                <a:ea typeface="ＭＳ Ｐゴシック"/>
                <a:cs typeface="ＭＳ Ｐゴシック"/>
              </a:rPr>
              <a:t>(205) 934-3462</a:t>
            </a:r>
          </a:p>
          <a:p>
            <a:pPr>
              <a:spcAft>
                <a:spcPts val="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Jeevan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Prasain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(Small Molecule MSMS Interpretation; Lipid Specialist):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jprasain@uab.edu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(205) 996-2612</a:t>
            </a:r>
          </a:p>
          <a:p>
            <a:pPr>
              <a:spcAft>
                <a:spcPts val="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Stephen Barnes (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-Omics and Statistical Analysis):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sbarnes@uab.edu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(205) 934-7117</a:t>
            </a:r>
          </a:p>
        </p:txBody>
      </p:sp>
      <p:pic>
        <p:nvPicPr>
          <p:cNvPr id="1026" name="Picture 2" descr="TMPL_ban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1987" cy="17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59791"/>
            <a:ext cx="1218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Consultations, Questions, Concerns or Ideas….</a:t>
            </a:r>
          </a:p>
        </p:txBody>
      </p:sp>
    </p:spTree>
    <p:extLst>
      <p:ext uri="{BB962C8B-B14F-4D97-AF65-F5344CB8AC3E}">
        <p14:creationId xmlns:p14="http://schemas.microsoft.com/office/powerpoint/2010/main" val="1906837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206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TMPL, the Targeted Lipidomics, Metabolomics and Proteomics Laboratory – your resource for mandated NIH analytical rigor  Director: Stephen Barnes, Ph.D. Bevill Building 709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Wilson</dc:creator>
  <cp:lastModifiedBy>Parth</cp:lastModifiedBy>
  <cp:revision>34</cp:revision>
  <dcterms:created xsi:type="dcterms:W3CDTF">2022-01-31T15:49:44Z</dcterms:created>
  <dcterms:modified xsi:type="dcterms:W3CDTF">2022-02-04T17:09:35Z</dcterms:modified>
</cp:coreProperties>
</file>