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95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c0727312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c0727312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c0727312b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c0727312b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c0727312b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c0727312b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c0727312b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c0727312b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www.uab.edu/cores/ircp/bds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b.edu/cores/ircp/bds" TargetMode="External"/><Relationship Id="rId7" Type="http://schemas.openxmlformats.org/officeDocument/2006/relationships/hyperlink" Target="https://www.lasseigne.org/educ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-bds.github.io/training_guides" TargetMode="External"/><Relationship Id="rId5" Type="http://schemas.openxmlformats.org/officeDocument/2006/relationships/hyperlink" Target="https://join.slack.com/t/uablabs/signup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day-lab.shinyapps.io/ratlas/" TargetMode="External"/><Relationship Id="rId3" Type="http://schemas.openxmlformats.org/officeDocument/2006/relationships/hyperlink" Target="https://www.uab.edu/cores/ircp/bds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join.slack.com/t/uablabs/signup" TargetMode="External"/><Relationship Id="rId3" Type="http://schemas.openxmlformats.org/officeDocument/2006/relationships/hyperlink" Target="https://www.uab.edu/cores/ircp/bds" TargetMode="External"/><Relationship Id="rId7" Type="http://schemas.openxmlformats.org/officeDocument/2006/relationships/hyperlink" Target="mailto:lianov@uab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ab.edu/cores/ircp/bds-about/frequently-asked-questions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60750" y="41850"/>
            <a:ext cx="89265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1E6B52"/>
                </a:solidFill>
              </a:rPr>
              <a:t>UAB Biological Data Science (U-BDS) Core</a:t>
            </a:r>
            <a:endParaRPr sz="3400" b="1">
              <a:solidFill>
                <a:srgbClr val="1E6B52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481275" y="4703100"/>
            <a:ext cx="733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800" b="1">
                <a:solidFill>
                  <a:schemeClr val="dk1"/>
                </a:solidFill>
              </a:rPr>
              <a:t>Website</a:t>
            </a:r>
            <a:r>
              <a:rPr lang="en" sz="1800"/>
              <a:t>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https://www.uab.edu/cores/ircp/bds</a:t>
            </a:r>
            <a:r>
              <a:rPr lang="en" sz="1800" b="1">
                <a:solidFill>
                  <a:schemeClr val="dk1"/>
                </a:solidFill>
              </a:rPr>
              <a:t> |  Twitter:</a:t>
            </a:r>
            <a:r>
              <a:rPr lang="en" sz="1800">
                <a:solidFill>
                  <a:schemeClr val="dk1"/>
                </a:solidFill>
              </a:rPr>
              <a:t> @UAB_BDS</a:t>
            </a:r>
            <a:endParaRPr sz="180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12901" t="6093" r="13875" b="8568"/>
          <a:stretch/>
        </p:blipFill>
        <p:spPr>
          <a:xfrm>
            <a:off x="46925" y="4340800"/>
            <a:ext cx="1377377" cy="8027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107050" y="1190350"/>
            <a:ext cx="1984200" cy="3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endParaRPr sz="1204" b="1">
              <a:solidFill>
                <a:srgbClr val="1E6B5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204" b="1">
                <a:solidFill>
                  <a:srgbClr val="1E6B52"/>
                </a:solidFill>
              </a:rPr>
              <a:t>Liz Worthey, Ph.D.</a:t>
            </a:r>
            <a:endParaRPr sz="1204" b="1">
              <a:solidFill>
                <a:srgbClr val="1E6B5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204" b="1">
                <a:solidFill>
                  <a:srgbClr val="1E6B52"/>
                </a:solidFill>
              </a:rPr>
              <a:t>Director</a:t>
            </a:r>
            <a:endParaRPr sz="1204" b="1">
              <a:solidFill>
                <a:srgbClr val="1E6B52"/>
              </a:solidFill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1914275" y="961350"/>
            <a:ext cx="2063700" cy="62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endParaRPr sz="1204" b="1">
              <a:solidFill>
                <a:srgbClr val="1E6B5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204" b="1">
                <a:solidFill>
                  <a:srgbClr val="1E6B52"/>
                </a:solidFill>
              </a:rPr>
              <a:t>Brittany Lasseigne, Ph.D.</a:t>
            </a:r>
            <a:endParaRPr sz="1204" b="1">
              <a:solidFill>
                <a:srgbClr val="1E6B5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204" b="1">
                <a:solidFill>
                  <a:srgbClr val="1E6B52"/>
                </a:solidFill>
              </a:rPr>
              <a:t>Co-Director</a:t>
            </a:r>
            <a:endParaRPr sz="1204" b="1">
              <a:solidFill>
                <a:srgbClr val="1E6B52"/>
              </a:solidFill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820775" y="1190350"/>
            <a:ext cx="1857600" cy="3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204" b="1">
                <a:solidFill>
                  <a:srgbClr val="1E6B52"/>
                </a:solidFill>
              </a:rPr>
              <a:t>Lara Ianov, Ph.D.</a:t>
            </a:r>
            <a:endParaRPr sz="1204" b="1">
              <a:solidFill>
                <a:srgbClr val="1E6B5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204" b="1">
                <a:solidFill>
                  <a:srgbClr val="1E6B52"/>
                </a:solidFill>
              </a:rPr>
              <a:t>Managing Director</a:t>
            </a:r>
            <a:endParaRPr sz="1204" b="1">
              <a:solidFill>
                <a:srgbClr val="1E6B52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5416013" y="1183450"/>
            <a:ext cx="1857600" cy="3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204" b="1">
                <a:solidFill>
                  <a:srgbClr val="1E6B52"/>
                </a:solidFill>
              </a:rPr>
              <a:t>Austyn Trull</a:t>
            </a:r>
            <a:endParaRPr sz="1204" b="1">
              <a:solidFill>
                <a:srgbClr val="1E6B5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204" b="1">
                <a:solidFill>
                  <a:srgbClr val="1E6B52"/>
                </a:solidFill>
              </a:rPr>
              <a:t>Bioinformatician I</a:t>
            </a:r>
            <a:endParaRPr sz="1204" b="1">
              <a:solidFill>
                <a:srgbClr val="1E6B52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7805" y="1599020"/>
            <a:ext cx="1297955" cy="183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6">
            <a:alphaModFix/>
          </a:blip>
          <a:srcRect l="10008" r="27945"/>
          <a:stretch/>
        </p:blipFill>
        <p:spPr>
          <a:xfrm>
            <a:off x="192875" y="1585657"/>
            <a:ext cx="1797606" cy="186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7">
            <a:alphaModFix/>
          </a:blip>
          <a:srcRect t="2619"/>
          <a:stretch/>
        </p:blipFill>
        <p:spPr>
          <a:xfrm>
            <a:off x="5678384" y="1574338"/>
            <a:ext cx="1332891" cy="188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21469" y="1585657"/>
            <a:ext cx="1446175" cy="186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9">
            <a:alphaModFix/>
          </a:blip>
          <a:srcRect l="15888"/>
          <a:stretch/>
        </p:blipFill>
        <p:spPr>
          <a:xfrm>
            <a:off x="7273625" y="1548250"/>
            <a:ext cx="1605440" cy="190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7147538" y="1157350"/>
            <a:ext cx="1857600" cy="3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204" b="1">
                <a:solidFill>
                  <a:srgbClr val="1E6B52"/>
                </a:solidFill>
              </a:rPr>
              <a:t>Basil Khuder</a:t>
            </a:r>
            <a:endParaRPr sz="1204" b="1">
              <a:solidFill>
                <a:srgbClr val="1E6B5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204" b="1">
                <a:solidFill>
                  <a:srgbClr val="1E6B52"/>
                </a:solidFill>
              </a:rPr>
              <a:t>Bioinformatician III</a:t>
            </a:r>
            <a:endParaRPr sz="1204" b="1">
              <a:solidFill>
                <a:srgbClr val="1E6B52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592151" y="3753850"/>
            <a:ext cx="2063700" cy="3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204" b="1">
                <a:solidFill>
                  <a:srgbClr val="1E6B52"/>
                </a:solidFill>
              </a:rPr>
              <a:t>TBA:Bioinformatician II</a:t>
            </a:r>
            <a:endParaRPr sz="1204" b="1">
              <a:solidFill>
                <a:srgbClr val="1E6B5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160750" y="41850"/>
            <a:ext cx="89265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1E6B52"/>
                </a:solidFill>
              </a:rPr>
              <a:t>U-BDS overview</a:t>
            </a:r>
            <a:endParaRPr sz="3400" b="1">
              <a:solidFill>
                <a:srgbClr val="1E6B52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1481275" y="4703100"/>
            <a:ext cx="733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800" b="1">
                <a:solidFill>
                  <a:schemeClr val="dk1"/>
                </a:solidFill>
              </a:rPr>
              <a:t>Website</a:t>
            </a:r>
            <a:r>
              <a:rPr lang="en" sz="1800"/>
              <a:t>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https://www.uab.edu/cores/ircp/bds</a:t>
            </a:r>
            <a:r>
              <a:rPr lang="en" sz="1800" b="1">
                <a:solidFill>
                  <a:schemeClr val="dk1"/>
                </a:solidFill>
              </a:rPr>
              <a:t> |  Twitter:</a:t>
            </a:r>
            <a:r>
              <a:rPr lang="en" sz="1800">
                <a:solidFill>
                  <a:schemeClr val="dk1"/>
                </a:solidFill>
              </a:rPr>
              <a:t> @UAB_BDS</a:t>
            </a:r>
            <a:endParaRPr sz="1800"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 l="12901" t="6093" r="13875" b="8568"/>
          <a:stretch/>
        </p:blipFill>
        <p:spPr>
          <a:xfrm>
            <a:off x="46925" y="4340800"/>
            <a:ext cx="1377377" cy="8027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157800" y="694375"/>
            <a:ext cx="8828400" cy="360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457200" lvl="0" indent="-305752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1350">
                <a:solidFill>
                  <a:srgbClr val="434343"/>
                </a:solidFill>
              </a:rPr>
              <a:t>Provides high-quality and cost-effective computational services to the UAB research community with emphasis in the areas of genomics, transcriptomics, systems biology and translational medicine.</a:t>
            </a:r>
            <a:endParaRPr sz="1350">
              <a:solidFill>
                <a:srgbClr val="434343"/>
              </a:solidFill>
            </a:endParaRPr>
          </a:p>
          <a:p>
            <a:pPr marL="457200" lvl="0" indent="-305752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1350" b="1" u="sng">
                <a:solidFill>
                  <a:srgbClr val="1E6B52"/>
                </a:solidFill>
              </a:rPr>
              <a:t>Services</a:t>
            </a:r>
            <a:r>
              <a:rPr lang="en" sz="1350" b="1">
                <a:solidFill>
                  <a:srgbClr val="1E6B52"/>
                </a:solidFill>
              </a:rPr>
              <a:t>:</a:t>
            </a:r>
            <a:endParaRPr sz="1350" b="1">
              <a:solidFill>
                <a:srgbClr val="434343"/>
              </a:solidFill>
            </a:endParaRPr>
          </a:p>
          <a:p>
            <a:pPr marL="914400" lvl="1" indent="-305752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350" b="1">
                <a:solidFill>
                  <a:srgbClr val="1E6B52"/>
                </a:solidFill>
              </a:rPr>
              <a:t>Genomics</a:t>
            </a:r>
            <a:r>
              <a:rPr lang="en" sz="1350">
                <a:solidFill>
                  <a:srgbClr val="434343"/>
                </a:solidFill>
              </a:rPr>
              <a:t>: Exome and Whole Genome Sequencing analysis.</a:t>
            </a:r>
            <a:endParaRPr sz="1350">
              <a:solidFill>
                <a:srgbClr val="434343"/>
              </a:solidFill>
            </a:endParaRPr>
          </a:p>
          <a:p>
            <a:pPr marL="914400" marR="0" lvl="1" indent="-3057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350" b="1">
                <a:solidFill>
                  <a:srgbClr val="1E6B52"/>
                </a:solidFill>
              </a:rPr>
              <a:t>Transcriptomics: </a:t>
            </a:r>
            <a:r>
              <a:rPr lang="en" sz="1350">
                <a:solidFill>
                  <a:srgbClr val="434343"/>
                </a:solidFill>
              </a:rPr>
              <a:t>bulk RNA-seq (mRNA, total, miRNA), single-cell/nuclei RNA-seq including </a:t>
            </a:r>
            <a:r>
              <a:rPr lang="en" sz="1350" b="1" u="sng">
                <a:solidFill>
                  <a:srgbClr val="434343"/>
                </a:solidFill>
              </a:rPr>
              <a:t>multiome (ATAC-seq/CITE-seq).</a:t>
            </a:r>
            <a:endParaRPr sz="1350" b="1" u="sng">
              <a:solidFill>
                <a:srgbClr val="434343"/>
              </a:solidFill>
            </a:endParaRPr>
          </a:p>
          <a:p>
            <a:pPr marL="914400" marR="0" lvl="1" indent="-3057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350" b="1">
                <a:solidFill>
                  <a:srgbClr val="1E6B52"/>
                </a:solidFill>
              </a:rPr>
              <a:t>Support in method development: </a:t>
            </a:r>
            <a:r>
              <a:rPr lang="en" sz="1350">
                <a:solidFill>
                  <a:srgbClr val="434343"/>
                </a:solidFill>
              </a:rPr>
              <a:t>pipeline development, and custom projects which overlap with areas of specialization from U-BDS.</a:t>
            </a:r>
            <a:endParaRPr sz="1350">
              <a:solidFill>
                <a:srgbClr val="434343"/>
              </a:solidFill>
            </a:endParaRPr>
          </a:p>
          <a:p>
            <a:pPr marL="914400" marR="0" lvl="1" indent="-3057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350" b="1">
                <a:solidFill>
                  <a:srgbClr val="1E6B52"/>
                </a:solidFill>
              </a:rPr>
              <a:t>Aid in data visualization and web-app development:</a:t>
            </a:r>
            <a:r>
              <a:rPr lang="en" sz="1350" b="1">
                <a:solidFill>
                  <a:srgbClr val="434343"/>
                </a:solidFill>
              </a:rPr>
              <a:t> </a:t>
            </a:r>
            <a:r>
              <a:rPr lang="en" sz="1350">
                <a:solidFill>
                  <a:srgbClr val="434343"/>
                </a:solidFill>
              </a:rPr>
              <a:t>R Shiny apps for interactive visualization of data, high-quality figures for grants and manuscripts.</a:t>
            </a:r>
            <a:endParaRPr sz="1350">
              <a:solidFill>
                <a:srgbClr val="434343"/>
              </a:solidFill>
            </a:endParaRPr>
          </a:p>
          <a:p>
            <a:pPr marL="914400" marR="0" lvl="1" indent="-3057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350" b="1">
                <a:solidFill>
                  <a:srgbClr val="1E6B52"/>
                </a:solidFill>
              </a:rPr>
              <a:t>Support for writing manuscripts and grant applications</a:t>
            </a:r>
            <a:endParaRPr sz="1350">
              <a:solidFill>
                <a:srgbClr val="434343"/>
              </a:solidFill>
            </a:endParaRPr>
          </a:p>
          <a:p>
            <a:pPr marL="914400" marR="0" lvl="1" indent="-3057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350" b="1">
                <a:solidFill>
                  <a:srgbClr val="1E6B52"/>
                </a:solidFill>
              </a:rPr>
              <a:t>Training:</a:t>
            </a:r>
            <a:r>
              <a:rPr lang="en" sz="1350">
                <a:solidFill>
                  <a:srgbClr val="434343"/>
                </a:solidFill>
              </a:rPr>
              <a:t> weekly data science office hours - Thursdays 3:30-4:00 pm</a:t>
            </a:r>
            <a:endParaRPr sz="1350">
              <a:solidFill>
                <a:srgbClr val="434343"/>
              </a:solidFill>
            </a:endParaRPr>
          </a:p>
          <a:p>
            <a:pPr marL="1371600" marR="0" lvl="2" indent="-3057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■"/>
            </a:pPr>
            <a:r>
              <a:rPr lang="en" sz="1350">
                <a:solidFill>
                  <a:srgbClr val="434343"/>
                </a:solidFill>
              </a:rPr>
              <a:t>join </a:t>
            </a:r>
            <a:r>
              <a:rPr lang="en" sz="1350">
                <a:solidFill>
                  <a:srgbClr val="1E6B52"/>
                </a:solidFill>
              </a:rPr>
              <a:t>#datascience</a:t>
            </a:r>
            <a:r>
              <a:rPr lang="en" sz="1350">
                <a:solidFill>
                  <a:srgbClr val="434343"/>
                </a:solidFill>
              </a:rPr>
              <a:t> Slack channel for more information: </a:t>
            </a:r>
            <a:r>
              <a:rPr lang="en" sz="135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https://join.slack.com/t/uablabs/signup</a:t>
            </a:r>
            <a:endParaRPr sz="1350">
              <a:solidFill>
                <a:srgbClr val="434343"/>
              </a:solidFill>
            </a:endParaRPr>
          </a:p>
          <a:p>
            <a:pPr marL="1371600" marR="0" lvl="2" indent="-3057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■"/>
            </a:pPr>
            <a:r>
              <a:rPr lang="en" sz="1350">
                <a:solidFill>
                  <a:srgbClr val="434343"/>
                </a:solidFill>
              </a:rPr>
              <a:t>check online guides </a:t>
            </a:r>
            <a:endParaRPr sz="1350">
              <a:solidFill>
                <a:srgbClr val="434343"/>
              </a:solidFill>
            </a:endParaRPr>
          </a:p>
          <a:p>
            <a:pPr marL="1828800" marR="0" lvl="3" indent="-3057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1350" u="sng">
                <a:solidFill>
                  <a:schemeClr val="hlink"/>
                </a:solidFill>
                <a:hlinkClick r:id="rId6"/>
              </a:rPr>
              <a:t>https://u-bds.github.io/training_guides</a:t>
            </a:r>
            <a:r>
              <a:rPr lang="en" sz="1350">
                <a:solidFill>
                  <a:srgbClr val="434343"/>
                </a:solidFill>
              </a:rPr>
              <a:t> </a:t>
            </a:r>
            <a:endParaRPr sz="1350">
              <a:solidFill>
                <a:srgbClr val="434343"/>
              </a:solidFill>
            </a:endParaRPr>
          </a:p>
          <a:p>
            <a:pPr marL="1828800" marR="0" lvl="3" indent="-3057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1350" u="sng">
                <a:solidFill>
                  <a:schemeClr val="hlink"/>
                </a:solidFill>
                <a:hlinkClick r:id="rId7"/>
              </a:rPr>
              <a:t>https://www.lasseigne.org/education/</a:t>
            </a:r>
            <a:endParaRPr sz="1350">
              <a:solidFill>
                <a:srgbClr val="434343"/>
              </a:solidFill>
            </a:endParaRPr>
          </a:p>
          <a:p>
            <a:pPr marL="914400" marR="0" lvl="1" indent="-3057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350" b="1">
                <a:solidFill>
                  <a:srgbClr val="1E6B52"/>
                </a:solidFill>
              </a:rPr>
              <a:t>Other custom work</a:t>
            </a:r>
            <a:r>
              <a:rPr lang="en" sz="1350">
                <a:solidFill>
                  <a:srgbClr val="434343"/>
                </a:solidFill>
              </a:rPr>
              <a:t>: develop reproducible research environments (e.g.: Docker containers), wrangling of data from commonly used databases etc.</a:t>
            </a:r>
            <a:endParaRPr sz="135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/>
          </p:nvPr>
        </p:nvSpPr>
        <p:spPr>
          <a:xfrm>
            <a:off x="160750" y="41850"/>
            <a:ext cx="89265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1E6B52"/>
                </a:solidFill>
              </a:rPr>
              <a:t>Example of genomics analysis</a:t>
            </a:r>
            <a:endParaRPr sz="3400" b="1">
              <a:solidFill>
                <a:srgbClr val="1E6B52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5850"/>
            <a:ext cx="9087251" cy="43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ctrTitle"/>
          </p:nvPr>
        </p:nvSpPr>
        <p:spPr>
          <a:xfrm>
            <a:off x="160750" y="41850"/>
            <a:ext cx="89265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1E6B52"/>
                </a:solidFill>
              </a:rPr>
              <a:t>Example of transcriptomics analysis</a:t>
            </a:r>
            <a:endParaRPr sz="3400" b="1">
              <a:solidFill>
                <a:srgbClr val="1E6B52"/>
              </a:solidFill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1481275" y="4703100"/>
            <a:ext cx="733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800" b="1">
                <a:solidFill>
                  <a:schemeClr val="dk1"/>
                </a:solidFill>
              </a:rPr>
              <a:t>Website</a:t>
            </a:r>
            <a:r>
              <a:rPr lang="en" sz="1800"/>
              <a:t>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https://www.uab.edu/cores/ircp/bds</a:t>
            </a:r>
            <a:r>
              <a:rPr lang="en" sz="1800" b="1">
                <a:solidFill>
                  <a:schemeClr val="dk1"/>
                </a:solidFill>
              </a:rPr>
              <a:t> |  Twitter:</a:t>
            </a:r>
            <a:r>
              <a:rPr lang="en" sz="1800">
                <a:solidFill>
                  <a:schemeClr val="dk1"/>
                </a:solidFill>
              </a:rPr>
              <a:t> @UAB_BDS</a:t>
            </a:r>
            <a:endParaRPr sz="1800"/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 l="12901" t="6093" r="13875" b="8568"/>
          <a:stretch/>
        </p:blipFill>
        <p:spPr>
          <a:xfrm>
            <a:off x="46925" y="4340800"/>
            <a:ext cx="1377377" cy="80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 t="9555" b="3653"/>
          <a:stretch/>
        </p:blipFill>
        <p:spPr>
          <a:xfrm>
            <a:off x="82475" y="944750"/>
            <a:ext cx="2351301" cy="13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6">
            <a:alphaModFix/>
          </a:blip>
          <a:srcRect t="4970"/>
          <a:stretch/>
        </p:blipFill>
        <p:spPr>
          <a:xfrm>
            <a:off x="4572000" y="926495"/>
            <a:ext cx="2242201" cy="118455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3076500" y="627950"/>
            <a:ext cx="2557500" cy="3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 b="1"/>
              <a:t>QC, secondary analysis</a:t>
            </a:r>
            <a:endParaRPr sz="1200" b="1"/>
          </a:p>
        </p:txBody>
      </p:sp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>
            <a:off x="2145000" y="2229000"/>
            <a:ext cx="4268100" cy="3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 b="1"/>
              <a:t>Differential expression, visualization, interpretation</a:t>
            </a:r>
            <a:endParaRPr sz="1200" b="1"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7">
            <a:alphaModFix/>
          </a:blip>
          <a:srcRect l="793"/>
          <a:stretch/>
        </p:blipFill>
        <p:spPr>
          <a:xfrm>
            <a:off x="2494675" y="978900"/>
            <a:ext cx="2023700" cy="122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8">
            <a:alphaModFix/>
          </a:blip>
          <a:srcRect r="17067"/>
          <a:stretch/>
        </p:blipFill>
        <p:spPr>
          <a:xfrm>
            <a:off x="6857225" y="918650"/>
            <a:ext cx="2066874" cy="13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9">
            <a:alphaModFix/>
          </a:blip>
          <a:srcRect t="11182"/>
          <a:stretch/>
        </p:blipFill>
        <p:spPr>
          <a:xfrm>
            <a:off x="3306650" y="2691001"/>
            <a:ext cx="2637724" cy="125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475" y="2657450"/>
            <a:ext cx="3057724" cy="147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11">
            <a:alphaModFix/>
          </a:blip>
          <a:srcRect b="5615"/>
          <a:stretch/>
        </p:blipFill>
        <p:spPr>
          <a:xfrm>
            <a:off x="6250600" y="3594067"/>
            <a:ext cx="2821324" cy="11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36875" y="2294711"/>
            <a:ext cx="2752724" cy="14315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1882950" y="4033084"/>
            <a:ext cx="4334400" cy="3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100" b="1"/>
              <a:t>Interactive visualization e.g.:</a:t>
            </a:r>
            <a:r>
              <a:rPr lang="en" sz="1100"/>
              <a:t> </a:t>
            </a:r>
            <a:r>
              <a:rPr lang="en" sz="1100" u="sng">
                <a:solidFill>
                  <a:schemeClr val="hlink"/>
                </a:solidFill>
                <a:hlinkClick r:id="rId13"/>
              </a:rPr>
              <a:t>https://day-lab.shinyapps.io/ratlas/</a:t>
            </a:r>
            <a:r>
              <a:rPr lang="en" sz="1100"/>
              <a:t>;</a:t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ctrTitle"/>
          </p:nvPr>
        </p:nvSpPr>
        <p:spPr>
          <a:xfrm>
            <a:off x="1195700" y="4182809"/>
            <a:ext cx="5179800" cy="3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000"/>
              <a:t>Figures from data published at PMID: 30863790 and PMID: 32637607 (Jeremy Day lab)</a:t>
            </a:r>
            <a:endParaRPr sz="100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ctrTitle"/>
          </p:nvPr>
        </p:nvSpPr>
        <p:spPr>
          <a:xfrm>
            <a:off x="160750" y="41850"/>
            <a:ext cx="89265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1E6B52"/>
                </a:solidFill>
              </a:rPr>
              <a:t>How to get started</a:t>
            </a:r>
            <a:endParaRPr sz="3400" b="1">
              <a:solidFill>
                <a:srgbClr val="1E6B52"/>
              </a:solidFill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1481275" y="4703100"/>
            <a:ext cx="733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800" b="1">
                <a:solidFill>
                  <a:schemeClr val="dk1"/>
                </a:solidFill>
              </a:rPr>
              <a:t>Website</a:t>
            </a:r>
            <a:r>
              <a:rPr lang="en" sz="1800"/>
              <a:t>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https://www.uab.edu/cores/ircp/bds</a:t>
            </a:r>
            <a:r>
              <a:rPr lang="en" sz="1800" b="1">
                <a:solidFill>
                  <a:schemeClr val="dk1"/>
                </a:solidFill>
              </a:rPr>
              <a:t> |  Twitter:</a:t>
            </a:r>
            <a:r>
              <a:rPr lang="en" sz="1800">
                <a:solidFill>
                  <a:schemeClr val="dk1"/>
                </a:solidFill>
              </a:rPr>
              <a:t> @UAB_BDS</a:t>
            </a:r>
            <a:endParaRPr sz="1800"/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l="12901" t="6093" r="13875" b="8568"/>
          <a:stretch/>
        </p:blipFill>
        <p:spPr>
          <a:xfrm>
            <a:off x="46925" y="4340800"/>
            <a:ext cx="1377377" cy="80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300" y="1615200"/>
            <a:ext cx="1722300" cy="23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/>
          <p:nvPr/>
        </p:nvSpPr>
        <p:spPr>
          <a:xfrm>
            <a:off x="76200" y="732789"/>
            <a:ext cx="2726700" cy="669000"/>
          </a:xfrm>
          <a:prstGeom prst="homePlate">
            <a:avLst>
              <a:gd name="adj" fmla="val 50000"/>
            </a:avLst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Submit Enquiry form</a:t>
            </a:r>
            <a:endParaRPr b="1">
              <a:solidFill>
                <a:srgbClr val="FFFFFF"/>
              </a:solidFill>
            </a:endParaRPr>
          </a:p>
        </p:txBody>
      </p:sp>
      <p:grpSp>
        <p:nvGrpSpPr>
          <p:cNvPr id="110" name="Google Shape;110;p17"/>
          <p:cNvGrpSpPr/>
          <p:nvPr/>
        </p:nvGrpSpPr>
        <p:grpSpPr>
          <a:xfrm>
            <a:off x="2329772" y="732575"/>
            <a:ext cx="2541300" cy="3330638"/>
            <a:chOff x="2253572" y="1189775"/>
            <a:chExt cx="2541300" cy="3330638"/>
          </a:xfrm>
        </p:grpSpPr>
        <p:sp>
          <p:nvSpPr>
            <p:cNvPr id="111" name="Google Shape;111;p17"/>
            <p:cNvSpPr/>
            <p:nvPr/>
          </p:nvSpPr>
          <p:spPr>
            <a:xfrm>
              <a:off x="2253572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</a:rPr>
                <a:t>Consultation</a:t>
              </a:r>
              <a:endParaRPr b="1">
                <a:solidFill>
                  <a:srgbClr val="FFFFFF"/>
                </a:solidFill>
              </a:endParaRPr>
            </a:p>
          </p:txBody>
        </p:sp>
        <p:sp>
          <p:nvSpPr>
            <p:cNvPr id="112" name="Google Shape;112;p17"/>
            <p:cNvSpPr txBox="1"/>
            <p:nvPr/>
          </p:nvSpPr>
          <p:spPr>
            <a:xfrm>
              <a:off x="2426477" y="1904713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Upon receival of enquiry form, a consultation is scheduled to discuss proposed project or grant application.</a:t>
              </a:r>
              <a:endParaRPr sz="10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</a:rPr>
                <a:t>To minimize costs associated with the next phase (documentation*), we recommend users to provided detailed project background and goals.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grpSp>
        <p:nvGrpSpPr>
          <p:cNvPr id="113" name="Google Shape;113;p17"/>
          <p:cNvGrpSpPr/>
          <p:nvPr/>
        </p:nvGrpSpPr>
        <p:grpSpPr>
          <a:xfrm>
            <a:off x="4381600" y="732575"/>
            <a:ext cx="2565874" cy="3330650"/>
            <a:chOff x="4305400" y="1189775"/>
            <a:chExt cx="2565874" cy="3330650"/>
          </a:xfrm>
        </p:grpSpPr>
        <p:sp>
          <p:nvSpPr>
            <p:cNvPr id="114" name="Google Shape;114;p17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</a:rPr>
                <a:t>U-BDS documents*</a:t>
              </a:r>
              <a:endParaRPr b="1">
                <a:solidFill>
                  <a:srgbClr val="FFFFFF"/>
                </a:solidFill>
              </a:endParaRPr>
            </a:p>
          </p:txBody>
        </p:sp>
        <p:sp>
          <p:nvSpPr>
            <p:cNvPr id="115" name="Google Shape;115;p17"/>
            <p:cNvSpPr txBox="1"/>
            <p:nvPr/>
          </p:nvSpPr>
          <p:spPr>
            <a:xfrm>
              <a:off x="4305400" y="1904725"/>
              <a:ext cx="24933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Enquiry linked to a project ready for analysis:</a:t>
              </a:r>
              <a:endParaRPr sz="1000"/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n" sz="1000"/>
                <a:t>Develop Scope of Work (SOW) document outlining background, methods, milestones, deliverables, estimated timeline and quote.</a:t>
              </a:r>
              <a:endParaRPr sz="1000"/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Enquiry linked to a grant proposal:</a:t>
              </a:r>
              <a:endParaRPr sz="1000"/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Char char="●"/>
              </a:pPr>
              <a:r>
                <a:rPr lang="en" sz="1000"/>
                <a:t>Letter of support, grant justification documents, core description for resource page and biosketches for senior personnel if agreed upon.</a:t>
              </a:r>
              <a:endParaRPr sz="1000"/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dk1"/>
                  </a:solidFill>
                </a:rPr>
                <a:t>*</a:t>
              </a:r>
              <a:r>
                <a:rPr lang="en" sz="1000">
                  <a:solidFill>
                    <a:schemeClr val="dk1"/>
                  </a:solidFill>
                </a:rPr>
                <a:t> Due to demand, all document preparation is charged at $75/hr.</a:t>
              </a:r>
              <a:endParaRPr sz="1000"/>
            </a:p>
          </p:txBody>
        </p:sp>
      </p:grpSp>
      <p:grpSp>
        <p:nvGrpSpPr>
          <p:cNvPr id="116" name="Google Shape;116;p17"/>
          <p:cNvGrpSpPr/>
          <p:nvPr/>
        </p:nvGrpSpPr>
        <p:grpSpPr>
          <a:xfrm>
            <a:off x="6472939" y="732575"/>
            <a:ext cx="2541300" cy="3330650"/>
            <a:chOff x="6396739" y="1189775"/>
            <a:chExt cx="2541300" cy="3330650"/>
          </a:xfrm>
        </p:grpSpPr>
        <p:sp>
          <p:nvSpPr>
            <p:cNvPr id="117" name="Google Shape;117;p17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</a:rPr>
                <a:t>Start of project</a:t>
              </a:r>
              <a:endParaRPr b="1">
                <a:solidFill>
                  <a:srgbClr val="FFFFFF"/>
                </a:solidFill>
              </a:endParaRPr>
            </a:p>
          </p:txBody>
        </p:sp>
        <p:sp>
          <p:nvSpPr>
            <p:cNvPr id="118" name="Google Shape;118;p17"/>
            <p:cNvSpPr txBox="1"/>
            <p:nvPr/>
          </p:nvSpPr>
          <p:spPr>
            <a:xfrm>
              <a:off x="6735770" y="19047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Project is initiated following established core protocols and work detailed under the SOW or grant application.</a:t>
              </a:r>
              <a:endParaRPr sz="1000"/>
            </a:p>
          </p:txBody>
        </p:sp>
      </p:grpSp>
      <p:sp>
        <p:nvSpPr>
          <p:cNvPr id="119" name="Google Shape;119;p17"/>
          <p:cNvSpPr txBox="1"/>
          <p:nvPr/>
        </p:nvSpPr>
        <p:spPr>
          <a:xfrm>
            <a:off x="546100" y="1408275"/>
            <a:ext cx="16482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Roboto"/>
                <a:ea typeface="Roboto"/>
                <a:cs typeface="Roboto"/>
                <a:sym typeface="Roboto"/>
              </a:rPr>
              <a:t>From U-BDS website</a:t>
            </a:r>
            <a:endParaRPr sz="1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6829925" y="2509822"/>
            <a:ext cx="2112900" cy="2046300"/>
          </a:xfrm>
          <a:prstGeom prst="rect">
            <a:avLst/>
          </a:prstGeom>
          <a:noFill/>
          <a:ln w="19050" cap="flat" cmpd="sng">
            <a:solidFill>
              <a:srgbClr val="08563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u="sng">
                <a:solidFill>
                  <a:srgbClr val="1E6B52"/>
                </a:solidFill>
              </a:rPr>
              <a:t>More information:</a:t>
            </a:r>
            <a:endParaRPr sz="9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FAQs: </a:t>
            </a:r>
            <a:r>
              <a:rPr lang="en" sz="900" u="sng">
                <a:solidFill>
                  <a:schemeClr val="hlink"/>
                </a:solidFill>
                <a:hlinkClick r:id="rId6"/>
              </a:rPr>
              <a:t>https://www.uab.edu/cores/ircp/bds-about/frequently-asked-questions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Feel free to contact Dr. Lara Ianov: </a:t>
            </a:r>
            <a:r>
              <a:rPr lang="en" sz="900" u="sng">
                <a:solidFill>
                  <a:schemeClr val="hlink"/>
                </a:solidFill>
                <a:hlinkClick r:id="rId7"/>
              </a:rPr>
              <a:t>lianov@uab.edu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Data science office hours (Thursdays 3:30-4:00 pm; &amp; join #datascience Slack channel </a:t>
            </a:r>
            <a:r>
              <a:rPr lang="en" sz="900" u="sng">
                <a:solidFill>
                  <a:schemeClr val="accent5"/>
                </a:solidFill>
                <a:highlight>
                  <a:schemeClr val="lt1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https://join.slack.com/t/uablabs/signup</a:t>
            </a: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On-screen Show (16:9)</PresentationFormat>
  <Paragraphs>62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Roboto</vt:lpstr>
      <vt:lpstr>Simple Light</vt:lpstr>
      <vt:lpstr>UAB Biological Data Science (U-BDS) Core</vt:lpstr>
      <vt:lpstr>U-BDS overview</vt:lpstr>
      <vt:lpstr>Example of genomics analysis</vt:lpstr>
      <vt:lpstr>Example of transcriptomics analysis</vt:lpstr>
      <vt:lpstr>How to get started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UAB Biological Data Science (U-BDS) Core</dc:title>
  <cp:lastModifiedBy>Parth</cp:lastModifiedBy>
  <cp:revision>1</cp:revision>
  <dcterms:modified xsi:type="dcterms:W3CDTF">2022-02-09T17:47:16Z</dcterms:modified>
</cp:coreProperties>
</file>