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1" r:id="rId1"/>
  </p:sldMasterIdLst>
  <p:notesMasterIdLst>
    <p:notesMasterId r:id="rId29"/>
  </p:notesMasterIdLst>
  <p:handoutMasterIdLst>
    <p:handoutMasterId r:id="rId30"/>
  </p:handoutMasterIdLst>
  <p:sldIdLst>
    <p:sldId id="259" r:id="rId2"/>
    <p:sldId id="371" r:id="rId3"/>
    <p:sldId id="354" r:id="rId4"/>
    <p:sldId id="358" r:id="rId5"/>
    <p:sldId id="361" r:id="rId6"/>
    <p:sldId id="340" r:id="rId7"/>
    <p:sldId id="351" r:id="rId8"/>
    <p:sldId id="357" r:id="rId9"/>
    <p:sldId id="363" r:id="rId10"/>
    <p:sldId id="353" r:id="rId11"/>
    <p:sldId id="346" r:id="rId12"/>
    <p:sldId id="364" r:id="rId13"/>
    <p:sldId id="365" r:id="rId14"/>
    <p:sldId id="366" r:id="rId15"/>
    <p:sldId id="367" r:id="rId16"/>
    <p:sldId id="368" r:id="rId17"/>
    <p:sldId id="369" r:id="rId18"/>
    <p:sldId id="370" r:id="rId19"/>
    <p:sldId id="348" r:id="rId20"/>
    <p:sldId id="359" r:id="rId21"/>
    <p:sldId id="360" r:id="rId22"/>
    <p:sldId id="372" r:id="rId23"/>
    <p:sldId id="362" r:id="rId24"/>
    <p:sldId id="349" r:id="rId25"/>
    <p:sldId id="339" r:id="rId26"/>
    <p:sldId id="350" r:id="rId27"/>
    <p:sldId id="338"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045033"/>
    <a:srgbClr val="E09E28"/>
    <a:srgbClr val="DE3B2A"/>
    <a:srgbClr val="4F6228"/>
    <a:srgbClr val="056B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3979" autoAdjust="0"/>
  </p:normalViewPr>
  <p:slideViewPr>
    <p:cSldViewPr snapToGrid="0" snapToObjects="1">
      <p:cViewPr varScale="1">
        <p:scale>
          <a:sx n="63" d="100"/>
          <a:sy n="63" d="100"/>
        </p:scale>
        <p:origin x="60" y="90"/>
      </p:cViewPr>
      <p:guideLst>
        <p:guide orient="horz" pos="2160"/>
        <p:guide pos="2880"/>
      </p:guideLst>
    </p:cSldViewPr>
  </p:slideViewPr>
  <p:outlineViewPr>
    <p:cViewPr>
      <p:scale>
        <a:sx n="33" d="100"/>
        <a:sy n="33" d="100"/>
      </p:scale>
      <p:origin x="0" y="738"/>
    </p:cViewPr>
  </p:outlineViewPr>
  <p:notesTextViewPr>
    <p:cViewPr>
      <p:scale>
        <a:sx n="3" d="2"/>
        <a:sy n="3" d="2"/>
      </p:scale>
      <p:origin x="0" y="0"/>
    </p:cViewPr>
  </p:notesTextViewPr>
  <p:sorterViewPr>
    <p:cViewPr varScale="1">
      <p:scale>
        <a:sx n="100" d="100"/>
        <a:sy n="100" d="100"/>
      </p:scale>
      <p:origin x="0" y="-40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388" cy="457200"/>
          </a:xfrm>
          <a:prstGeom prst="rect">
            <a:avLst/>
          </a:prstGeom>
        </p:spPr>
        <p:txBody>
          <a:bodyPr vert="horz" lIns="91368" tIns="45679" rIns="91368" bIns="45679"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3026" y="0"/>
            <a:ext cx="2973388" cy="457200"/>
          </a:xfrm>
          <a:prstGeom prst="rect">
            <a:avLst/>
          </a:prstGeom>
        </p:spPr>
        <p:txBody>
          <a:bodyPr vert="horz" lIns="91368" tIns="45679" rIns="91368" bIns="45679" rtlCol="0"/>
          <a:lstStyle>
            <a:lvl1pPr algn="r" eaLnBrk="1" hangingPunct="1">
              <a:defRPr sz="1200"/>
            </a:lvl1pPr>
          </a:lstStyle>
          <a:p>
            <a:pPr>
              <a:defRPr/>
            </a:pPr>
            <a:fld id="{93C38856-2C31-4234-A976-4C42B6AD9FA1}" type="datetimeFigureOut">
              <a:rPr lang="en-US"/>
              <a:pPr>
                <a:defRPr/>
              </a:pPr>
              <a:t>12/7/2020</a:t>
            </a:fld>
            <a:endParaRPr lang="en-US" dirty="0"/>
          </a:p>
        </p:txBody>
      </p:sp>
      <p:sp>
        <p:nvSpPr>
          <p:cNvPr id="4" name="Footer Placeholder 3"/>
          <p:cNvSpPr>
            <a:spLocks noGrp="1"/>
          </p:cNvSpPr>
          <p:nvPr>
            <p:ph type="ftr" sz="quarter" idx="2"/>
          </p:nvPr>
        </p:nvSpPr>
        <p:spPr>
          <a:xfrm>
            <a:off x="0" y="8685213"/>
            <a:ext cx="2973388" cy="457200"/>
          </a:xfrm>
          <a:prstGeom prst="rect">
            <a:avLst/>
          </a:prstGeom>
        </p:spPr>
        <p:txBody>
          <a:bodyPr vert="horz" lIns="91368" tIns="45679" rIns="91368" bIns="45679"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3026" y="8685213"/>
            <a:ext cx="2973388" cy="457200"/>
          </a:xfrm>
          <a:prstGeom prst="rect">
            <a:avLst/>
          </a:prstGeom>
        </p:spPr>
        <p:txBody>
          <a:bodyPr vert="horz" wrap="square" lIns="91368" tIns="45679" rIns="91368" bIns="45679" numCol="1" anchor="b" anchorCtr="0" compatLnSpc="1">
            <a:prstTxWarp prst="textNoShape">
              <a:avLst/>
            </a:prstTxWarp>
          </a:bodyPr>
          <a:lstStyle>
            <a:lvl1pPr algn="r" eaLnBrk="1" hangingPunct="1">
              <a:defRPr sz="1200"/>
            </a:lvl1pPr>
          </a:lstStyle>
          <a:p>
            <a:pPr>
              <a:defRPr/>
            </a:pPr>
            <a:fld id="{FAB6DD51-95FE-4B0F-A58A-729CC14AEE3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388" cy="457200"/>
          </a:xfrm>
          <a:prstGeom prst="rect">
            <a:avLst/>
          </a:prstGeom>
        </p:spPr>
        <p:txBody>
          <a:bodyPr vert="horz" lIns="91368" tIns="45679" rIns="91368" bIns="45679"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3026" y="0"/>
            <a:ext cx="2973388" cy="457200"/>
          </a:xfrm>
          <a:prstGeom prst="rect">
            <a:avLst/>
          </a:prstGeom>
        </p:spPr>
        <p:txBody>
          <a:bodyPr vert="horz" lIns="91368" tIns="45679" rIns="91368" bIns="45679" rtlCol="0"/>
          <a:lstStyle>
            <a:lvl1pPr algn="r" eaLnBrk="1" hangingPunct="1">
              <a:defRPr sz="1200"/>
            </a:lvl1pPr>
          </a:lstStyle>
          <a:p>
            <a:pPr>
              <a:defRPr/>
            </a:pPr>
            <a:fld id="{D25C5BE5-4FD6-47D6-A879-BA0C799B9C6E}" type="datetimeFigureOut">
              <a:rPr lang="en-US"/>
              <a:pPr>
                <a:defRPr/>
              </a:pPr>
              <a:t>12/7/2020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368" tIns="45679" rIns="91368" bIns="45679"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368" tIns="45679" rIns="91368" bIns="456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3388" cy="457200"/>
          </a:xfrm>
          <a:prstGeom prst="rect">
            <a:avLst/>
          </a:prstGeom>
        </p:spPr>
        <p:txBody>
          <a:bodyPr vert="horz" lIns="91368" tIns="45679" rIns="91368" bIns="45679"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3026" y="8685213"/>
            <a:ext cx="2973388" cy="457200"/>
          </a:xfrm>
          <a:prstGeom prst="rect">
            <a:avLst/>
          </a:prstGeom>
        </p:spPr>
        <p:txBody>
          <a:bodyPr vert="horz" wrap="square" lIns="91368" tIns="45679" rIns="91368" bIns="45679" numCol="1" anchor="b" anchorCtr="0" compatLnSpc="1">
            <a:prstTxWarp prst="textNoShape">
              <a:avLst/>
            </a:prstTxWarp>
          </a:bodyPr>
          <a:lstStyle>
            <a:lvl1pPr algn="r" eaLnBrk="1" hangingPunct="1">
              <a:defRPr sz="1200"/>
            </a:lvl1pPr>
          </a:lstStyle>
          <a:p>
            <a:pPr>
              <a:defRPr/>
            </a:pPr>
            <a:fld id="{B28223E2-E4BB-455A-A170-E3DEE2F50B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7912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5784850"/>
            <a:ext cx="9144000" cy="98425"/>
          </a:xfrm>
          <a:prstGeom prst="rect">
            <a:avLst/>
          </a:prstGeom>
          <a:solidFill>
            <a:srgbClr val="76B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072188"/>
            <a:ext cx="271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r">
              <a:defRPr sz="405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r">
              <a:buNone/>
              <a:defRPr sz="18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6243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57912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0" y="5784850"/>
            <a:ext cx="9144000" cy="98425"/>
          </a:xfrm>
          <a:prstGeom prst="rect">
            <a:avLst/>
          </a:prstGeom>
          <a:solidFill>
            <a:srgbClr val="76B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072188"/>
            <a:ext cx="271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1143000" y="1701800"/>
            <a:ext cx="6858000" cy="2387600"/>
          </a:xfrm>
        </p:spPr>
        <p:txBody>
          <a:bodyPr anchor="b"/>
          <a:lstStyle>
            <a:lvl1pPr algn="r">
              <a:defRPr sz="405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564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7886700" cy="607148"/>
          </a:xfrm>
        </p:spPr>
        <p:txBody>
          <a:bodyPr>
            <a:noAutofit/>
          </a:bodyPr>
          <a:lstStyle>
            <a:lvl1pPr>
              <a:defRPr sz="3000" b="1"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42514" y="1157468"/>
            <a:ext cx="7886700" cy="5509550"/>
          </a:xfrm>
        </p:spPr>
        <p:txBody>
          <a:bodyPr/>
          <a:lstStyle>
            <a:lvl1pPr marL="215504" indent="-215504">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1pPr>
            <a:lvl2pPr marL="561975" indent="-219075">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2pPr>
            <a:lvl3pPr marL="900113" indent="-214313">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3pPr>
            <a:lvl4pPr marL="1246585" indent="-217885">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4pPr>
            <a:lvl5pPr marL="1593056" indent="-221456">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450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42514" y="1142719"/>
            <a:ext cx="4338335" cy="5038163"/>
          </a:xfrm>
        </p:spPr>
        <p:txBody>
          <a:bodyPr/>
          <a:lstStyle>
            <a:lvl1pPr>
              <a:defRPr b="0" i="0">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6513" y="1142719"/>
            <a:ext cx="4338335" cy="50381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EAB64E1-81D6-4CCB-9E6A-49A3CBAA7DFA}"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EA587F-D5A8-4714-A1A4-BEDC8B0CEADD}" type="slidenum">
              <a:rPr lang="en-US"/>
              <a:pPr>
                <a:defRPr/>
              </a:pPr>
              <a:t>‹#›</a:t>
            </a:fld>
            <a:endParaRPr lang="en-US"/>
          </a:p>
        </p:txBody>
      </p:sp>
    </p:spTree>
    <p:extLst>
      <p:ext uri="{BB962C8B-B14F-4D97-AF65-F5344CB8AC3E}">
        <p14:creationId xmlns:p14="http://schemas.microsoft.com/office/powerpoint/2010/main" val="205142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0"/>
            <a:ext cx="9144000" cy="6770688"/>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0" y="6770688"/>
            <a:ext cx="9144000" cy="98425"/>
          </a:xfrm>
          <a:prstGeom prst="rect">
            <a:avLst/>
          </a:prstGeom>
          <a:solidFill>
            <a:srgbClr val="76B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itle 1"/>
          <p:cNvSpPr>
            <a:spLocks noGrp="1"/>
          </p:cNvSpPr>
          <p:nvPr>
            <p:ph type="ctrTitle"/>
          </p:nvPr>
        </p:nvSpPr>
        <p:spPr>
          <a:xfrm>
            <a:off x="1143000" y="2191926"/>
            <a:ext cx="6858000" cy="2387600"/>
          </a:xfrm>
        </p:spPr>
        <p:txBody>
          <a:bodyPr anchor="b"/>
          <a:lstStyle>
            <a:lvl1pPr algn="r">
              <a:defRPr sz="405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5086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75" y="157163"/>
            <a:ext cx="7886700" cy="584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42875" y="1165225"/>
            <a:ext cx="78867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C37E168-B261-4150-B657-DE43EC86F8EA}" type="datetimeFigureOut">
              <a:rPr lang="en-US"/>
              <a:pPr>
                <a:defRPr/>
              </a:pPr>
              <a:t>12/7/2020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8A8FBC8-443F-4E85-80CA-A46AFE05FC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0" r:id="rId4"/>
    <p:sldLayoutId id="2147484374" r:id="rId5"/>
  </p:sldLayoutIdLst>
  <p:txStyles>
    <p:titleStyle>
      <a:lvl1pPr algn="l" defTabSz="685800" rtl="0" eaLnBrk="0" fontAlgn="base" hangingPunct="0">
        <a:lnSpc>
          <a:spcPct val="90000"/>
        </a:lnSpc>
        <a:spcBef>
          <a:spcPct val="0"/>
        </a:spcBef>
        <a:spcAft>
          <a:spcPct val="0"/>
        </a:spcAft>
        <a:defRPr sz="3300" b="1" kern="1200" cap="all">
          <a:solidFill>
            <a:schemeClr val="bg1"/>
          </a:solidFill>
          <a:latin typeface="Proxima Nova Semibold" charset="0"/>
          <a:ea typeface="Proxima Nova Semibold" charset="0"/>
          <a:cs typeface="Proxima Nova Semibold" charset="0"/>
        </a:defRPr>
      </a:lvl1pPr>
      <a:lvl2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2pPr>
      <a:lvl3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3pPr>
      <a:lvl4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4pPr>
      <a:lvl5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5pPr>
      <a:lvl6pPr marL="4572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6pPr>
      <a:lvl7pPr marL="9144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7pPr>
      <a:lvl8pPr marL="13716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8pPr>
      <a:lvl9pPr marL="18288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9pPr>
    </p:titleStyle>
    <p:bodyStyle>
      <a:lvl1pPr marL="171450" indent="-171450" algn="l" defTabSz="685800" rtl="0" eaLnBrk="0" fontAlgn="base" hangingPunct="0">
        <a:lnSpc>
          <a:spcPct val="90000"/>
        </a:lnSpc>
        <a:spcBef>
          <a:spcPts val="750"/>
        </a:spcBef>
        <a:spcAft>
          <a:spcPct val="0"/>
        </a:spcAft>
        <a:buClr>
          <a:srgbClr val="76B043"/>
        </a:buClr>
        <a:buFont typeface="Arial" panose="020B0604020202020204" pitchFamily="34" charset="0"/>
        <a:buChar char="•"/>
        <a:defRPr sz="2100" kern="1200">
          <a:solidFill>
            <a:schemeClr val="tx1"/>
          </a:solidFill>
          <a:latin typeface="+mn-lt"/>
          <a:ea typeface="Proxima Nova" charset="0"/>
          <a:cs typeface="Proxima Nova" charset="0"/>
        </a:defRPr>
      </a:lvl1pPr>
      <a:lvl2pPr marL="5143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kern="1200">
          <a:solidFill>
            <a:schemeClr val="tx1"/>
          </a:solidFill>
          <a:latin typeface="+mn-lt"/>
          <a:ea typeface="Proxima Nova" charset="0"/>
          <a:cs typeface="Proxima Nova" charset="0"/>
        </a:defRPr>
      </a:lvl2pPr>
      <a:lvl3pPr marL="8572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sz="1500" kern="1200">
          <a:solidFill>
            <a:schemeClr val="tx1"/>
          </a:solidFill>
          <a:latin typeface="+mn-lt"/>
          <a:ea typeface="Proxima Nova" charset="0"/>
          <a:cs typeface="Proxima Nova" charset="0"/>
        </a:defRPr>
      </a:lvl3pPr>
      <a:lvl4pPr marL="12001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sz="1300" kern="1200">
          <a:solidFill>
            <a:schemeClr val="tx1"/>
          </a:solidFill>
          <a:latin typeface="+mn-lt"/>
          <a:ea typeface="Proxima Nova" charset="0"/>
          <a:cs typeface="Proxima Nova" charset="0"/>
        </a:defRPr>
      </a:lvl4pPr>
      <a:lvl5pPr marL="15430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sz="1300" kern="1200">
          <a:solidFill>
            <a:schemeClr val="tx1"/>
          </a:solidFill>
          <a:latin typeface="+mn-lt"/>
          <a:ea typeface="Proxima Nova" charset="0"/>
          <a:cs typeface="Proxima Nov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facultyaffairs@uab.edu" TargetMode="External"/><Relationship Id="rId2" Type="http://schemas.openxmlformats.org/officeDocument/2006/relationships/hyperlink" Target="mailto:askit@uab.edu"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915" y="1122363"/>
            <a:ext cx="7904135" cy="2387600"/>
          </a:xfrm>
        </p:spPr>
        <p:txBody>
          <a:bodyPr/>
          <a:lstStyle/>
          <a:p>
            <a:pPr defTabSz="457189" eaLnBrk="1" fontAlgn="auto" hangingPunct="1">
              <a:spcAft>
                <a:spcPts val="0"/>
              </a:spcAft>
              <a:defRPr/>
            </a:pPr>
            <a:r>
              <a:rPr lang="en-US" sz="4000" dirty="0"/>
              <a:t>New Faculty Data Form Info Sessions- How to Guide</a:t>
            </a:r>
            <a:endParaRPr lang="en-US" sz="4000" dirty="0">
              <a:effectLst>
                <a:outerShdw blurRad="38100" dist="38100" dir="2700000" algn="tl">
                  <a:srgbClr val="000000">
                    <a:alpha val="43137"/>
                  </a:srgbClr>
                </a:outerShdw>
              </a:effectLst>
              <a:ea typeface="+mj-ea"/>
              <a:cs typeface="Times New Roman" panose="02020603050405020304" pitchFamily="18" charset="0"/>
            </a:endParaRPr>
          </a:p>
        </p:txBody>
      </p:sp>
      <p:sp>
        <p:nvSpPr>
          <p:cNvPr id="8195" name="Subtitle 2"/>
          <p:cNvSpPr>
            <a:spLocks noGrp="1"/>
          </p:cNvSpPr>
          <p:nvPr>
            <p:ph type="subTitle" idx="1"/>
          </p:nvPr>
        </p:nvSpPr>
        <p:spPr>
          <a:xfrm>
            <a:off x="1050009" y="4353706"/>
            <a:ext cx="6858000" cy="1655762"/>
          </a:xfrm>
        </p:spPr>
        <p:txBody>
          <a:bodyPr/>
          <a:lstStyle/>
          <a:p>
            <a:pPr algn="r" defTabSz="455613" eaLnBrk="1" hangingPunct="1">
              <a:buFont typeface="Arial" panose="020B0604020202020204" pitchFamily="34" charset="0"/>
              <a:buNone/>
            </a:pPr>
            <a:r>
              <a:rPr lang="en-US" altLang="en-US" dirty="0">
                <a:solidFill>
                  <a:schemeClr val="bg1"/>
                </a:solidFill>
                <a:ea typeface="Proxima Nova"/>
                <a:cs typeface="Times New Roman" panose="02020603050405020304" pitchFamily="18" charset="0"/>
              </a:rPr>
              <a:t>Office of the Provost</a:t>
            </a:r>
          </a:p>
          <a:p>
            <a:pPr algn="r" defTabSz="455613" eaLnBrk="1" hangingPunct="1">
              <a:buFont typeface="Arial" panose="020B0604020202020204" pitchFamily="34" charset="0"/>
              <a:buNone/>
            </a:pPr>
            <a:r>
              <a:rPr lang="en-US" altLang="en-US" dirty="0">
                <a:ea typeface="Proxima Nova"/>
                <a:cs typeface="Times New Roman" panose="02020603050405020304" pitchFamily="18" charset="0"/>
              </a:rPr>
              <a:t>Updated, November 2020</a:t>
            </a:r>
            <a:endParaRPr lang="en-US" altLang="en-US" dirty="0">
              <a:solidFill>
                <a:schemeClr val="bg1"/>
              </a:solidFill>
              <a:ea typeface="Proxima Nov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Main FDF Landing Page</a:t>
            </a:r>
          </a:p>
        </p:txBody>
      </p:sp>
      <p:pic>
        <p:nvPicPr>
          <p:cNvPr id="8" name="Picture 7"/>
          <p:cNvPicPr>
            <a:picLocks noChangeAspect="1"/>
          </p:cNvPicPr>
          <p:nvPr/>
        </p:nvPicPr>
        <p:blipFill>
          <a:blip r:embed="rId2"/>
          <a:stretch>
            <a:fillRect/>
          </a:stretch>
        </p:blipFill>
        <p:spPr>
          <a:xfrm>
            <a:off x="58189" y="1388225"/>
            <a:ext cx="8986058" cy="37906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635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How To Create The FDF?</a:t>
            </a:r>
          </a:p>
        </p:txBody>
      </p:sp>
      <p:pic>
        <p:nvPicPr>
          <p:cNvPr id="5" name="Picture 4"/>
          <p:cNvPicPr>
            <a:picLocks noChangeAspect="1"/>
          </p:cNvPicPr>
          <p:nvPr/>
        </p:nvPicPr>
        <p:blipFill>
          <a:blip r:embed="rId2"/>
          <a:stretch>
            <a:fillRect/>
          </a:stretch>
        </p:blipFill>
        <p:spPr>
          <a:xfrm>
            <a:off x="304453" y="2290675"/>
            <a:ext cx="7886700" cy="4171950"/>
          </a:xfrm>
          <a:prstGeom prst="rect">
            <a:avLst/>
          </a:prstGeom>
        </p:spPr>
      </p:pic>
      <p:sp>
        <p:nvSpPr>
          <p:cNvPr id="9" name="Rectangle 8"/>
          <p:cNvSpPr/>
          <p:nvPr/>
        </p:nvSpPr>
        <p:spPr>
          <a:xfrm>
            <a:off x="108064" y="1504601"/>
            <a:ext cx="1778925" cy="7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Select Transaction Type</a:t>
            </a:r>
            <a:endParaRPr lang="en-US" sz="1600" dirty="0"/>
          </a:p>
        </p:txBody>
      </p:sp>
      <p:sp>
        <p:nvSpPr>
          <p:cNvPr id="10" name="Down Arrow 9"/>
          <p:cNvSpPr/>
          <p:nvPr/>
        </p:nvSpPr>
        <p:spPr>
          <a:xfrm>
            <a:off x="1105592" y="2290674"/>
            <a:ext cx="216131" cy="960577"/>
          </a:xfrm>
          <a:prstGeom prst="downArrow">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1835" r="667" b="2544"/>
          <a:stretch/>
        </p:blipFill>
        <p:spPr>
          <a:xfrm>
            <a:off x="4422372" y="3059192"/>
            <a:ext cx="4414058" cy="3183687"/>
          </a:xfrm>
          <a:prstGeom prst="rect">
            <a:avLst/>
          </a:prstGeom>
          <a:ln>
            <a:noFill/>
          </a:ln>
          <a:effectLst>
            <a:outerShdw blurRad="190500" algn="tl" rotWithShape="0">
              <a:srgbClr val="000000">
                <a:alpha val="70000"/>
              </a:srgbClr>
            </a:outerShdw>
          </a:effectLst>
        </p:spPr>
      </p:pic>
      <p:sp>
        <p:nvSpPr>
          <p:cNvPr id="12" name="Rectangle 11"/>
          <p:cNvSpPr/>
          <p:nvPr/>
        </p:nvSpPr>
        <p:spPr>
          <a:xfrm>
            <a:off x="6412228" y="1312542"/>
            <a:ext cx="1778925" cy="7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Enter ACT Document Number</a:t>
            </a:r>
            <a:endParaRPr lang="en-US" sz="1600" dirty="0"/>
          </a:p>
        </p:txBody>
      </p:sp>
      <p:sp>
        <p:nvSpPr>
          <p:cNvPr id="13" name="Down Arrow 12"/>
          <p:cNvSpPr/>
          <p:nvPr/>
        </p:nvSpPr>
        <p:spPr>
          <a:xfrm>
            <a:off x="7301691" y="2098615"/>
            <a:ext cx="129888" cy="2431821"/>
          </a:xfrm>
          <a:prstGeom prst="downArrow">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96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220090" cy="607148"/>
          </a:xfrm>
        </p:spPr>
        <p:txBody>
          <a:bodyPr/>
          <a:lstStyle/>
          <a:p>
            <a:r>
              <a:rPr lang="en-US" cap="none" dirty="0"/>
              <a:t>Faculty Data </a:t>
            </a:r>
            <a:r>
              <a:rPr lang="en-US" sz="3200" cap="none" dirty="0"/>
              <a:t>Form</a:t>
            </a:r>
            <a:r>
              <a:rPr lang="en-US" cap="none" dirty="0"/>
              <a:t> Available Fields</a:t>
            </a:r>
          </a:p>
        </p:txBody>
      </p:sp>
      <p:sp>
        <p:nvSpPr>
          <p:cNvPr id="3" name="Content Placeholder 2"/>
          <p:cNvSpPr>
            <a:spLocks noGrp="1"/>
          </p:cNvSpPr>
          <p:nvPr>
            <p:ph idx="1"/>
          </p:nvPr>
        </p:nvSpPr>
        <p:spPr>
          <a:xfrm>
            <a:off x="142513" y="1055716"/>
            <a:ext cx="8826920" cy="5611302"/>
          </a:xfrm>
        </p:spPr>
        <p:txBody>
          <a:bodyPr/>
          <a:lstStyle/>
          <a:p>
            <a:r>
              <a:rPr lang="en-US" sz="2800" dirty="0"/>
              <a:t>Available fields will be related to Transaction Type selected</a:t>
            </a:r>
          </a:p>
          <a:p>
            <a:endParaRPr lang="en-US" dirty="0"/>
          </a:p>
          <a:p>
            <a:endParaRPr lang="en-US" dirty="0"/>
          </a:p>
        </p:txBody>
      </p:sp>
      <p:pic>
        <p:nvPicPr>
          <p:cNvPr id="5" name="Picture 4"/>
          <p:cNvPicPr/>
          <p:nvPr/>
        </p:nvPicPr>
        <p:blipFill rotWithShape="1">
          <a:blip r:embed="rId2"/>
          <a:srcRect l="1396" t="2189" r="2133"/>
          <a:stretch/>
        </p:blipFill>
        <p:spPr>
          <a:xfrm>
            <a:off x="964276" y="2144685"/>
            <a:ext cx="7539644" cy="45886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469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Data Entry</a:t>
            </a:r>
          </a:p>
        </p:txBody>
      </p:sp>
      <p:pic>
        <p:nvPicPr>
          <p:cNvPr id="6" name="Picture 5"/>
          <p:cNvPicPr/>
          <p:nvPr/>
        </p:nvPicPr>
        <p:blipFill rotWithShape="1">
          <a:blip r:embed="rId2"/>
          <a:srcRect l="1447" t="1933" b="1479"/>
          <a:stretch/>
        </p:blipFill>
        <p:spPr>
          <a:xfrm>
            <a:off x="1396537" y="1122218"/>
            <a:ext cx="6458989" cy="56609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601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dirty="0"/>
              <a:t>FACULTY DATA FORM DATA ENTRY</a:t>
            </a:r>
          </a:p>
        </p:txBody>
      </p:sp>
      <p:pic>
        <p:nvPicPr>
          <p:cNvPr id="3" name="Picture 2"/>
          <p:cNvPicPr>
            <a:picLocks noChangeAspect="1"/>
          </p:cNvPicPr>
          <p:nvPr/>
        </p:nvPicPr>
        <p:blipFill rotWithShape="1">
          <a:blip r:embed="rId2"/>
          <a:srcRect l="1024" t="2185" r="3622" b="4871"/>
          <a:stretch/>
        </p:blipFill>
        <p:spPr>
          <a:xfrm>
            <a:off x="1072342" y="1363286"/>
            <a:ext cx="7653180" cy="5303521"/>
          </a:xfrm>
          <a:prstGeom prst="rect">
            <a:avLst/>
          </a:prstGeom>
          <a:ln>
            <a:noFill/>
          </a:ln>
          <a:effectLst>
            <a:outerShdw blurRad="190500" algn="tl" rotWithShape="0">
              <a:srgbClr val="000000">
                <a:alpha val="70000"/>
              </a:srgbClr>
            </a:outerShdw>
          </a:effectLst>
        </p:spPr>
      </p:pic>
      <p:sp>
        <p:nvSpPr>
          <p:cNvPr id="5" name="Left Arrow 4"/>
          <p:cNvSpPr/>
          <p:nvPr/>
        </p:nvSpPr>
        <p:spPr>
          <a:xfrm rot="10800000">
            <a:off x="331313" y="5525572"/>
            <a:ext cx="741030" cy="108065"/>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530818" y="6152472"/>
            <a:ext cx="741030" cy="108065"/>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8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 Form View</a:t>
            </a:r>
          </a:p>
        </p:txBody>
      </p:sp>
      <p:pic>
        <p:nvPicPr>
          <p:cNvPr id="8" name="Picture 7"/>
          <p:cNvPicPr/>
          <p:nvPr/>
        </p:nvPicPr>
        <p:blipFill>
          <a:blip r:embed="rId2"/>
          <a:stretch>
            <a:fillRect/>
          </a:stretch>
        </p:blipFill>
        <p:spPr>
          <a:xfrm>
            <a:off x="142514" y="1054787"/>
            <a:ext cx="8370916" cy="2022229"/>
          </a:xfrm>
          <a:prstGeom prst="rect">
            <a:avLst/>
          </a:prstGeom>
          <a:ln>
            <a:noFill/>
          </a:ln>
          <a:effectLst>
            <a:outerShdw blurRad="190500" algn="tl" rotWithShape="0">
              <a:srgbClr val="000000">
                <a:alpha val="70000"/>
              </a:srgbClr>
            </a:outerShdw>
          </a:effectLst>
        </p:spPr>
      </p:pic>
      <p:sp>
        <p:nvSpPr>
          <p:cNvPr id="9" name="Rectangle 8"/>
          <p:cNvSpPr/>
          <p:nvPr/>
        </p:nvSpPr>
        <p:spPr>
          <a:xfrm>
            <a:off x="1233515" y="2524641"/>
            <a:ext cx="2839722" cy="4869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View Submitted Form</a:t>
            </a:r>
            <a:endParaRPr lang="en-US" sz="2000" dirty="0"/>
          </a:p>
        </p:txBody>
      </p:sp>
      <p:pic>
        <p:nvPicPr>
          <p:cNvPr id="6" name="Picture 5"/>
          <p:cNvPicPr>
            <a:picLocks noChangeAspect="1"/>
          </p:cNvPicPr>
          <p:nvPr/>
        </p:nvPicPr>
        <p:blipFill rotWithShape="1">
          <a:blip r:embed="rId3"/>
          <a:srcRect t="4095" r="1799"/>
          <a:stretch/>
        </p:blipFill>
        <p:spPr>
          <a:xfrm>
            <a:off x="1820805" y="3077016"/>
            <a:ext cx="5014334" cy="3598671"/>
          </a:xfrm>
          <a:prstGeom prst="rect">
            <a:avLst/>
          </a:prstGeom>
          <a:ln>
            <a:noFill/>
          </a:ln>
          <a:effectLst>
            <a:outerShdw blurRad="190500" algn="tl" rotWithShape="0">
              <a:srgbClr val="000000">
                <a:alpha val="70000"/>
              </a:srgbClr>
            </a:outerShdw>
          </a:effectLst>
        </p:spPr>
      </p:pic>
      <p:cxnSp>
        <p:nvCxnSpPr>
          <p:cNvPr id="4" name="Elbow Connector 3"/>
          <p:cNvCxnSpPr/>
          <p:nvPr/>
        </p:nvCxnSpPr>
        <p:spPr>
          <a:xfrm rot="10800000">
            <a:off x="320105" y="2258634"/>
            <a:ext cx="913411" cy="443002"/>
          </a:xfrm>
          <a:prstGeom prst="bentConnector3">
            <a:avLst>
              <a:gd name="adj1" fmla="val 101874"/>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110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cap="none" dirty="0"/>
              <a:t>Faculty Data Form – Workflow View</a:t>
            </a:r>
          </a:p>
        </p:txBody>
      </p:sp>
      <p:pic>
        <p:nvPicPr>
          <p:cNvPr id="10" name="Picture 9"/>
          <p:cNvPicPr/>
          <p:nvPr/>
        </p:nvPicPr>
        <p:blipFill>
          <a:blip r:embed="rId2"/>
          <a:stretch>
            <a:fillRect/>
          </a:stretch>
        </p:blipFill>
        <p:spPr>
          <a:xfrm>
            <a:off x="258892" y="1171832"/>
            <a:ext cx="8569223" cy="2261324"/>
          </a:xfrm>
          <a:prstGeom prst="rect">
            <a:avLst/>
          </a:prstGeom>
          <a:ln>
            <a:noFill/>
          </a:ln>
          <a:effectLst>
            <a:outerShdw blurRad="190500" algn="tl" rotWithShape="0">
              <a:srgbClr val="000000">
                <a:alpha val="70000"/>
              </a:srgbClr>
            </a:outerShdw>
          </a:effectLst>
        </p:spPr>
      </p:pic>
      <p:sp>
        <p:nvSpPr>
          <p:cNvPr id="11" name="Rectangle 10"/>
          <p:cNvSpPr/>
          <p:nvPr/>
        </p:nvSpPr>
        <p:spPr>
          <a:xfrm>
            <a:off x="1590964" y="2771079"/>
            <a:ext cx="2853387" cy="4423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View Form in Workflow</a:t>
            </a:r>
            <a:endParaRPr lang="en-US" sz="2000" dirty="0"/>
          </a:p>
        </p:txBody>
      </p:sp>
      <p:pic>
        <p:nvPicPr>
          <p:cNvPr id="12" name="Picture 11"/>
          <p:cNvPicPr/>
          <p:nvPr/>
        </p:nvPicPr>
        <p:blipFill>
          <a:blip r:embed="rId3"/>
          <a:stretch>
            <a:fillRect/>
          </a:stretch>
        </p:blipFill>
        <p:spPr>
          <a:xfrm>
            <a:off x="606829" y="3735865"/>
            <a:ext cx="7656620" cy="2531931"/>
          </a:xfrm>
          <a:prstGeom prst="rect">
            <a:avLst/>
          </a:prstGeom>
          <a:ln>
            <a:noFill/>
          </a:ln>
          <a:effectLst>
            <a:outerShdw blurRad="190500" algn="tl" rotWithShape="0">
              <a:srgbClr val="000000">
                <a:alpha val="70000"/>
              </a:srgbClr>
            </a:outerShdw>
          </a:effectLst>
        </p:spPr>
      </p:pic>
      <p:cxnSp>
        <p:nvCxnSpPr>
          <p:cNvPr id="7" name="Elbow Connector 6"/>
          <p:cNvCxnSpPr/>
          <p:nvPr/>
        </p:nvCxnSpPr>
        <p:spPr>
          <a:xfrm rot="10800000">
            <a:off x="677553" y="2538570"/>
            <a:ext cx="913411" cy="443002"/>
          </a:xfrm>
          <a:prstGeom prst="bentConnector3">
            <a:avLst>
              <a:gd name="adj1" fmla="val 101874"/>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2982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 Approve And Submit</a:t>
            </a:r>
          </a:p>
        </p:txBody>
      </p:sp>
      <p:pic>
        <p:nvPicPr>
          <p:cNvPr id="7" name="Picture 6"/>
          <p:cNvPicPr/>
          <p:nvPr/>
        </p:nvPicPr>
        <p:blipFill>
          <a:blip r:embed="rId2"/>
          <a:stretch>
            <a:fillRect/>
          </a:stretch>
        </p:blipFill>
        <p:spPr>
          <a:xfrm>
            <a:off x="309954" y="1089521"/>
            <a:ext cx="8458200" cy="1961572"/>
          </a:xfrm>
          <a:prstGeom prst="rect">
            <a:avLst/>
          </a:prstGeom>
          <a:ln>
            <a:noFill/>
          </a:ln>
          <a:effectLst>
            <a:outerShdw blurRad="190500" algn="tl" rotWithShape="0">
              <a:srgbClr val="000000">
                <a:alpha val="70000"/>
              </a:srgbClr>
            </a:outerShdw>
          </a:effectLst>
        </p:spPr>
      </p:pic>
      <p:pic>
        <p:nvPicPr>
          <p:cNvPr id="8" name="Picture 7"/>
          <p:cNvPicPr/>
          <p:nvPr/>
        </p:nvPicPr>
        <p:blipFill>
          <a:blip r:embed="rId3"/>
          <a:stretch>
            <a:fillRect/>
          </a:stretch>
        </p:blipFill>
        <p:spPr>
          <a:xfrm>
            <a:off x="2226217" y="3253518"/>
            <a:ext cx="6335891" cy="3333991"/>
          </a:xfrm>
          <a:prstGeom prst="rect">
            <a:avLst/>
          </a:prstGeom>
          <a:ln>
            <a:noFill/>
          </a:ln>
          <a:effectLst>
            <a:outerShdw blurRad="190500" algn="tl" rotWithShape="0">
              <a:srgbClr val="000000">
                <a:alpha val="70000"/>
              </a:srgbClr>
            </a:outerShdw>
          </a:effectLst>
        </p:spPr>
      </p:pic>
      <p:sp>
        <p:nvSpPr>
          <p:cNvPr id="15" name="Rectangle 14"/>
          <p:cNvSpPr/>
          <p:nvPr/>
        </p:nvSpPr>
        <p:spPr>
          <a:xfrm>
            <a:off x="300021" y="4312085"/>
            <a:ext cx="1420713" cy="916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Select Approval Type</a:t>
            </a:r>
            <a:endParaRPr lang="en-US" sz="2000" dirty="0"/>
          </a:p>
        </p:txBody>
      </p:sp>
      <p:sp>
        <p:nvSpPr>
          <p:cNvPr id="9" name="Left Arrow 8"/>
          <p:cNvSpPr/>
          <p:nvPr/>
        </p:nvSpPr>
        <p:spPr>
          <a:xfrm rot="10800000">
            <a:off x="1720733" y="4703761"/>
            <a:ext cx="580954" cy="174001"/>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9382" y="5650936"/>
            <a:ext cx="1554480" cy="9365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Submit Form (Approved)</a:t>
            </a:r>
            <a:endParaRPr lang="en-US" sz="2000" dirty="0"/>
          </a:p>
        </p:txBody>
      </p:sp>
      <p:sp>
        <p:nvSpPr>
          <p:cNvPr id="14" name="Left Arrow 13"/>
          <p:cNvSpPr/>
          <p:nvPr/>
        </p:nvSpPr>
        <p:spPr>
          <a:xfrm rot="10800000">
            <a:off x="1803862" y="6152294"/>
            <a:ext cx="501164" cy="183454"/>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p:nvPr/>
        </p:nvCxnSpPr>
        <p:spPr>
          <a:xfrm rot="10800000">
            <a:off x="511299" y="2270630"/>
            <a:ext cx="913411" cy="443002"/>
          </a:xfrm>
          <a:prstGeom prst="bentConnector3">
            <a:avLst>
              <a:gd name="adj1" fmla="val 101874"/>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1424711" y="2377655"/>
            <a:ext cx="1842191" cy="757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To Approve</a:t>
            </a:r>
            <a:endParaRPr lang="en-US" sz="2000" dirty="0"/>
          </a:p>
        </p:txBody>
      </p:sp>
    </p:spTree>
    <p:extLst>
      <p:ext uri="{BB962C8B-B14F-4D97-AF65-F5344CB8AC3E}">
        <p14:creationId xmlns:p14="http://schemas.microsoft.com/office/powerpoint/2010/main" val="387597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 My Approvals</a:t>
            </a:r>
          </a:p>
        </p:txBody>
      </p:sp>
      <p:pic>
        <p:nvPicPr>
          <p:cNvPr id="3" name="Picture 2"/>
          <p:cNvPicPr>
            <a:picLocks noChangeAspect="1"/>
          </p:cNvPicPr>
          <p:nvPr/>
        </p:nvPicPr>
        <p:blipFill>
          <a:blip r:embed="rId2"/>
          <a:stretch>
            <a:fillRect/>
          </a:stretch>
        </p:blipFill>
        <p:spPr>
          <a:xfrm>
            <a:off x="370522" y="1827554"/>
            <a:ext cx="8216525" cy="2554125"/>
          </a:xfrm>
          <a:prstGeom prst="rect">
            <a:avLst/>
          </a:prstGeom>
          <a:ln>
            <a:noFill/>
          </a:ln>
          <a:effectLst>
            <a:outerShdw blurRad="190500" algn="tl" rotWithShape="0">
              <a:srgbClr val="000000">
                <a:alpha val="70000"/>
              </a:srgbClr>
            </a:outerShdw>
          </a:effectLst>
        </p:spPr>
      </p:pic>
      <p:sp>
        <p:nvSpPr>
          <p:cNvPr id="12" name="Rectangle 11"/>
          <p:cNvSpPr/>
          <p:nvPr/>
        </p:nvSpPr>
        <p:spPr>
          <a:xfrm>
            <a:off x="3167149" y="1166557"/>
            <a:ext cx="3441469" cy="796068"/>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Select To Review Forms You Have Approved</a:t>
            </a:r>
            <a:endParaRPr lang="en-US" sz="2000" dirty="0"/>
          </a:p>
        </p:txBody>
      </p:sp>
      <p:sp>
        <p:nvSpPr>
          <p:cNvPr id="18" name="Rectangle 17"/>
          <p:cNvSpPr/>
          <p:nvPr/>
        </p:nvSpPr>
        <p:spPr>
          <a:xfrm>
            <a:off x="2369126" y="4196826"/>
            <a:ext cx="4081549" cy="92381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Opens Faculty Data Form </a:t>
            </a:r>
          </a:p>
          <a:p>
            <a:pPr algn="ctr"/>
            <a:r>
              <a:rPr lang="en-US" sz="2000" dirty="0">
                <a:ln w="0"/>
                <a:solidFill>
                  <a:schemeClr val="tx1"/>
                </a:solidFill>
                <a:effectLst>
                  <a:outerShdw blurRad="38100" dist="19050" dir="2700000" algn="tl" rotWithShape="0">
                    <a:schemeClr val="dk1">
                      <a:alpha val="40000"/>
                    </a:schemeClr>
                  </a:outerShdw>
                </a:effectLst>
              </a:rPr>
              <a:t>(Read-Only)</a:t>
            </a:r>
            <a:endParaRPr lang="en-US" sz="2000" dirty="0"/>
          </a:p>
        </p:txBody>
      </p:sp>
      <p:cxnSp>
        <p:nvCxnSpPr>
          <p:cNvPr id="8" name="Elbow Connector 7"/>
          <p:cNvCxnSpPr/>
          <p:nvPr/>
        </p:nvCxnSpPr>
        <p:spPr>
          <a:xfrm rot="10800000">
            <a:off x="623456" y="3293805"/>
            <a:ext cx="1745671" cy="1477700"/>
          </a:xfrm>
          <a:prstGeom prst="bentConnector3">
            <a:avLst>
              <a:gd name="adj1" fmla="val 50000"/>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0" name="Elbow Connector 19"/>
          <p:cNvCxnSpPr/>
          <p:nvPr/>
        </p:nvCxnSpPr>
        <p:spPr>
          <a:xfrm>
            <a:off x="5137265" y="1962625"/>
            <a:ext cx="1820488" cy="606008"/>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8091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 y="155448"/>
            <a:ext cx="7886700" cy="607148"/>
          </a:xfrm>
        </p:spPr>
        <p:txBody>
          <a:bodyPr/>
          <a:lstStyle/>
          <a:p>
            <a:r>
              <a:rPr lang="en-US" dirty="0"/>
              <a:t>FAQ</a:t>
            </a:r>
            <a:r>
              <a:rPr lang="en-US" sz="1600" dirty="0"/>
              <a:t>s</a:t>
            </a:r>
            <a:endParaRPr lang="en-US" dirty="0"/>
          </a:p>
        </p:txBody>
      </p:sp>
      <p:sp>
        <p:nvSpPr>
          <p:cNvPr id="3" name="Content Placeholder 2"/>
          <p:cNvSpPr>
            <a:spLocks noGrp="1"/>
          </p:cNvSpPr>
          <p:nvPr>
            <p:ph idx="1"/>
          </p:nvPr>
        </p:nvSpPr>
        <p:spPr>
          <a:xfrm>
            <a:off x="142513" y="1157467"/>
            <a:ext cx="8860171" cy="5617405"/>
          </a:xfrm>
        </p:spPr>
        <p:txBody>
          <a:bodyPr/>
          <a:lstStyle/>
          <a:p>
            <a:pPr marL="457200" indent="-457200">
              <a:buFont typeface="+mj-lt"/>
              <a:buAutoNum type="arabicParenR"/>
            </a:pPr>
            <a:r>
              <a:rPr lang="en-US" dirty="0">
                <a:solidFill>
                  <a:schemeClr val="bg2">
                    <a:lumMod val="25000"/>
                  </a:schemeClr>
                </a:solidFill>
              </a:rPr>
              <a:t>Will I be able to see old/legacy FDFs that were completed before the new form?</a:t>
            </a:r>
          </a:p>
          <a:p>
            <a:pPr marL="0" indent="0">
              <a:buNone/>
            </a:pPr>
            <a:r>
              <a:rPr lang="en-US" dirty="0">
                <a:solidFill>
                  <a:srgbClr val="0070C0"/>
                </a:solidFill>
              </a:rPr>
              <a:t>	Yes. A Legacy Dashboard will be available on the Forms 	Dashboard.</a:t>
            </a:r>
          </a:p>
          <a:p>
            <a:pPr marL="457200" indent="-457200">
              <a:buFont typeface="+mj-lt"/>
              <a:buAutoNum type="arabicParenR" startAt="2"/>
            </a:pPr>
            <a:r>
              <a:rPr lang="en-US" dirty="0">
                <a:solidFill>
                  <a:schemeClr val="bg2">
                    <a:lumMod val="25000"/>
                  </a:schemeClr>
                </a:solidFill>
              </a:rPr>
              <a:t>What if I have forms in process at the time of the switch over?</a:t>
            </a:r>
          </a:p>
          <a:p>
            <a:pPr marL="0" indent="0">
              <a:buNone/>
            </a:pPr>
            <a:r>
              <a:rPr lang="en-US" dirty="0">
                <a:solidFill>
                  <a:srgbClr val="0070C0"/>
                </a:solidFill>
              </a:rPr>
              <a:t>	Any outstanding or pending FDFs at the time of the switch-over will 	be approved in the old UAB Forms system. After December 8</a:t>
            </a:r>
            <a:r>
              <a:rPr lang="en-US" baseline="30000" dirty="0">
                <a:solidFill>
                  <a:srgbClr val="0070C0"/>
                </a:solidFill>
              </a:rPr>
              <a:t>th</a:t>
            </a:r>
            <a:r>
              <a:rPr lang="en-US" dirty="0">
                <a:solidFill>
                  <a:srgbClr val="0070C0"/>
                </a:solidFill>
              </a:rPr>
              <a:t>, any 	outstanding FDFs will need to be redone/resubmitted in the new 	FDF Forms System.</a:t>
            </a:r>
          </a:p>
          <a:p>
            <a:pPr marL="457200" indent="-457200">
              <a:buFont typeface="+mj-lt"/>
              <a:buAutoNum type="arabicPeriod" startAt="3"/>
            </a:pPr>
            <a:r>
              <a:rPr lang="en-US" dirty="0">
                <a:solidFill>
                  <a:schemeClr val="bg2">
                    <a:lumMod val="25000"/>
                  </a:schemeClr>
                </a:solidFill>
              </a:rPr>
              <a:t>What is the ‘Named Title” field?</a:t>
            </a:r>
          </a:p>
          <a:p>
            <a:pPr marL="0" indent="0">
              <a:buNone/>
            </a:pPr>
            <a:r>
              <a:rPr lang="en-US" dirty="0">
                <a:solidFill>
                  <a:srgbClr val="0070C0"/>
                </a:solidFill>
              </a:rPr>
              <a:t>	This is a new field that corresponds with an Oracle/ACT field by the 	same name. It allows faculty members to include additional 	descriptors for their titles (</a:t>
            </a:r>
            <a:r>
              <a:rPr lang="en-US" i="1" dirty="0">
                <a:solidFill>
                  <a:schemeClr val="accent5">
                    <a:lumMod val="75000"/>
                  </a:schemeClr>
                </a:solidFill>
              </a:rPr>
              <a:t>Kirby I. Bland, M.D., Endowed 	Professorship in Surgery</a:t>
            </a:r>
            <a:r>
              <a:rPr lang="en-US" dirty="0">
                <a:solidFill>
                  <a:schemeClr val="accent5">
                    <a:lumMod val="75000"/>
                  </a:schemeClr>
                </a:solidFill>
              </a:rPr>
              <a:t>)</a:t>
            </a:r>
          </a:p>
        </p:txBody>
      </p:sp>
    </p:spTree>
    <p:extLst>
      <p:ext uri="{BB962C8B-B14F-4D97-AF65-F5344CB8AC3E}">
        <p14:creationId xmlns:p14="http://schemas.microsoft.com/office/powerpoint/2010/main" val="10678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D63A5-8CF8-42B2-B17E-4B39A1B78AB9}"/>
              </a:ext>
            </a:extLst>
          </p:cNvPr>
          <p:cNvSpPr>
            <a:spLocks noGrp="1"/>
          </p:cNvSpPr>
          <p:nvPr>
            <p:ph type="title"/>
          </p:nvPr>
        </p:nvSpPr>
        <p:spPr>
          <a:xfrm>
            <a:off x="142514" y="288516"/>
            <a:ext cx="8892998" cy="607148"/>
          </a:xfrm>
        </p:spPr>
        <p:txBody>
          <a:bodyPr/>
          <a:lstStyle/>
          <a:p>
            <a:r>
              <a:rPr lang="en-US" dirty="0"/>
              <a:t>Introduction to the faculty data form</a:t>
            </a:r>
          </a:p>
        </p:txBody>
      </p:sp>
      <p:sp>
        <p:nvSpPr>
          <p:cNvPr id="4" name="Content Placeholder 3">
            <a:extLst>
              <a:ext uri="{FF2B5EF4-FFF2-40B4-BE49-F238E27FC236}">
                <a16:creationId xmlns:a16="http://schemas.microsoft.com/office/drawing/2014/main" id="{267F99C0-4C82-47DE-A044-8377E3114700}"/>
              </a:ext>
            </a:extLst>
          </p:cNvPr>
          <p:cNvSpPr>
            <a:spLocks noGrp="1"/>
          </p:cNvSpPr>
          <p:nvPr>
            <p:ph idx="1"/>
          </p:nvPr>
        </p:nvSpPr>
        <p:spPr>
          <a:xfrm>
            <a:off x="940677" y="1808397"/>
            <a:ext cx="7505899" cy="3832986"/>
          </a:xfrm>
        </p:spPr>
        <p:txBody>
          <a:bodyPr/>
          <a:lstStyle/>
          <a:p>
            <a:endParaRPr lang="en-US" dirty="0"/>
          </a:p>
          <a:p>
            <a:pPr marL="0" indent="0">
              <a:buNone/>
            </a:pPr>
            <a:r>
              <a:rPr lang="en-US" i="1" dirty="0">
                <a:latin typeface="Aparajita" panose="02020603050405020304" pitchFamily="18" charset="0"/>
                <a:cs typeface="Aparajita" panose="02020603050405020304" pitchFamily="18" charset="0"/>
              </a:rPr>
              <a:t>Dear Faculty Data Form User,</a:t>
            </a:r>
          </a:p>
          <a:p>
            <a:pPr marL="0" indent="0">
              <a:buNone/>
            </a:pPr>
            <a:r>
              <a:rPr lang="en-US" i="1" dirty="0">
                <a:latin typeface="Aparajita" panose="02020603050405020304" pitchFamily="18" charset="0"/>
                <a:cs typeface="Aparajita" panose="02020603050405020304" pitchFamily="18" charset="0"/>
              </a:rPr>
              <a:t>The slides included in this PowerPoint presentation provides you with instructions for completing and submitting a Faculty Data Form (FDF).  And, you will find additional information about the purpose of the form, the functions, and how to navigate the new form and dashboard.</a:t>
            </a:r>
          </a:p>
          <a:p>
            <a:pPr marL="0" indent="0">
              <a:buNone/>
            </a:pPr>
            <a:r>
              <a:rPr lang="en-US" i="1" dirty="0">
                <a:latin typeface="Aparajita" panose="02020603050405020304" pitchFamily="18" charset="0"/>
                <a:cs typeface="Aparajita" panose="02020603050405020304" pitchFamily="18" charset="0"/>
              </a:rPr>
              <a:t>Thank you for reviewing this information.</a:t>
            </a:r>
          </a:p>
          <a:p>
            <a:pPr marL="0" indent="0">
              <a:buNone/>
            </a:pPr>
            <a:r>
              <a:rPr lang="en-US" i="1" dirty="0">
                <a:latin typeface="Aparajita" panose="02020603050405020304" pitchFamily="18" charset="0"/>
                <a:cs typeface="Aparajita" panose="02020603050405020304" pitchFamily="18" charset="0"/>
              </a:rPr>
              <a:t>Faculty Affairs</a:t>
            </a:r>
          </a:p>
          <a:p>
            <a:pPr marL="0" indent="0">
              <a:buNone/>
            </a:pPr>
            <a:r>
              <a:rPr lang="en-US" i="1" dirty="0">
                <a:latin typeface="Aparajita" panose="02020603050405020304" pitchFamily="18" charset="0"/>
                <a:cs typeface="Aparajita" panose="02020603050405020304" pitchFamily="18" charset="0"/>
              </a:rPr>
              <a:t>Office of the Provost</a:t>
            </a:r>
          </a:p>
        </p:txBody>
      </p:sp>
    </p:spTree>
    <p:extLst>
      <p:ext uri="{BB962C8B-B14F-4D97-AF65-F5344CB8AC3E}">
        <p14:creationId xmlns:p14="http://schemas.microsoft.com/office/powerpoint/2010/main" val="86909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FAQs Continued</a:t>
            </a:r>
          </a:p>
        </p:txBody>
      </p:sp>
      <p:sp>
        <p:nvSpPr>
          <p:cNvPr id="3" name="Content Placeholder 2"/>
          <p:cNvSpPr>
            <a:spLocks noGrp="1"/>
          </p:cNvSpPr>
          <p:nvPr>
            <p:ph idx="1"/>
          </p:nvPr>
        </p:nvSpPr>
        <p:spPr>
          <a:xfrm>
            <a:off x="142513" y="1157468"/>
            <a:ext cx="8635727" cy="5509550"/>
          </a:xfrm>
        </p:spPr>
        <p:txBody>
          <a:bodyPr/>
          <a:lstStyle/>
          <a:p>
            <a:pPr marL="457200" indent="-457200">
              <a:buFont typeface="+mj-lt"/>
              <a:buAutoNum type="arabicParenR" startAt="4"/>
            </a:pPr>
            <a:r>
              <a:rPr lang="en-US" dirty="0">
                <a:solidFill>
                  <a:schemeClr val="bg2">
                    <a:lumMod val="25000"/>
                  </a:schemeClr>
                </a:solidFill>
              </a:rPr>
              <a:t>I have never processed a FDF for </a:t>
            </a:r>
            <a:r>
              <a:rPr lang="en-US" u="sng" dirty="0">
                <a:solidFill>
                  <a:schemeClr val="bg2">
                    <a:lumMod val="25000"/>
                  </a:schemeClr>
                </a:solidFill>
              </a:rPr>
              <a:t>Graduate School Appointments</a:t>
            </a:r>
            <a:r>
              <a:rPr lang="en-US" dirty="0">
                <a:solidFill>
                  <a:schemeClr val="bg2">
                    <a:lumMod val="25000"/>
                  </a:schemeClr>
                </a:solidFill>
              </a:rPr>
              <a:t>. Why did that change?</a:t>
            </a:r>
          </a:p>
          <a:p>
            <a:pPr marL="0" indent="0">
              <a:buNone/>
            </a:pPr>
            <a:r>
              <a:rPr lang="en-US" dirty="0">
                <a:solidFill>
                  <a:srgbClr val="0070C0"/>
                </a:solidFill>
              </a:rPr>
              <a:t>	Allowing each department to add the Graduate School 	appointment information to the Faculty Data Form streamlines 	and expedites the process. Before now, this option was not 	available on the 	FDF. Additional instructions for this feature will 	be addressed in training.</a:t>
            </a:r>
          </a:p>
          <a:p>
            <a:pPr marL="457200" indent="-457200">
              <a:buFont typeface="+mj-lt"/>
              <a:buAutoNum type="arabicParenR" startAt="5"/>
            </a:pPr>
            <a:r>
              <a:rPr lang="en-US" dirty="0">
                <a:solidFill>
                  <a:schemeClr val="bg2">
                    <a:lumMod val="25000"/>
                  </a:schemeClr>
                </a:solidFill>
              </a:rPr>
              <a:t>How does this impact the Faculty Data Correction Project that is in process?</a:t>
            </a:r>
          </a:p>
          <a:p>
            <a:pPr marL="0" indent="0">
              <a:buNone/>
            </a:pPr>
            <a:r>
              <a:rPr lang="en-US" dirty="0">
                <a:solidFill>
                  <a:srgbClr val="0070C0"/>
                </a:solidFill>
              </a:rPr>
              <a:t>	Any Faculty Data Form that has been submitted prior to 	implementation of the new form can be approved in the old 	system through December 8, 2019.</a:t>
            </a:r>
          </a:p>
        </p:txBody>
      </p:sp>
    </p:spTree>
    <p:extLst>
      <p:ext uri="{BB962C8B-B14F-4D97-AF65-F5344CB8AC3E}">
        <p14:creationId xmlns:p14="http://schemas.microsoft.com/office/powerpoint/2010/main" val="16839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FAQs Continued	</a:t>
            </a:r>
          </a:p>
        </p:txBody>
      </p:sp>
      <p:sp>
        <p:nvSpPr>
          <p:cNvPr id="3" name="Content Placeholder 2"/>
          <p:cNvSpPr>
            <a:spLocks noGrp="1"/>
          </p:cNvSpPr>
          <p:nvPr>
            <p:ph idx="1"/>
          </p:nvPr>
        </p:nvSpPr>
        <p:spPr>
          <a:xfrm>
            <a:off x="142514" y="1157468"/>
            <a:ext cx="8793668" cy="5509550"/>
          </a:xfrm>
        </p:spPr>
        <p:txBody>
          <a:bodyPr/>
          <a:lstStyle/>
          <a:p>
            <a:pPr marL="457200" indent="-457200">
              <a:buFont typeface="+mj-lt"/>
              <a:buAutoNum type="arabicParenR" startAt="6"/>
            </a:pPr>
            <a:r>
              <a:rPr lang="en-US" dirty="0">
                <a:solidFill>
                  <a:schemeClr val="bg2">
                    <a:lumMod val="25000"/>
                  </a:schemeClr>
                </a:solidFill>
              </a:rPr>
              <a:t>What if I have not completed all of the FDFs that I need to do for the Faculty Data Correction Initiative?</a:t>
            </a:r>
          </a:p>
          <a:p>
            <a:pPr marL="0" indent="0">
              <a:buNone/>
            </a:pPr>
            <a:r>
              <a:rPr lang="en-US" dirty="0">
                <a:solidFill>
                  <a:srgbClr val="0070C0"/>
                </a:solidFill>
              </a:rPr>
              <a:t>	Beginning November 25, 2019, if you need to submit FDFs as 	part of the Faculty Data Clean-Up process, you will submit those 	FDFs in the new system.</a:t>
            </a:r>
          </a:p>
          <a:p>
            <a:pPr marL="457200" indent="-457200">
              <a:buFont typeface="+mj-lt"/>
              <a:buAutoNum type="arabicParenR" startAt="7"/>
            </a:pPr>
            <a:r>
              <a:rPr lang="en-US" dirty="0">
                <a:solidFill>
                  <a:schemeClr val="bg2">
                    <a:lumMod val="25000"/>
                  </a:schemeClr>
                </a:solidFill>
              </a:rPr>
              <a:t>How do I access the new FDF?</a:t>
            </a:r>
          </a:p>
          <a:p>
            <a:pPr marL="0" indent="0">
              <a:buNone/>
            </a:pPr>
            <a:r>
              <a:rPr lang="en-US" dirty="0">
                <a:solidFill>
                  <a:srgbClr val="0070C0"/>
                </a:solidFill>
              </a:rPr>
              <a:t>	From UAB Forms on Admin Systems Page; just like now.</a:t>
            </a:r>
          </a:p>
          <a:p>
            <a:pPr marL="457200" indent="-457200">
              <a:buFont typeface="+mj-lt"/>
              <a:buAutoNum type="arabicParenR" startAt="8"/>
            </a:pPr>
            <a:r>
              <a:rPr lang="en-US" dirty="0">
                <a:solidFill>
                  <a:schemeClr val="bg2">
                    <a:lumMod val="25000"/>
                  </a:schemeClr>
                </a:solidFill>
              </a:rPr>
              <a:t>Did the center and secondary appointments process change?</a:t>
            </a:r>
          </a:p>
          <a:p>
            <a:pPr marL="0" indent="0">
              <a:buNone/>
            </a:pPr>
            <a:r>
              <a:rPr lang="en-US" dirty="0">
                <a:solidFill>
                  <a:srgbClr val="0070C0"/>
                </a:solidFill>
              </a:rPr>
              <a:t>	Yes. The new workflow allows secondary and center appointments 	to bypass approval steps and move to HR. Departments will 	receive notifications.</a:t>
            </a:r>
          </a:p>
          <a:p>
            <a:pPr marL="457200" indent="-457200">
              <a:buFont typeface="+mj-lt"/>
              <a:buAutoNum type="arabicParenR" startAt="9"/>
            </a:pPr>
            <a:r>
              <a:rPr lang="en-US" dirty="0"/>
              <a:t>Will I have access to report views for FDFs in my unit?</a:t>
            </a:r>
          </a:p>
          <a:p>
            <a:pPr marL="0" indent="0">
              <a:buNone/>
            </a:pPr>
            <a:r>
              <a:rPr lang="en-US" dirty="0">
                <a:solidFill>
                  <a:srgbClr val="0070C0"/>
                </a:solidFill>
              </a:rPr>
              <a:t>	Yes. Links to various report views will reside on your dashboard.</a:t>
            </a:r>
          </a:p>
          <a:p>
            <a:pPr marL="457200" indent="-457200">
              <a:buFont typeface="+mj-lt"/>
              <a:buAutoNum type="arabicParenR"/>
            </a:pPr>
            <a:endParaRPr lang="en-US" dirty="0"/>
          </a:p>
          <a:p>
            <a:endParaRPr lang="en-US" dirty="0"/>
          </a:p>
        </p:txBody>
      </p:sp>
    </p:spTree>
    <p:extLst>
      <p:ext uri="{BB962C8B-B14F-4D97-AF65-F5344CB8AC3E}">
        <p14:creationId xmlns:p14="http://schemas.microsoft.com/office/powerpoint/2010/main" val="21544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E26D9-8B27-439C-B6C1-A3F5EBF241A3}"/>
              </a:ext>
            </a:extLst>
          </p:cNvPr>
          <p:cNvSpPr>
            <a:spLocks noGrp="1"/>
          </p:cNvSpPr>
          <p:nvPr>
            <p:ph type="ctrTitle"/>
          </p:nvPr>
        </p:nvSpPr>
        <p:spPr/>
        <p:txBody>
          <a:bodyPr/>
          <a:lstStyle/>
          <a:p>
            <a:r>
              <a:rPr lang="en-US" dirty="0"/>
              <a:t>Information from roll out of new form in 2019</a:t>
            </a:r>
          </a:p>
        </p:txBody>
      </p:sp>
    </p:spTree>
    <p:extLst>
      <p:ext uri="{BB962C8B-B14F-4D97-AF65-F5344CB8AC3E}">
        <p14:creationId xmlns:p14="http://schemas.microsoft.com/office/powerpoint/2010/main" val="250753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 y="156781"/>
            <a:ext cx="8727167" cy="607148"/>
          </a:xfrm>
        </p:spPr>
        <p:txBody>
          <a:bodyPr/>
          <a:lstStyle/>
          <a:p>
            <a:r>
              <a:rPr lang="en-US" sz="3200" cap="none" dirty="0"/>
              <a:t>Transition Plan &amp; Implementation Schedule</a:t>
            </a:r>
            <a:endParaRPr lang="en-US" sz="3200" dirty="0"/>
          </a:p>
        </p:txBody>
      </p:sp>
      <p:sp>
        <p:nvSpPr>
          <p:cNvPr id="4" name="Right Arrow 3"/>
          <p:cNvSpPr/>
          <p:nvPr/>
        </p:nvSpPr>
        <p:spPr>
          <a:xfrm>
            <a:off x="274320" y="3133897"/>
            <a:ext cx="8595360" cy="617916"/>
          </a:xfrm>
          <a:prstGeom prst="rightArrow">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 name="Straight Connector 5"/>
          <p:cNvCxnSpPr/>
          <p:nvPr/>
        </p:nvCxnSpPr>
        <p:spPr>
          <a:xfrm>
            <a:off x="1188720" y="2798545"/>
            <a:ext cx="8313" cy="43226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 name="Straight Connector 7"/>
          <p:cNvCxnSpPr>
            <a:endCxn id="11" idx="0"/>
          </p:cNvCxnSpPr>
          <p:nvPr/>
        </p:nvCxnSpPr>
        <p:spPr>
          <a:xfrm flipH="1">
            <a:off x="3457308" y="3575821"/>
            <a:ext cx="11869" cy="511344"/>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440575" y="2087308"/>
            <a:ext cx="1490749" cy="707886"/>
          </a:xfrm>
          <a:prstGeom prst="rect">
            <a:avLst/>
          </a:prstGeom>
          <a:noFill/>
          <a:ln w="19050">
            <a:solidFill>
              <a:srgbClr val="00B050"/>
            </a:solidFill>
          </a:ln>
          <a:scene3d>
            <a:camera prst="orthographicFront"/>
            <a:lightRig rig="threePt" dir="t"/>
          </a:scene3d>
          <a:sp3d>
            <a:bevelT/>
          </a:sp3d>
        </p:spPr>
        <p:txBody>
          <a:bodyPr wrap="square" rtlCol="0">
            <a:spAutoFit/>
          </a:bodyPr>
          <a:lstStyle/>
          <a:p>
            <a:pPr algn="ctr"/>
            <a:r>
              <a:rPr lang="en-US" sz="2000" dirty="0"/>
              <a:t>Old FDF Closes</a:t>
            </a:r>
          </a:p>
        </p:txBody>
      </p:sp>
      <p:sp>
        <p:nvSpPr>
          <p:cNvPr id="11" name="TextBox 10"/>
          <p:cNvSpPr txBox="1"/>
          <p:nvPr/>
        </p:nvSpPr>
        <p:spPr>
          <a:xfrm>
            <a:off x="2408519" y="4087165"/>
            <a:ext cx="2097577" cy="707886"/>
          </a:xfrm>
          <a:prstGeom prst="rect">
            <a:avLst/>
          </a:prstGeom>
          <a:noFill/>
          <a:ln w="19050">
            <a:solidFill>
              <a:srgbClr val="0070C0"/>
            </a:solidFill>
          </a:ln>
          <a:scene3d>
            <a:camera prst="orthographicFront"/>
            <a:lightRig rig="threePt" dir="t"/>
          </a:scene3d>
          <a:sp3d>
            <a:bevelT prst="relaxedInset"/>
          </a:sp3d>
        </p:spPr>
        <p:txBody>
          <a:bodyPr wrap="square" rtlCol="0">
            <a:spAutoFit/>
          </a:bodyPr>
          <a:lstStyle/>
          <a:p>
            <a:pPr algn="ctr"/>
            <a:r>
              <a:rPr lang="en-US" sz="2000" dirty="0"/>
              <a:t>New FDF Available</a:t>
            </a:r>
          </a:p>
        </p:txBody>
      </p:sp>
      <p:cxnSp>
        <p:nvCxnSpPr>
          <p:cNvPr id="12" name="Straight Connector 11"/>
          <p:cNvCxnSpPr/>
          <p:nvPr/>
        </p:nvCxnSpPr>
        <p:spPr>
          <a:xfrm>
            <a:off x="5618535" y="2812206"/>
            <a:ext cx="0" cy="4322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971606" y="3591443"/>
            <a:ext cx="8313" cy="4322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3477490" y="2809354"/>
            <a:ext cx="0" cy="435114"/>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4697034" y="1796543"/>
            <a:ext cx="1859628" cy="1015663"/>
          </a:xfrm>
          <a:prstGeom prst="rect">
            <a:avLst/>
          </a:prstGeom>
          <a:noFill/>
          <a:ln w="19050">
            <a:solidFill>
              <a:srgbClr val="045033"/>
            </a:solidFill>
          </a:ln>
          <a:scene3d>
            <a:camera prst="orthographicFront"/>
            <a:lightRig rig="threePt" dir="t"/>
          </a:scene3d>
          <a:sp3d>
            <a:bevelT prst="relaxedInset"/>
          </a:sp3d>
        </p:spPr>
        <p:txBody>
          <a:bodyPr wrap="square" rtlCol="0">
            <a:spAutoFit/>
          </a:bodyPr>
          <a:lstStyle/>
          <a:p>
            <a:pPr algn="ctr"/>
            <a:r>
              <a:rPr lang="en-US" sz="2000" dirty="0"/>
              <a:t>Last Day to approve old FDFs</a:t>
            </a:r>
          </a:p>
        </p:txBody>
      </p:sp>
      <p:sp>
        <p:nvSpPr>
          <p:cNvPr id="16" name="TextBox 15"/>
          <p:cNvSpPr txBox="1"/>
          <p:nvPr/>
        </p:nvSpPr>
        <p:spPr>
          <a:xfrm>
            <a:off x="6150031" y="4065537"/>
            <a:ext cx="1643150" cy="707886"/>
          </a:xfrm>
          <a:prstGeom prst="rect">
            <a:avLst/>
          </a:prstGeom>
          <a:noFill/>
          <a:ln w="19050">
            <a:solidFill>
              <a:srgbClr val="0070C0"/>
            </a:solidFill>
          </a:ln>
          <a:scene3d>
            <a:camera prst="orthographicFront"/>
            <a:lightRig rig="threePt" dir="t"/>
          </a:scene3d>
          <a:sp3d>
            <a:bevelT prst="relaxedInset"/>
          </a:sp3d>
        </p:spPr>
        <p:txBody>
          <a:bodyPr wrap="square" rtlCol="0">
            <a:spAutoFit/>
          </a:bodyPr>
          <a:lstStyle/>
          <a:p>
            <a:pPr algn="ctr"/>
            <a:r>
              <a:rPr lang="en-US" sz="2000" dirty="0"/>
              <a:t>Old FDF will be retired</a:t>
            </a:r>
          </a:p>
        </p:txBody>
      </p:sp>
      <p:sp>
        <p:nvSpPr>
          <p:cNvPr id="17" name="TextBox 16"/>
          <p:cNvSpPr txBox="1"/>
          <p:nvPr/>
        </p:nvSpPr>
        <p:spPr>
          <a:xfrm>
            <a:off x="2576945" y="1796046"/>
            <a:ext cx="1699260" cy="1015663"/>
          </a:xfrm>
          <a:prstGeom prst="rect">
            <a:avLst/>
          </a:prstGeom>
          <a:noFill/>
          <a:ln w="19050">
            <a:solidFill>
              <a:srgbClr val="0070C0"/>
            </a:solidFill>
          </a:ln>
          <a:scene3d>
            <a:camera prst="orthographicFront"/>
            <a:lightRig rig="threePt" dir="t"/>
          </a:scene3d>
          <a:sp3d>
            <a:bevelT prst="relaxedInset"/>
          </a:sp3d>
        </p:spPr>
        <p:txBody>
          <a:bodyPr wrap="square" rtlCol="0">
            <a:spAutoFit/>
          </a:bodyPr>
          <a:lstStyle/>
          <a:p>
            <a:pPr algn="ctr"/>
            <a:r>
              <a:rPr lang="en-US" sz="2000" dirty="0"/>
              <a:t>Process FDFs in new system</a:t>
            </a:r>
          </a:p>
        </p:txBody>
      </p:sp>
      <p:sp>
        <p:nvSpPr>
          <p:cNvPr id="18" name="Rectangle 17"/>
          <p:cNvSpPr/>
          <p:nvPr/>
        </p:nvSpPr>
        <p:spPr>
          <a:xfrm>
            <a:off x="798022" y="3333404"/>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11/22</a:t>
            </a:r>
          </a:p>
        </p:txBody>
      </p:sp>
      <p:sp>
        <p:nvSpPr>
          <p:cNvPr id="19" name="Rectangle 18"/>
          <p:cNvSpPr/>
          <p:nvPr/>
        </p:nvSpPr>
        <p:spPr>
          <a:xfrm>
            <a:off x="5122716" y="3326093"/>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12/8</a:t>
            </a:r>
          </a:p>
        </p:txBody>
      </p:sp>
      <p:sp>
        <p:nvSpPr>
          <p:cNvPr id="21" name="Rectangle 20"/>
          <p:cNvSpPr/>
          <p:nvPr/>
        </p:nvSpPr>
        <p:spPr>
          <a:xfrm>
            <a:off x="3095105" y="3326093"/>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11/25</a:t>
            </a:r>
          </a:p>
        </p:txBody>
      </p:sp>
      <p:sp>
        <p:nvSpPr>
          <p:cNvPr id="22" name="Rectangle 21"/>
          <p:cNvSpPr/>
          <p:nvPr/>
        </p:nvSpPr>
        <p:spPr>
          <a:xfrm>
            <a:off x="6658148" y="3341715"/>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12/31</a:t>
            </a:r>
          </a:p>
        </p:txBody>
      </p:sp>
    </p:spTree>
    <p:extLst>
      <p:ext uri="{BB962C8B-B14F-4D97-AF65-F5344CB8AC3E}">
        <p14:creationId xmlns:p14="http://schemas.microsoft.com/office/powerpoint/2010/main" val="56866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Stays the same?</a:t>
            </a: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ü"/>
            </a:pPr>
            <a:r>
              <a:rPr lang="en-US" dirty="0"/>
              <a:t>Same Purpose</a:t>
            </a:r>
          </a:p>
          <a:p>
            <a:pPr>
              <a:lnSpc>
                <a:spcPct val="150000"/>
              </a:lnSpc>
              <a:buFont typeface="Wingdings" panose="05000000000000000000" pitchFamily="2" charset="2"/>
              <a:buChar char="ü"/>
            </a:pPr>
            <a:r>
              <a:rPr lang="en-US" dirty="0"/>
              <a:t>Same Process</a:t>
            </a:r>
          </a:p>
          <a:p>
            <a:pPr>
              <a:lnSpc>
                <a:spcPct val="150000"/>
              </a:lnSpc>
              <a:buFont typeface="Wingdings" panose="05000000000000000000" pitchFamily="2" charset="2"/>
              <a:buChar char="ü"/>
            </a:pPr>
            <a:r>
              <a:rPr lang="en-US" dirty="0"/>
              <a:t>Same Requirements (see HR Transaction Documents Guide)</a:t>
            </a:r>
          </a:p>
          <a:p>
            <a:pPr>
              <a:lnSpc>
                <a:spcPct val="150000"/>
              </a:lnSpc>
              <a:buFont typeface="Wingdings" panose="05000000000000000000" pitchFamily="2" charset="2"/>
              <a:buChar char="ü"/>
            </a:pPr>
            <a:r>
              <a:rPr lang="en-US" dirty="0"/>
              <a:t>Same Attachments</a:t>
            </a:r>
          </a:p>
          <a:p>
            <a:pPr>
              <a:lnSpc>
                <a:spcPct val="150000"/>
              </a:lnSpc>
              <a:buFont typeface="Wingdings" panose="05000000000000000000" pitchFamily="2" charset="2"/>
              <a:buChar char="ü"/>
            </a:pPr>
            <a:r>
              <a:rPr lang="en-US" dirty="0"/>
              <a:t>Same Workflows (except center/secondary)</a:t>
            </a:r>
          </a:p>
        </p:txBody>
      </p:sp>
    </p:spTree>
    <p:extLst>
      <p:ext uri="{BB962C8B-B14F-4D97-AF65-F5344CB8AC3E}">
        <p14:creationId xmlns:p14="http://schemas.microsoft.com/office/powerpoint/2010/main" val="293135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 y="156781"/>
            <a:ext cx="8461159" cy="607148"/>
          </a:xfrm>
        </p:spPr>
        <p:txBody>
          <a:bodyPr/>
          <a:lstStyle/>
          <a:p>
            <a:r>
              <a:rPr lang="en-US" sz="3200" cap="none" dirty="0"/>
              <a:t>Why Change The Faculty Data Form Now?</a:t>
            </a:r>
          </a:p>
        </p:txBody>
      </p:sp>
      <p:sp>
        <p:nvSpPr>
          <p:cNvPr id="3" name="Content Placeholder 2"/>
          <p:cNvSpPr>
            <a:spLocks noGrp="1"/>
          </p:cNvSpPr>
          <p:nvPr>
            <p:ph idx="1"/>
          </p:nvPr>
        </p:nvSpPr>
        <p:spPr>
          <a:xfrm>
            <a:off x="225640" y="1159466"/>
            <a:ext cx="7954083" cy="3919609"/>
          </a:xfrm>
        </p:spPr>
        <p:txBody>
          <a:bodyPr/>
          <a:lstStyle/>
          <a:p>
            <a:pPr>
              <a:lnSpc>
                <a:spcPct val="150000"/>
              </a:lnSpc>
            </a:pPr>
            <a:r>
              <a:rPr lang="en-US" sz="2800" dirty="0">
                <a:solidFill>
                  <a:schemeClr val="tx1">
                    <a:lumMod val="65000"/>
                    <a:lumOff val="35000"/>
                  </a:schemeClr>
                </a:solidFill>
              </a:rPr>
              <a:t>Electronic Form implemented in 2012</a:t>
            </a:r>
          </a:p>
          <a:p>
            <a:pPr>
              <a:lnSpc>
                <a:spcPct val="150000"/>
              </a:lnSpc>
            </a:pPr>
            <a:r>
              <a:rPr lang="en-US" sz="2800" dirty="0">
                <a:solidFill>
                  <a:schemeClr val="tx1">
                    <a:lumMod val="65000"/>
                    <a:lumOff val="35000"/>
                  </a:schemeClr>
                </a:solidFill>
              </a:rPr>
              <a:t>University moving forms to </a:t>
            </a:r>
            <a:r>
              <a:rPr lang="en-US" sz="2800" u="sng" dirty="0">
                <a:solidFill>
                  <a:schemeClr val="tx1">
                    <a:lumMod val="65000"/>
                    <a:lumOff val="35000"/>
                  </a:schemeClr>
                </a:solidFill>
              </a:rPr>
              <a:t>new platform</a:t>
            </a:r>
          </a:p>
          <a:p>
            <a:pPr>
              <a:lnSpc>
                <a:spcPct val="150000"/>
              </a:lnSpc>
            </a:pPr>
            <a:r>
              <a:rPr lang="en-US" sz="2800" dirty="0">
                <a:solidFill>
                  <a:schemeClr val="tx1">
                    <a:lumMod val="65000"/>
                    <a:lumOff val="35000"/>
                  </a:schemeClr>
                </a:solidFill>
              </a:rPr>
              <a:t>Opportunity to </a:t>
            </a:r>
            <a:r>
              <a:rPr lang="en-US" sz="2800" u="sng" dirty="0">
                <a:solidFill>
                  <a:schemeClr val="tx1">
                    <a:lumMod val="65000"/>
                    <a:lumOff val="35000"/>
                  </a:schemeClr>
                </a:solidFill>
              </a:rPr>
              <a:t>enhance form</a:t>
            </a:r>
            <a:r>
              <a:rPr lang="en-US" sz="2800" dirty="0">
                <a:solidFill>
                  <a:schemeClr val="tx1">
                    <a:lumMod val="65000"/>
                    <a:lumOff val="35000"/>
                  </a:schemeClr>
                </a:solidFill>
              </a:rPr>
              <a:t> and process</a:t>
            </a:r>
          </a:p>
          <a:p>
            <a:pPr>
              <a:lnSpc>
                <a:spcPct val="150000"/>
              </a:lnSpc>
            </a:pPr>
            <a:r>
              <a:rPr lang="en-US" sz="2800" dirty="0">
                <a:solidFill>
                  <a:schemeClr val="tx1">
                    <a:lumMod val="65000"/>
                    <a:lumOff val="35000"/>
                  </a:schemeClr>
                </a:solidFill>
              </a:rPr>
              <a:t>FDF moves </a:t>
            </a:r>
            <a:r>
              <a:rPr lang="en-US" sz="2800" u="sng" dirty="0">
                <a:solidFill>
                  <a:schemeClr val="tx1">
                    <a:lumMod val="65000"/>
                    <a:lumOff val="35000"/>
                  </a:schemeClr>
                </a:solidFill>
              </a:rPr>
              <a:t>faculty appointment data</a:t>
            </a:r>
            <a:r>
              <a:rPr lang="en-US" sz="2800" dirty="0">
                <a:solidFill>
                  <a:schemeClr val="tx1">
                    <a:lumMod val="65000"/>
                    <a:lumOff val="35000"/>
                  </a:schemeClr>
                </a:solidFill>
              </a:rPr>
              <a:t> to Oracle and other downstream systems </a:t>
            </a:r>
          </a:p>
          <a:p>
            <a:pPr>
              <a:lnSpc>
                <a:spcPct val="15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06200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Information &amp; Resources</a:t>
            </a:r>
          </a:p>
        </p:txBody>
      </p:sp>
      <p:sp>
        <p:nvSpPr>
          <p:cNvPr id="3" name="Content Placeholder 2"/>
          <p:cNvSpPr>
            <a:spLocks noGrp="1"/>
          </p:cNvSpPr>
          <p:nvPr>
            <p:ph idx="1"/>
          </p:nvPr>
        </p:nvSpPr>
        <p:spPr/>
        <p:txBody>
          <a:bodyPr/>
          <a:lstStyle/>
          <a:p>
            <a:pPr marL="0" indent="0">
              <a:buNone/>
            </a:pPr>
            <a:r>
              <a:rPr lang="en-US" dirty="0">
                <a:solidFill>
                  <a:schemeClr val="bg2">
                    <a:lumMod val="25000"/>
                  </a:schemeClr>
                </a:solidFill>
              </a:rPr>
              <a:t>Need Assistance?</a:t>
            </a:r>
          </a:p>
          <a:p>
            <a:pPr marL="0" indent="0">
              <a:buNone/>
            </a:pPr>
            <a:endParaRPr lang="en-US" dirty="0">
              <a:solidFill>
                <a:schemeClr val="bg2">
                  <a:lumMod val="25000"/>
                </a:schemeClr>
              </a:solidFill>
            </a:endParaRPr>
          </a:p>
          <a:p>
            <a:pPr lvl="1">
              <a:buFont typeface="Wingdings" panose="05000000000000000000" pitchFamily="2" charset="2"/>
              <a:buChar char="§"/>
            </a:pPr>
            <a:r>
              <a:rPr lang="en-US" sz="2000" dirty="0">
                <a:solidFill>
                  <a:schemeClr val="bg2">
                    <a:lumMod val="25000"/>
                  </a:schemeClr>
                </a:solidFill>
              </a:rPr>
              <a:t>FAQs</a:t>
            </a:r>
          </a:p>
          <a:p>
            <a:pPr lvl="1">
              <a:buFont typeface="Wingdings" panose="05000000000000000000" pitchFamily="2" charset="2"/>
              <a:buChar char="§"/>
            </a:pPr>
            <a:r>
              <a:rPr lang="en-US" sz="2000" dirty="0">
                <a:solidFill>
                  <a:schemeClr val="bg2">
                    <a:lumMod val="25000"/>
                  </a:schemeClr>
                </a:solidFill>
              </a:rPr>
              <a:t>ASK IT (</a:t>
            </a:r>
            <a:r>
              <a:rPr lang="en-US" sz="2000" dirty="0">
                <a:solidFill>
                  <a:schemeClr val="bg2">
                    <a:lumMod val="25000"/>
                  </a:schemeClr>
                </a:solidFill>
                <a:hlinkClick r:id="rId2"/>
              </a:rPr>
              <a:t>askit@uab.edu</a:t>
            </a:r>
            <a:r>
              <a:rPr lang="en-US" sz="2000" dirty="0">
                <a:solidFill>
                  <a:schemeClr val="bg2">
                    <a:lumMod val="25000"/>
                  </a:schemeClr>
                </a:solidFill>
              </a:rPr>
              <a:t> or 6-5555)</a:t>
            </a:r>
          </a:p>
          <a:p>
            <a:pPr lvl="1">
              <a:buFont typeface="Wingdings" panose="05000000000000000000" pitchFamily="2" charset="2"/>
              <a:buChar char="§"/>
            </a:pPr>
            <a:r>
              <a:rPr lang="en-US" sz="2000" dirty="0">
                <a:solidFill>
                  <a:schemeClr val="bg2">
                    <a:lumMod val="25000"/>
                  </a:schemeClr>
                </a:solidFill>
              </a:rPr>
              <a:t>Faculty Affairs Team at </a:t>
            </a:r>
            <a:r>
              <a:rPr lang="en-US" sz="2000" dirty="0">
                <a:solidFill>
                  <a:schemeClr val="bg2">
                    <a:lumMod val="25000"/>
                  </a:schemeClr>
                </a:solidFill>
                <a:hlinkClick r:id="rId3"/>
              </a:rPr>
              <a:t>facultyaffairs@uab.edu</a:t>
            </a:r>
            <a:r>
              <a:rPr lang="en-US" sz="2000" dirty="0">
                <a:solidFill>
                  <a:schemeClr val="bg2">
                    <a:lumMod val="25000"/>
                  </a:schemeClr>
                </a:solidFill>
              </a:rPr>
              <a:t> or 4-0513</a:t>
            </a:r>
          </a:p>
          <a:p>
            <a:endParaRPr lang="en-US" dirty="0"/>
          </a:p>
        </p:txBody>
      </p:sp>
    </p:spTree>
    <p:extLst>
      <p:ext uri="{BB962C8B-B14F-4D97-AF65-F5344CB8AC3E}">
        <p14:creationId xmlns:p14="http://schemas.microsoft.com/office/powerpoint/2010/main" val="3872013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688" y="3074179"/>
            <a:ext cx="6858000" cy="2528887"/>
          </a:xfrm>
        </p:spPr>
        <p:txBody>
          <a:bodyPr>
            <a:normAutofit fontScale="90000"/>
          </a:bodyPr>
          <a:lstStyle/>
          <a:p>
            <a:pPr algn="ctr" defTabSz="457189" eaLnBrk="1" fontAlgn="auto" hangingPunct="1">
              <a:spcAft>
                <a:spcPts val="0"/>
              </a:spcAft>
              <a:defRPr/>
            </a:pPr>
            <a:r>
              <a:rPr lang="en-US" sz="4800" dirty="0">
                <a:ea typeface="+mj-ea"/>
                <a:cs typeface="Times New Roman" panose="02020603050405020304" pitchFamily="18" charset="0"/>
              </a:rPr>
              <a:t/>
            </a:r>
            <a:br>
              <a:rPr lang="en-US" sz="4800" dirty="0">
                <a:ea typeface="+mj-ea"/>
                <a:cs typeface="Times New Roman" panose="02020603050405020304" pitchFamily="18"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Thank You!</a:t>
            </a:r>
            <a:b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57163"/>
            <a:ext cx="7886700" cy="606425"/>
          </a:xfrm>
        </p:spPr>
        <p:txBody>
          <a:bodyPr/>
          <a:lstStyle/>
          <a:p>
            <a:pPr defTabSz="457189" eaLnBrk="1" fontAlgn="auto" hangingPunct="1">
              <a:spcAft>
                <a:spcPts val="0"/>
              </a:spcAft>
              <a:defRPr/>
            </a:pPr>
            <a:r>
              <a:rPr lang="en-US" sz="3200" dirty="0">
                <a:effectLst>
                  <a:outerShdw blurRad="38100" dist="38100" dir="2700000" algn="tl">
                    <a:srgbClr val="000000">
                      <a:alpha val="43137"/>
                    </a:srgbClr>
                  </a:outerShdw>
                </a:effectLst>
                <a:ea typeface="+mj-ea"/>
                <a:cs typeface="Times New Roman" panose="02020603050405020304" pitchFamily="18" charset="0"/>
              </a:rPr>
              <a:t>Content</a:t>
            </a:r>
          </a:p>
        </p:txBody>
      </p:sp>
      <p:sp>
        <p:nvSpPr>
          <p:cNvPr id="3" name="Content Placeholder 2"/>
          <p:cNvSpPr>
            <a:spLocks noGrp="1"/>
          </p:cNvSpPr>
          <p:nvPr>
            <p:ph idx="1"/>
          </p:nvPr>
        </p:nvSpPr>
        <p:spPr>
          <a:xfrm>
            <a:off x="231776" y="1257300"/>
            <a:ext cx="8479962" cy="4478482"/>
          </a:xfrm>
        </p:spPr>
        <p:txBody>
          <a:bodyPr rtlCol="0">
            <a:normAutofit/>
          </a:bodyPr>
          <a:lstStyle/>
          <a:p>
            <a:pPr>
              <a:lnSpc>
                <a:spcPct val="150000"/>
              </a:lnSpc>
              <a:buFont typeface="Wingdings" panose="05000000000000000000" pitchFamily="2" charset="2"/>
              <a:buChar char="v"/>
            </a:pPr>
            <a:r>
              <a:rPr lang="en-US" sz="2800" dirty="0">
                <a:solidFill>
                  <a:schemeClr val="tx1">
                    <a:lumMod val="65000"/>
                    <a:lumOff val="35000"/>
                  </a:schemeClr>
                </a:solidFill>
              </a:rPr>
              <a:t>UAB Faculty Data Form Overview</a:t>
            </a:r>
          </a:p>
          <a:p>
            <a:pPr>
              <a:lnSpc>
                <a:spcPct val="150000"/>
              </a:lnSpc>
              <a:buFont typeface="Wingdings" panose="05000000000000000000" pitchFamily="2" charset="2"/>
              <a:buChar char="v"/>
            </a:pPr>
            <a:r>
              <a:rPr lang="en-US" sz="2800" dirty="0">
                <a:solidFill>
                  <a:schemeClr val="tx1">
                    <a:lumMod val="65000"/>
                    <a:lumOff val="35000"/>
                  </a:schemeClr>
                </a:solidFill>
              </a:rPr>
              <a:t>Current Faculty Data Form</a:t>
            </a:r>
          </a:p>
          <a:p>
            <a:pPr>
              <a:lnSpc>
                <a:spcPct val="150000"/>
              </a:lnSpc>
              <a:buFont typeface="Wingdings" panose="05000000000000000000" pitchFamily="2" charset="2"/>
              <a:buChar char="v"/>
            </a:pPr>
            <a:r>
              <a:rPr lang="en-US" sz="2800" dirty="0">
                <a:solidFill>
                  <a:schemeClr val="tx1">
                    <a:lumMod val="65000"/>
                    <a:lumOff val="35000"/>
                  </a:schemeClr>
                </a:solidFill>
              </a:rPr>
              <a:t>Transition &amp; Implementation Schedule</a:t>
            </a:r>
          </a:p>
          <a:p>
            <a:pPr>
              <a:lnSpc>
                <a:spcPct val="150000"/>
              </a:lnSpc>
              <a:buFont typeface="Wingdings" panose="05000000000000000000" pitchFamily="2" charset="2"/>
              <a:buChar char="v"/>
            </a:pPr>
            <a:r>
              <a:rPr lang="en-US" sz="2800" dirty="0">
                <a:solidFill>
                  <a:schemeClr val="tx1">
                    <a:lumMod val="65000"/>
                    <a:lumOff val="35000"/>
                  </a:schemeClr>
                </a:solidFill>
              </a:rPr>
              <a:t>New Form Features and Functionality</a:t>
            </a:r>
          </a:p>
          <a:p>
            <a:pPr>
              <a:lnSpc>
                <a:spcPct val="150000"/>
              </a:lnSpc>
              <a:buFont typeface="Wingdings" panose="05000000000000000000" pitchFamily="2" charset="2"/>
              <a:buChar char="v"/>
            </a:pPr>
            <a:r>
              <a:rPr lang="en-US" sz="2800" dirty="0">
                <a:solidFill>
                  <a:schemeClr val="tx1">
                    <a:lumMod val="65000"/>
                    <a:lumOff val="35000"/>
                  </a:schemeClr>
                </a:solidFill>
              </a:rPr>
              <a:t>Creating A Faculty Data Form</a:t>
            </a:r>
          </a:p>
          <a:p>
            <a:pPr>
              <a:lnSpc>
                <a:spcPct val="150000"/>
              </a:lnSpc>
              <a:buFont typeface="Wingdings" panose="05000000000000000000" pitchFamily="2" charset="2"/>
              <a:buChar char="v"/>
            </a:pPr>
            <a:r>
              <a:rPr lang="en-US" sz="2800" dirty="0">
                <a:solidFill>
                  <a:schemeClr val="tx1">
                    <a:lumMod val="65000"/>
                    <a:lumOff val="35000"/>
                  </a:schemeClr>
                </a:solidFill>
              </a:rPr>
              <a:t>Q&amp;A</a:t>
            </a:r>
          </a:p>
          <a:p>
            <a:pPr marL="0" indent="0" defTabSz="457189" eaLnBrk="1" fontAlgn="auto" hangingPunct="1">
              <a:lnSpc>
                <a:spcPct val="150000"/>
              </a:lnSpc>
              <a:spcBef>
                <a:spcPts val="0"/>
              </a:spcBef>
              <a:spcAft>
                <a:spcPts val="0"/>
              </a:spcAft>
              <a:buFont typeface="Arial"/>
              <a:buNone/>
              <a:defRPr/>
            </a:pPr>
            <a:endParaRPr lang="en-US" sz="1600" b="1" dirty="0"/>
          </a:p>
          <a:p>
            <a:pPr marL="0" indent="0" defTabSz="457189" eaLnBrk="1" fontAlgn="auto" hangingPunct="1">
              <a:lnSpc>
                <a:spcPct val="150000"/>
              </a:lnSpc>
              <a:spcBef>
                <a:spcPts val="0"/>
              </a:spcBef>
              <a:spcAft>
                <a:spcPts val="0"/>
              </a:spcAft>
              <a:buFont typeface="Arial"/>
              <a:buNone/>
              <a:defRPr/>
            </a:pPr>
            <a:endParaRPr lang="en-US" sz="1600" dirty="0"/>
          </a:p>
          <a:p>
            <a:pPr defTabSz="457189" eaLnBrk="1" fontAlgn="auto" hangingPunct="1">
              <a:lnSpc>
                <a:spcPct val="150000"/>
              </a:lnSpc>
              <a:spcBef>
                <a:spcPts val="0"/>
              </a:spcBef>
              <a:spcAft>
                <a:spcPts val="0"/>
              </a:spcAft>
              <a:buFont typeface="+mj-lt"/>
              <a:buAutoNum type="arabicPeriod"/>
              <a:defRPr/>
            </a:pPr>
            <a:endParaRPr lang="en-US" sz="1600" dirty="0"/>
          </a:p>
          <a:p>
            <a:pPr defTabSz="457189" eaLnBrk="1" fontAlgn="auto" hangingPunct="1">
              <a:lnSpc>
                <a:spcPct val="150000"/>
              </a:lnSpc>
              <a:spcBef>
                <a:spcPts val="0"/>
              </a:spcBef>
              <a:spcAft>
                <a:spcPts val="0"/>
              </a:spcAft>
              <a:buFont typeface="+mj-lt"/>
              <a:buAutoNum type="arabicPeriod"/>
              <a:defRPr/>
            </a:pPr>
            <a:endParaRPr lang="en-US" sz="1200" dirty="0"/>
          </a:p>
          <a:p>
            <a:pPr marL="344488" lvl="1" indent="0" defTabSz="457189" eaLnBrk="1" fontAlgn="auto" hangingPunct="1">
              <a:spcBef>
                <a:spcPts val="0"/>
              </a:spcBef>
              <a:spcAft>
                <a:spcPts val="0"/>
              </a:spcAft>
              <a:buFont typeface="Arial"/>
              <a:buNone/>
              <a:defRPr/>
            </a:pPr>
            <a:endParaRPr lang="en-US" dirty="0">
              <a:solidFill>
                <a:schemeClr val="accent3">
                  <a:lumMod val="50000"/>
                </a:schemeClr>
              </a:solidFill>
              <a:latin typeface="Times New Roman" panose="02020603050405020304" pitchFamily="18" charset="0"/>
              <a:cs typeface="Times New Roman" panose="02020603050405020304" pitchFamily="18" charset="0"/>
            </a:endParaRPr>
          </a:p>
          <a:p>
            <a:pPr marL="344488" lvl="1" indent="0" defTabSz="457189" eaLnBrk="1" fontAlgn="auto" hangingPunct="1">
              <a:spcBef>
                <a:spcPts val="0"/>
              </a:spcBef>
              <a:spcAft>
                <a:spcPts val="0"/>
              </a:spcAft>
              <a:buFont typeface="Arial"/>
              <a:buNone/>
              <a:defRPr/>
            </a:pPr>
            <a:endParaRPr lang="en-US" dirty="0">
              <a:solidFill>
                <a:schemeClr val="accent3">
                  <a:lumMod val="50000"/>
                </a:schemeClr>
              </a:solidFill>
              <a:latin typeface="Times New Roman" panose="02020603050405020304" pitchFamily="18" charset="0"/>
              <a:cs typeface="Times New Roman" panose="02020603050405020304" pitchFamily="18" charset="0"/>
            </a:endParaRPr>
          </a:p>
          <a:p>
            <a:pPr marL="344488" lvl="1" indent="0" defTabSz="457189" eaLnBrk="1" fontAlgn="auto" hangingPunct="1">
              <a:spcBef>
                <a:spcPts val="0"/>
              </a:spcBef>
              <a:spcAft>
                <a:spcPts val="0"/>
              </a:spcAft>
              <a:buFont typeface="Arial"/>
              <a:buNone/>
              <a:defRPr/>
            </a:pPr>
            <a:endParaRPr lang="en-US" sz="1600" dirty="0">
              <a:latin typeface="Times New Roman" panose="02020603050405020304" pitchFamily="18" charset="0"/>
              <a:cs typeface="Times New Roman" panose="02020603050405020304" pitchFamily="18" charset="0"/>
            </a:endParaRPr>
          </a:p>
          <a:p>
            <a:pPr lvl="1" defTabSz="457189"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defTabSz="457189"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83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FDF – Primary Functions</a:t>
            </a:r>
          </a:p>
        </p:txBody>
      </p:sp>
      <p:sp>
        <p:nvSpPr>
          <p:cNvPr id="4" name="Rounded Rectangle 3"/>
          <p:cNvSpPr/>
          <p:nvPr/>
        </p:nvSpPr>
        <p:spPr>
          <a:xfrm>
            <a:off x="539496" y="1380744"/>
            <a:ext cx="7991856" cy="15544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9496" y="3062816"/>
            <a:ext cx="7991856" cy="164800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9496" y="4937007"/>
            <a:ext cx="7991856" cy="157162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87168" y="1514738"/>
            <a:ext cx="6044184" cy="1200329"/>
          </a:xfrm>
          <a:prstGeom prst="rect">
            <a:avLst/>
          </a:prstGeom>
          <a:solidFill>
            <a:schemeClr val="accent6">
              <a:lumMod val="75000"/>
            </a:schemeClr>
          </a:solidFill>
        </p:spPr>
        <p:txBody>
          <a:bodyPr wrap="square" rtlCol="0">
            <a:spAutoFit/>
          </a:bodyPr>
          <a:lstStyle/>
          <a:p>
            <a:r>
              <a:rPr lang="en-US" dirty="0">
                <a:solidFill>
                  <a:schemeClr val="bg1"/>
                </a:solidFill>
              </a:rPr>
              <a:t>Primary Data Entry Form</a:t>
            </a:r>
          </a:p>
          <a:p>
            <a:pPr marL="285750" indent="-285750">
              <a:buFont typeface="Arial" panose="020B0604020202020204" pitchFamily="34" charset="0"/>
              <a:buChar char="•"/>
            </a:pPr>
            <a:r>
              <a:rPr lang="en-US" dirty="0">
                <a:solidFill>
                  <a:schemeClr val="bg1"/>
                </a:solidFill>
              </a:rPr>
              <a:t>Primary/Secondary Appointments</a:t>
            </a:r>
          </a:p>
          <a:p>
            <a:pPr marL="285750" indent="-285750">
              <a:buFont typeface="Arial" panose="020B0604020202020204" pitchFamily="34" charset="0"/>
              <a:buChar char="•"/>
            </a:pPr>
            <a:r>
              <a:rPr lang="en-US" dirty="0">
                <a:solidFill>
                  <a:schemeClr val="bg1"/>
                </a:solidFill>
              </a:rPr>
              <a:t>Center and Administrative Appointments</a:t>
            </a:r>
          </a:p>
          <a:p>
            <a:pPr marL="285750" indent="-285750">
              <a:buFont typeface="Arial" panose="020B0604020202020204" pitchFamily="34" charset="0"/>
              <a:buChar char="•"/>
            </a:pPr>
            <a:r>
              <a:rPr lang="en-US" dirty="0">
                <a:solidFill>
                  <a:schemeClr val="bg1"/>
                </a:solidFill>
              </a:rPr>
              <a:t>Tenure Status</a:t>
            </a:r>
          </a:p>
        </p:txBody>
      </p:sp>
      <p:sp>
        <p:nvSpPr>
          <p:cNvPr id="8" name="TextBox 7"/>
          <p:cNvSpPr txBox="1"/>
          <p:nvPr/>
        </p:nvSpPr>
        <p:spPr>
          <a:xfrm>
            <a:off x="2487168" y="3289259"/>
            <a:ext cx="6044184" cy="923330"/>
          </a:xfrm>
          <a:prstGeom prst="rect">
            <a:avLst/>
          </a:prstGeom>
          <a:noFill/>
        </p:spPr>
        <p:txBody>
          <a:bodyPr wrap="square" rtlCol="0">
            <a:spAutoFit/>
          </a:bodyPr>
          <a:lstStyle/>
          <a:p>
            <a:r>
              <a:rPr lang="en-US" dirty="0">
                <a:solidFill>
                  <a:schemeClr val="bg1"/>
                </a:solidFill>
              </a:rPr>
              <a:t>Query View Form</a:t>
            </a:r>
          </a:p>
          <a:p>
            <a:pPr marL="285750" indent="-285750">
              <a:buFont typeface="Arial" panose="020B0604020202020204" pitchFamily="34" charset="0"/>
              <a:buChar char="•"/>
            </a:pPr>
            <a:r>
              <a:rPr lang="en-US" dirty="0">
                <a:solidFill>
                  <a:schemeClr val="bg1"/>
                </a:solidFill>
              </a:rPr>
              <a:t>Self-Service View Form</a:t>
            </a:r>
          </a:p>
          <a:p>
            <a:pPr marL="285750" indent="-285750">
              <a:buFont typeface="Arial" panose="020B0604020202020204" pitchFamily="34" charset="0"/>
              <a:buChar char="•"/>
            </a:pPr>
            <a:r>
              <a:rPr lang="en-US" dirty="0">
                <a:solidFill>
                  <a:schemeClr val="bg1"/>
                </a:solidFill>
              </a:rPr>
              <a:t>Administrative Views</a:t>
            </a:r>
          </a:p>
        </p:txBody>
      </p:sp>
      <p:sp>
        <p:nvSpPr>
          <p:cNvPr id="9" name="TextBox 8"/>
          <p:cNvSpPr txBox="1"/>
          <p:nvPr/>
        </p:nvSpPr>
        <p:spPr>
          <a:xfrm>
            <a:off x="2487168" y="4995196"/>
            <a:ext cx="6044184" cy="1200329"/>
          </a:xfrm>
          <a:prstGeom prst="rect">
            <a:avLst/>
          </a:prstGeom>
          <a:noFill/>
        </p:spPr>
        <p:txBody>
          <a:bodyPr wrap="square" rtlCol="0">
            <a:spAutoFit/>
          </a:bodyPr>
          <a:lstStyle/>
          <a:p>
            <a:r>
              <a:rPr lang="en-US" dirty="0">
                <a:solidFill>
                  <a:schemeClr val="bg1"/>
                </a:solidFill>
              </a:rPr>
              <a:t>Additional Features</a:t>
            </a:r>
          </a:p>
          <a:p>
            <a:pPr marL="285750" indent="-285750">
              <a:buFont typeface="Arial" panose="020B0604020202020204" pitchFamily="34" charset="0"/>
              <a:buChar char="•"/>
            </a:pPr>
            <a:r>
              <a:rPr lang="en-US" dirty="0">
                <a:solidFill>
                  <a:schemeClr val="bg1"/>
                </a:solidFill>
              </a:rPr>
              <a:t>Attachments</a:t>
            </a:r>
          </a:p>
          <a:p>
            <a:pPr marL="285750" indent="-285750">
              <a:buFont typeface="Arial" panose="020B0604020202020204" pitchFamily="34" charset="0"/>
              <a:buChar char="•"/>
            </a:pPr>
            <a:r>
              <a:rPr lang="en-US" dirty="0">
                <a:solidFill>
                  <a:schemeClr val="bg1"/>
                </a:solidFill>
              </a:rPr>
              <a:t>Workflow Approval Routing via WAM</a:t>
            </a:r>
          </a:p>
          <a:p>
            <a:pPr marL="285750" indent="-285750">
              <a:buFont typeface="Arial" panose="020B0604020202020204" pitchFamily="34" charset="0"/>
              <a:buChar char="•"/>
            </a:pPr>
            <a:r>
              <a:rPr lang="en-US" dirty="0">
                <a:solidFill>
                  <a:schemeClr val="bg1"/>
                </a:solidFill>
              </a:rPr>
              <a:t>Dynamic Approval Routing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23" y="1589239"/>
            <a:ext cx="1462832" cy="1120761"/>
          </a:xfrm>
          <a:prstGeom prst="round2DiagRect">
            <a:avLst>
              <a:gd name="adj1" fmla="val 16667"/>
              <a:gd name="adj2" fmla="val 917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23" y="3289259"/>
            <a:ext cx="1465578" cy="1182988"/>
          </a:xfrm>
          <a:prstGeom prst="round2DiagRect">
            <a:avLst>
              <a:gd name="adj1" fmla="val 16667"/>
              <a:gd name="adj2" fmla="val 917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69" y="5220304"/>
            <a:ext cx="1462831" cy="975221"/>
          </a:xfrm>
          <a:prstGeom prst="round2DiagRect">
            <a:avLst>
              <a:gd name="adj1" fmla="val 16667"/>
              <a:gd name="adj2" fmla="val 917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8334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Form Content Overview</a:t>
            </a:r>
          </a:p>
        </p:txBody>
      </p:sp>
      <p:sp>
        <p:nvSpPr>
          <p:cNvPr id="4" name="Trapezoid 3"/>
          <p:cNvSpPr/>
          <p:nvPr/>
        </p:nvSpPr>
        <p:spPr>
          <a:xfrm rot="5400000">
            <a:off x="-751248" y="3044671"/>
            <a:ext cx="3091405" cy="1274806"/>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5400000">
            <a:off x="680979" y="3044673"/>
            <a:ext cx="3091405" cy="1274806"/>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5400000">
            <a:off x="2134446" y="3044672"/>
            <a:ext cx="3091403" cy="1274806"/>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631879" y="3044672"/>
            <a:ext cx="3091407" cy="1274806"/>
          </a:xfrm>
          <a:prstGeom prst="trapezoi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5400000">
            <a:off x="5104254" y="3044672"/>
            <a:ext cx="3091403" cy="1274806"/>
          </a:xfrm>
          <a:prstGeom prst="trapezoi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5400000">
            <a:off x="6600749" y="3044675"/>
            <a:ext cx="3091409" cy="1274806"/>
          </a:xfrm>
          <a:prstGeom prst="trapezoi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3148" y="2770966"/>
            <a:ext cx="1274806" cy="1419619"/>
          </a:xfrm>
          <a:prstGeom prst="rect">
            <a:avLst/>
          </a:prstGeom>
          <a:noFill/>
        </p:spPr>
        <p:txBody>
          <a:bodyPr wrap="square" rtlCol="0">
            <a:spAutoFit/>
          </a:bodyPr>
          <a:lstStyle/>
          <a:p>
            <a:r>
              <a:rPr lang="en-US" sz="1525" dirty="0">
                <a:solidFill>
                  <a:schemeClr val="bg1"/>
                </a:solidFill>
              </a:rPr>
              <a:t>Earned Degrees/</a:t>
            </a:r>
          </a:p>
          <a:p>
            <a:r>
              <a:rPr lang="en-US" sz="1525" dirty="0">
                <a:solidFill>
                  <a:schemeClr val="bg1"/>
                </a:solidFill>
              </a:rPr>
              <a:t>Certification</a:t>
            </a:r>
          </a:p>
          <a:p>
            <a:pPr>
              <a:buFont typeface="Arial" panose="020B0604020202020204" pitchFamily="34" charset="0"/>
              <a:buChar char="•"/>
            </a:pPr>
            <a:r>
              <a:rPr lang="en-US" sz="1350" dirty="0">
                <a:solidFill>
                  <a:schemeClr val="bg1"/>
                </a:solidFill>
              </a:rPr>
              <a:t>Degree</a:t>
            </a:r>
          </a:p>
          <a:p>
            <a:pPr>
              <a:buFont typeface="Arial" panose="020B0604020202020204" pitchFamily="34" charset="0"/>
              <a:buChar char="•"/>
            </a:pPr>
            <a:r>
              <a:rPr lang="en-US" sz="1350" dirty="0">
                <a:solidFill>
                  <a:schemeClr val="bg1"/>
                </a:solidFill>
              </a:rPr>
              <a:t>Discipline</a:t>
            </a:r>
          </a:p>
          <a:p>
            <a:pPr>
              <a:buFont typeface="Arial" panose="020B0604020202020204" pitchFamily="34" charset="0"/>
              <a:buChar char="•"/>
            </a:pPr>
            <a:r>
              <a:rPr lang="en-US" sz="1350" dirty="0">
                <a:solidFill>
                  <a:schemeClr val="bg1"/>
                </a:solidFill>
              </a:rPr>
              <a:t>Location</a:t>
            </a:r>
          </a:p>
        </p:txBody>
      </p:sp>
      <p:sp>
        <p:nvSpPr>
          <p:cNvPr id="18" name="TextBox 17"/>
          <p:cNvSpPr txBox="1"/>
          <p:nvPr/>
        </p:nvSpPr>
        <p:spPr>
          <a:xfrm>
            <a:off x="1588342" y="2737401"/>
            <a:ext cx="1274806" cy="2069797"/>
          </a:xfrm>
          <a:prstGeom prst="rect">
            <a:avLst/>
          </a:prstGeom>
          <a:noFill/>
        </p:spPr>
        <p:txBody>
          <a:bodyPr wrap="square" rtlCol="0">
            <a:spAutoFit/>
          </a:bodyPr>
          <a:lstStyle/>
          <a:p>
            <a:r>
              <a:rPr lang="en-US" sz="1525" dirty="0">
                <a:solidFill>
                  <a:schemeClr val="bg1"/>
                </a:solidFill>
              </a:rPr>
              <a:t>Primary</a:t>
            </a:r>
          </a:p>
          <a:p>
            <a:r>
              <a:rPr lang="en-US" sz="1525" dirty="0">
                <a:solidFill>
                  <a:schemeClr val="bg1"/>
                </a:solidFill>
              </a:rPr>
              <a:t>Appointment</a:t>
            </a:r>
          </a:p>
          <a:p>
            <a:pPr marL="57150" indent="-57150">
              <a:buFont typeface="Arial" panose="020B0604020202020204" pitchFamily="34" charset="0"/>
              <a:buChar char="•"/>
            </a:pPr>
            <a:r>
              <a:rPr lang="en-US" sz="1350" dirty="0">
                <a:solidFill>
                  <a:schemeClr val="bg1"/>
                </a:solidFill>
              </a:rPr>
              <a:t>Rank</a:t>
            </a:r>
          </a:p>
          <a:p>
            <a:pPr marL="57150" indent="-57150">
              <a:buFont typeface="Arial" panose="020B0604020202020204" pitchFamily="34" charset="0"/>
              <a:buChar char="•"/>
            </a:pPr>
            <a:r>
              <a:rPr lang="en-US" sz="1350" dirty="0">
                <a:solidFill>
                  <a:schemeClr val="bg1"/>
                </a:solidFill>
              </a:rPr>
              <a:t>School or College</a:t>
            </a:r>
          </a:p>
          <a:p>
            <a:pPr marL="57150" indent="-57150">
              <a:buFont typeface="Arial" panose="020B0604020202020204" pitchFamily="34" charset="0"/>
              <a:buChar char="•"/>
            </a:pPr>
            <a:r>
              <a:rPr lang="en-US" sz="1350" dirty="0">
                <a:solidFill>
                  <a:schemeClr val="bg1"/>
                </a:solidFill>
              </a:rPr>
              <a:t>Appointment Type</a:t>
            </a:r>
          </a:p>
          <a:p>
            <a:pPr marL="57150" indent="-57150">
              <a:buFont typeface="Arial" panose="020B0604020202020204" pitchFamily="34" charset="0"/>
              <a:buChar char="•"/>
            </a:pPr>
            <a:r>
              <a:rPr lang="en-US" sz="1350" dirty="0">
                <a:solidFill>
                  <a:schemeClr val="bg1"/>
                </a:solidFill>
              </a:rPr>
              <a:t>Appointment Length</a:t>
            </a:r>
          </a:p>
        </p:txBody>
      </p:sp>
      <p:sp>
        <p:nvSpPr>
          <p:cNvPr id="19" name="TextBox 18"/>
          <p:cNvSpPr txBox="1"/>
          <p:nvPr/>
        </p:nvSpPr>
        <p:spPr>
          <a:xfrm>
            <a:off x="3085777" y="2737401"/>
            <a:ext cx="1274806" cy="1392689"/>
          </a:xfrm>
          <a:prstGeom prst="rect">
            <a:avLst/>
          </a:prstGeom>
          <a:noFill/>
        </p:spPr>
        <p:txBody>
          <a:bodyPr wrap="square" rtlCol="0">
            <a:spAutoFit/>
          </a:bodyPr>
          <a:lstStyle/>
          <a:p>
            <a:r>
              <a:rPr lang="en-US" sz="1525" dirty="0">
                <a:solidFill>
                  <a:schemeClr val="bg1"/>
                </a:solidFill>
              </a:rPr>
              <a:t>Secondary Appointment</a:t>
            </a:r>
          </a:p>
          <a:p>
            <a:pPr marL="57150" indent="-57150">
              <a:buFont typeface="Arial" panose="020B0604020202020204" pitchFamily="34" charset="0"/>
              <a:buChar char="•"/>
            </a:pPr>
            <a:r>
              <a:rPr lang="en-US" sz="1350" dirty="0">
                <a:solidFill>
                  <a:schemeClr val="bg1"/>
                </a:solidFill>
              </a:rPr>
              <a:t>Appointment Date</a:t>
            </a:r>
          </a:p>
          <a:p>
            <a:pPr marL="57150" indent="-57150">
              <a:buFont typeface="Arial" panose="020B0604020202020204" pitchFamily="34" charset="0"/>
              <a:buChar char="•"/>
            </a:pPr>
            <a:r>
              <a:rPr lang="en-US" sz="1350" dirty="0">
                <a:solidFill>
                  <a:schemeClr val="bg1"/>
                </a:solidFill>
              </a:rPr>
              <a:t>School or College</a:t>
            </a:r>
          </a:p>
        </p:txBody>
      </p:sp>
      <p:sp>
        <p:nvSpPr>
          <p:cNvPr id="20" name="TextBox 19"/>
          <p:cNvSpPr txBox="1"/>
          <p:nvPr/>
        </p:nvSpPr>
        <p:spPr>
          <a:xfrm>
            <a:off x="4532502" y="2737401"/>
            <a:ext cx="1274806" cy="1600438"/>
          </a:xfrm>
          <a:prstGeom prst="rect">
            <a:avLst/>
          </a:prstGeom>
          <a:noFill/>
        </p:spPr>
        <p:txBody>
          <a:bodyPr wrap="square" rtlCol="0">
            <a:spAutoFit/>
          </a:bodyPr>
          <a:lstStyle/>
          <a:p>
            <a:r>
              <a:rPr lang="en-US" sz="1525" dirty="0">
                <a:solidFill>
                  <a:schemeClr val="bg1"/>
                </a:solidFill>
              </a:rPr>
              <a:t>Center Appointment</a:t>
            </a:r>
          </a:p>
          <a:p>
            <a:pPr marL="57150" indent="-57150">
              <a:buFont typeface="Arial" panose="020B0604020202020204" pitchFamily="34" charset="0"/>
              <a:buChar char="•"/>
            </a:pPr>
            <a:r>
              <a:rPr lang="en-US" sz="1350" dirty="0">
                <a:solidFill>
                  <a:schemeClr val="bg1"/>
                </a:solidFill>
              </a:rPr>
              <a:t>Position Title</a:t>
            </a:r>
          </a:p>
          <a:p>
            <a:pPr marL="57150" indent="-57150">
              <a:buFont typeface="Arial" panose="020B0604020202020204" pitchFamily="34" charset="0"/>
              <a:buChar char="•"/>
            </a:pPr>
            <a:r>
              <a:rPr lang="en-US" sz="1350" dirty="0">
                <a:solidFill>
                  <a:schemeClr val="bg1"/>
                </a:solidFill>
              </a:rPr>
              <a:t>Date Appointed</a:t>
            </a:r>
          </a:p>
          <a:p>
            <a:pPr marL="57150" indent="-57150">
              <a:buFont typeface="Arial" panose="020B0604020202020204" pitchFamily="34" charset="0"/>
              <a:buChar char="•"/>
            </a:pPr>
            <a:r>
              <a:rPr lang="en-US" sz="1350" dirty="0">
                <a:solidFill>
                  <a:schemeClr val="bg1"/>
                </a:solidFill>
              </a:rPr>
              <a:t>School or College</a:t>
            </a:r>
          </a:p>
        </p:txBody>
      </p:sp>
      <p:sp>
        <p:nvSpPr>
          <p:cNvPr id="21" name="TextBox 20"/>
          <p:cNvSpPr txBox="1"/>
          <p:nvPr/>
        </p:nvSpPr>
        <p:spPr>
          <a:xfrm>
            <a:off x="5937841" y="2784046"/>
            <a:ext cx="1448353" cy="1393458"/>
          </a:xfrm>
          <a:prstGeom prst="rect">
            <a:avLst/>
          </a:prstGeom>
          <a:noFill/>
        </p:spPr>
        <p:txBody>
          <a:bodyPr wrap="square" rtlCol="0">
            <a:spAutoFit/>
          </a:bodyPr>
          <a:lstStyle/>
          <a:p>
            <a:r>
              <a:rPr lang="en-US" sz="1530" dirty="0">
                <a:solidFill>
                  <a:schemeClr val="bg2">
                    <a:lumMod val="25000"/>
                  </a:schemeClr>
                </a:solidFill>
              </a:rPr>
              <a:t>Administrative </a:t>
            </a:r>
            <a:r>
              <a:rPr lang="en-US" sz="1525" dirty="0">
                <a:solidFill>
                  <a:schemeClr val="bg2">
                    <a:lumMod val="25000"/>
                  </a:schemeClr>
                </a:solidFill>
              </a:rPr>
              <a:t>Appointment</a:t>
            </a:r>
          </a:p>
          <a:p>
            <a:pPr marL="57150" indent="-57150">
              <a:buFont typeface="Arial" panose="020B0604020202020204" pitchFamily="34" charset="0"/>
              <a:buChar char="•"/>
            </a:pPr>
            <a:r>
              <a:rPr lang="en-US" sz="1350" dirty="0">
                <a:solidFill>
                  <a:schemeClr val="bg2">
                    <a:lumMod val="25000"/>
                  </a:schemeClr>
                </a:solidFill>
              </a:rPr>
              <a:t>Position Title</a:t>
            </a:r>
          </a:p>
          <a:p>
            <a:pPr marL="57150" indent="-57150">
              <a:buFont typeface="Arial" panose="020B0604020202020204" pitchFamily="34" charset="0"/>
              <a:buChar char="•"/>
            </a:pPr>
            <a:r>
              <a:rPr lang="en-US" sz="1350" dirty="0">
                <a:solidFill>
                  <a:schemeClr val="bg2">
                    <a:lumMod val="25000"/>
                  </a:schemeClr>
                </a:solidFill>
              </a:rPr>
              <a:t>Date Appointed</a:t>
            </a:r>
          </a:p>
          <a:p>
            <a:pPr marL="57150" indent="-57150">
              <a:buFont typeface="Arial" panose="020B0604020202020204" pitchFamily="34" charset="0"/>
              <a:buChar char="•"/>
            </a:pPr>
            <a:r>
              <a:rPr lang="en-US" sz="1350" dirty="0">
                <a:solidFill>
                  <a:schemeClr val="bg2">
                    <a:lumMod val="25000"/>
                  </a:schemeClr>
                </a:solidFill>
              </a:rPr>
              <a:t>School or College</a:t>
            </a:r>
          </a:p>
        </p:txBody>
      </p:sp>
      <p:sp>
        <p:nvSpPr>
          <p:cNvPr id="22" name="TextBox 21"/>
          <p:cNvSpPr txBox="1"/>
          <p:nvPr/>
        </p:nvSpPr>
        <p:spPr>
          <a:xfrm>
            <a:off x="7509051" y="2773431"/>
            <a:ext cx="1274806" cy="2017475"/>
          </a:xfrm>
          <a:prstGeom prst="rect">
            <a:avLst/>
          </a:prstGeom>
          <a:noFill/>
        </p:spPr>
        <p:txBody>
          <a:bodyPr wrap="square" rtlCol="0">
            <a:spAutoFit/>
          </a:bodyPr>
          <a:lstStyle/>
          <a:p>
            <a:r>
              <a:rPr lang="en-US" sz="1530" dirty="0">
                <a:solidFill>
                  <a:schemeClr val="bg2">
                    <a:lumMod val="25000"/>
                  </a:schemeClr>
                </a:solidFill>
              </a:rPr>
              <a:t>Tenure Status</a:t>
            </a:r>
          </a:p>
          <a:p>
            <a:pPr marL="57150" indent="-57150">
              <a:buFont typeface="Arial" panose="020B0604020202020204" pitchFamily="34" charset="0"/>
              <a:buChar char="•"/>
            </a:pPr>
            <a:r>
              <a:rPr lang="en-US" sz="1350" dirty="0">
                <a:solidFill>
                  <a:schemeClr val="bg2">
                    <a:lumMod val="25000"/>
                  </a:schemeClr>
                </a:solidFill>
              </a:rPr>
              <a:t>Initial Appointment Date</a:t>
            </a:r>
          </a:p>
          <a:p>
            <a:pPr marL="57150" indent="-57150">
              <a:buFont typeface="Arial" panose="020B0604020202020204" pitchFamily="34" charset="0"/>
              <a:buChar char="•"/>
            </a:pPr>
            <a:r>
              <a:rPr lang="en-US" sz="1350" dirty="0">
                <a:solidFill>
                  <a:schemeClr val="bg2">
                    <a:lumMod val="25000"/>
                  </a:schemeClr>
                </a:solidFill>
              </a:rPr>
              <a:t>Tenure Award Date</a:t>
            </a:r>
          </a:p>
          <a:p>
            <a:pPr marL="57150" indent="-57150">
              <a:buFont typeface="Arial" panose="020B0604020202020204" pitchFamily="34" charset="0"/>
              <a:buChar char="•"/>
            </a:pPr>
            <a:r>
              <a:rPr lang="en-US" sz="1350" b="1" dirty="0">
                <a:solidFill>
                  <a:schemeClr val="bg2">
                    <a:lumMod val="25000"/>
                  </a:schemeClr>
                </a:solidFill>
              </a:rPr>
              <a:t>Tenure Review Date</a:t>
            </a:r>
          </a:p>
        </p:txBody>
      </p:sp>
    </p:spTree>
    <p:extLst>
      <p:ext uri="{BB962C8B-B14F-4D97-AF65-F5344CB8AC3E}">
        <p14:creationId xmlns:p14="http://schemas.microsoft.com/office/powerpoint/2010/main" val="129506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What’s New On the Faculty Data Form?</a:t>
            </a:r>
          </a:p>
        </p:txBody>
      </p:sp>
      <p:sp>
        <p:nvSpPr>
          <p:cNvPr id="3" name="Content Placeholder 2"/>
          <p:cNvSpPr>
            <a:spLocks noGrp="1"/>
          </p:cNvSpPr>
          <p:nvPr>
            <p:ph idx="1"/>
          </p:nvPr>
        </p:nvSpPr>
        <p:spPr>
          <a:xfrm>
            <a:off x="142514" y="1257221"/>
            <a:ext cx="5286454" cy="5509550"/>
          </a:xfrm>
        </p:spPr>
        <p:txBody>
          <a:bodyPr/>
          <a:lstStyle/>
          <a:p>
            <a:r>
              <a:rPr lang="en-US" dirty="0"/>
              <a:t>Look-and-feel</a:t>
            </a:r>
          </a:p>
          <a:p>
            <a:r>
              <a:rPr lang="en-US" dirty="0"/>
              <a:t>Navigation </a:t>
            </a:r>
          </a:p>
          <a:p>
            <a:r>
              <a:rPr lang="en-US" dirty="0"/>
              <a:t>Named Title Field</a:t>
            </a:r>
          </a:p>
          <a:p>
            <a:r>
              <a:rPr lang="en-US" dirty="0"/>
              <a:t>Field Lockdown</a:t>
            </a:r>
          </a:p>
          <a:p>
            <a:r>
              <a:rPr lang="en-US" dirty="0"/>
              <a:t>Different Functionality</a:t>
            </a:r>
          </a:p>
          <a:p>
            <a:r>
              <a:rPr lang="en-US" dirty="0"/>
              <a:t>Center and Secondary Appointments Approvals </a:t>
            </a:r>
          </a:p>
          <a:p>
            <a:r>
              <a:rPr lang="en-US" dirty="0"/>
              <a:t>Graduate School Appointments</a:t>
            </a:r>
          </a:p>
          <a:p>
            <a:r>
              <a:rPr lang="en-US" dirty="0"/>
              <a:t>Editing capabilities for Central Administration</a:t>
            </a:r>
          </a:p>
          <a:p>
            <a:r>
              <a:rPr lang="en-US" dirty="0"/>
              <a:t>Help Tools (Hover Overs)</a:t>
            </a:r>
          </a:p>
          <a:p>
            <a:r>
              <a:rPr lang="en-US" dirty="0"/>
              <a:t>Document Cancel</a:t>
            </a:r>
          </a:p>
          <a:p>
            <a:r>
              <a:rPr lang="en-US" dirty="0"/>
              <a:t>Graphical Workflow Display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702" y="1056556"/>
            <a:ext cx="3832167" cy="5016571"/>
          </a:xfrm>
          <a:prstGeom prst="rect">
            <a:avLst/>
          </a:prstGeom>
          <a:ln>
            <a:noFill/>
          </a:ln>
          <a:effectLst>
            <a:outerShdw blurRad="190500" algn="tl" rotWithShape="0">
              <a:srgbClr val="000000">
                <a:alpha val="70000"/>
              </a:srgbClr>
            </a:outerShdw>
          </a:effectLst>
        </p:spPr>
      </p:pic>
      <p:sp>
        <p:nvSpPr>
          <p:cNvPr id="6" name="Left Arrow 5"/>
          <p:cNvSpPr/>
          <p:nvPr/>
        </p:nvSpPr>
        <p:spPr>
          <a:xfrm rot="10800000">
            <a:off x="3891113" y="1702343"/>
            <a:ext cx="1097280" cy="10806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3891113" y="2724810"/>
            <a:ext cx="1097280" cy="10806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82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223283"/>
            <a:ext cx="7886700" cy="607148"/>
          </a:xfrm>
        </p:spPr>
        <p:txBody>
          <a:bodyPr/>
          <a:lstStyle/>
          <a:p>
            <a:r>
              <a:rPr lang="en-US" cap="none" dirty="0"/>
              <a:t>Available Functionalities</a:t>
            </a:r>
          </a:p>
        </p:txBody>
      </p:sp>
      <p:sp>
        <p:nvSpPr>
          <p:cNvPr id="3" name="Content Placeholder 2"/>
          <p:cNvSpPr>
            <a:spLocks noGrp="1"/>
          </p:cNvSpPr>
          <p:nvPr>
            <p:ph idx="1"/>
          </p:nvPr>
        </p:nvSpPr>
        <p:spPr>
          <a:xfrm>
            <a:off x="441773" y="1157468"/>
            <a:ext cx="7886700" cy="5509550"/>
          </a:xfrm>
        </p:spPr>
        <p:txBody>
          <a:bodyPr/>
          <a:lstStyle/>
          <a:p>
            <a:pPr>
              <a:lnSpc>
                <a:spcPct val="150000"/>
              </a:lnSpc>
              <a:buFont typeface="Wingdings" panose="05000000000000000000" pitchFamily="2" charset="2"/>
              <a:buChar char="§"/>
            </a:pPr>
            <a:r>
              <a:rPr lang="en-US" dirty="0">
                <a:solidFill>
                  <a:schemeClr val="bg2">
                    <a:lumMod val="25000"/>
                  </a:schemeClr>
                </a:solidFill>
              </a:rPr>
              <a:t>Printing/Print View</a:t>
            </a:r>
          </a:p>
          <a:p>
            <a:pPr>
              <a:lnSpc>
                <a:spcPct val="150000"/>
              </a:lnSpc>
              <a:buFont typeface="Wingdings" panose="05000000000000000000" pitchFamily="2" charset="2"/>
              <a:buChar char="§"/>
            </a:pPr>
            <a:r>
              <a:rPr lang="en-US" dirty="0">
                <a:solidFill>
                  <a:schemeClr val="bg2">
                    <a:lumMod val="25000"/>
                  </a:schemeClr>
                </a:solidFill>
              </a:rPr>
              <a:t>Uploading Docs/Attachments</a:t>
            </a:r>
          </a:p>
          <a:p>
            <a:pPr>
              <a:lnSpc>
                <a:spcPct val="150000"/>
              </a:lnSpc>
              <a:buFont typeface="Wingdings" panose="05000000000000000000" pitchFamily="2" charset="2"/>
              <a:buChar char="§"/>
            </a:pPr>
            <a:r>
              <a:rPr lang="en-US" dirty="0">
                <a:solidFill>
                  <a:schemeClr val="bg2">
                    <a:lumMod val="25000"/>
                  </a:schemeClr>
                </a:solidFill>
              </a:rPr>
              <a:t>Admin Reports</a:t>
            </a:r>
          </a:p>
          <a:p>
            <a:pPr>
              <a:lnSpc>
                <a:spcPct val="150000"/>
              </a:lnSpc>
              <a:buFont typeface="Wingdings" panose="05000000000000000000" pitchFamily="2" charset="2"/>
              <a:buChar char="§"/>
            </a:pPr>
            <a:r>
              <a:rPr lang="en-US" dirty="0">
                <a:solidFill>
                  <a:schemeClr val="bg2">
                    <a:lumMod val="25000"/>
                  </a:schemeClr>
                </a:solidFill>
              </a:rPr>
              <a:t>Email Notifications</a:t>
            </a:r>
          </a:p>
          <a:p>
            <a:pPr>
              <a:lnSpc>
                <a:spcPct val="150000"/>
              </a:lnSpc>
              <a:buFont typeface="Wingdings" panose="05000000000000000000" pitchFamily="2" charset="2"/>
              <a:buChar char="§"/>
            </a:pPr>
            <a:r>
              <a:rPr lang="en-US" dirty="0">
                <a:solidFill>
                  <a:schemeClr val="bg2">
                    <a:lumMod val="25000"/>
                  </a:schemeClr>
                </a:solidFill>
              </a:rPr>
              <a:t>Dashboard</a:t>
            </a:r>
          </a:p>
          <a:p>
            <a:pPr>
              <a:lnSpc>
                <a:spcPct val="150000"/>
              </a:lnSpc>
              <a:buFont typeface="Wingdings" panose="05000000000000000000" pitchFamily="2" charset="2"/>
              <a:buChar char="§"/>
            </a:pPr>
            <a:r>
              <a:rPr lang="en-US" dirty="0">
                <a:solidFill>
                  <a:schemeClr val="bg2">
                    <a:lumMod val="25000"/>
                  </a:schemeClr>
                </a:solidFill>
              </a:rPr>
              <a:t>Form Cancel</a:t>
            </a:r>
          </a:p>
          <a:p>
            <a:pPr>
              <a:lnSpc>
                <a:spcPct val="150000"/>
              </a:lnSpc>
              <a:buFont typeface="Wingdings" panose="05000000000000000000" pitchFamily="2" charset="2"/>
              <a:buChar char="§"/>
            </a:pPr>
            <a:r>
              <a:rPr lang="en-US" dirty="0">
                <a:solidFill>
                  <a:schemeClr val="bg2">
                    <a:lumMod val="25000"/>
                  </a:schemeClr>
                </a:solidFill>
              </a:rPr>
              <a:t>Transaction Types Screen</a:t>
            </a:r>
          </a:p>
          <a:p>
            <a:pPr>
              <a:lnSpc>
                <a:spcPct val="150000"/>
              </a:lnSpc>
              <a:buFont typeface="Wingdings" panose="05000000000000000000" pitchFamily="2" charset="2"/>
              <a:buChar char="§"/>
            </a:pPr>
            <a:r>
              <a:rPr lang="en-US" dirty="0">
                <a:solidFill>
                  <a:schemeClr val="bg2">
                    <a:lumMod val="25000"/>
                  </a:schemeClr>
                </a:solidFill>
              </a:rPr>
              <a:t>FAQs with Search Filter</a:t>
            </a:r>
          </a:p>
          <a:p>
            <a:pPr>
              <a:lnSpc>
                <a:spcPct val="150000"/>
              </a:lnSpc>
              <a:buFont typeface="Wingdings" panose="05000000000000000000" pitchFamily="2" charset="2"/>
              <a:buChar char="§"/>
            </a:pPr>
            <a:r>
              <a:rPr lang="en-US" dirty="0">
                <a:solidFill>
                  <a:schemeClr val="bg2">
                    <a:lumMod val="25000"/>
                  </a:schemeClr>
                </a:solidFill>
              </a:rPr>
              <a:t>Return to Requestor</a:t>
            </a:r>
          </a:p>
        </p:txBody>
      </p:sp>
    </p:spTree>
    <p:extLst>
      <p:ext uri="{BB962C8B-B14F-4D97-AF65-F5344CB8AC3E}">
        <p14:creationId xmlns:p14="http://schemas.microsoft.com/office/powerpoint/2010/main" val="273001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Dashboard &amp; Navigation</a:t>
            </a:r>
            <a:endParaRPr lang="en-US" dirty="0"/>
          </a:p>
        </p:txBody>
      </p:sp>
      <p:pic>
        <p:nvPicPr>
          <p:cNvPr id="4" name="Content Placeholder 3"/>
          <p:cNvPicPr>
            <a:picLocks noGrp="1" noChangeAspect="1"/>
          </p:cNvPicPr>
          <p:nvPr>
            <p:ph idx="1"/>
          </p:nvPr>
        </p:nvPicPr>
        <p:blipFill>
          <a:blip r:embed="rId2"/>
          <a:stretch>
            <a:fillRect/>
          </a:stretch>
        </p:blipFill>
        <p:spPr>
          <a:xfrm>
            <a:off x="68581" y="1264838"/>
            <a:ext cx="8986058" cy="465382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a:srcRect l="6714" t="1332" r="40839" b="3200"/>
          <a:stretch/>
        </p:blipFill>
        <p:spPr>
          <a:xfrm>
            <a:off x="7496004" y="1466330"/>
            <a:ext cx="1558635" cy="2382463"/>
          </a:xfrm>
          <a:prstGeom prst="rect">
            <a:avLst/>
          </a:prstGeom>
          <a:ln>
            <a:noFill/>
          </a:ln>
          <a:effectLst>
            <a:outerShdw blurRad="190500" algn="tl" rotWithShape="0">
              <a:srgbClr val="000000">
                <a:alpha val="70000"/>
              </a:srgbClr>
            </a:outerShdw>
          </a:effectLst>
        </p:spPr>
      </p:pic>
      <p:sp>
        <p:nvSpPr>
          <p:cNvPr id="3" name="TextBox 2"/>
          <p:cNvSpPr txBox="1"/>
          <p:nvPr/>
        </p:nvSpPr>
        <p:spPr>
          <a:xfrm>
            <a:off x="5190011" y="1320800"/>
            <a:ext cx="1943100" cy="369332"/>
          </a:xfrm>
          <a:prstGeom prst="rect">
            <a:avLst/>
          </a:prstGeom>
          <a:noFill/>
          <a:ln w="57150">
            <a:solidFill>
              <a:srgbClr val="92D050"/>
            </a:solidFill>
          </a:ln>
        </p:spPr>
        <p:txBody>
          <a:bodyPr wrap="square" rtlCol="0">
            <a:spAutoFit/>
          </a:bodyPr>
          <a:lstStyle/>
          <a:p>
            <a:pPr algn="ctr"/>
            <a:r>
              <a:rPr lang="en-US" dirty="0"/>
              <a:t>Dashboard Menu</a:t>
            </a:r>
          </a:p>
        </p:txBody>
      </p:sp>
      <p:cxnSp>
        <p:nvCxnSpPr>
          <p:cNvPr id="7" name="Straight Arrow Connector 6"/>
          <p:cNvCxnSpPr/>
          <p:nvPr/>
        </p:nvCxnSpPr>
        <p:spPr>
          <a:xfrm>
            <a:off x="7133111" y="1376916"/>
            <a:ext cx="697768"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flipV="1">
            <a:off x="2296633" y="3848792"/>
            <a:ext cx="882502" cy="531821"/>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84451" y="4603539"/>
            <a:ext cx="2137144" cy="369332"/>
          </a:xfrm>
          <a:prstGeom prst="rect">
            <a:avLst/>
          </a:prstGeom>
          <a:noFill/>
          <a:ln w="57150">
            <a:solidFill>
              <a:srgbClr val="92D050"/>
            </a:solidFill>
          </a:ln>
        </p:spPr>
        <p:txBody>
          <a:bodyPr wrap="square" rtlCol="0">
            <a:spAutoFit/>
          </a:bodyPr>
          <a:lstStyle/>
          <a:p>
            <a:pPr algn="ctr"/>
            <a:r>
              <a:rPr lang="en-US" dirty="0"/>
              <a:t>Forms for Approval</a:t>
            </a:r>
          </a:p>
        </p:txBody>
      </p:sp>
      <p:sp>
        <p:nvSpPr>
          <p:cNvPr id="12" name="TextBox 11"/>
          <p:cNvSpPr txBox="1"/>
          <p:nvPr/>
        </p:nvSpPr>
        <p:spPr>
          <a:xfrm>
            <a:off x="3212772" y="3619731"/>
            <a:ext cx="2020186" cy="369332"/>
          </a:xfrm>
          <a:prstGeom prst="rect">
            <a:avLst/>
          </a:prstGeom>
          <a:noFill/>
          <a:ln w="57150">
            <a:solidFill>
              <a:srgbClr val="92D050"/>
            </a:solidFill>
          </a:ln>
        </p:spPr>
        <p:txBody>
          <a:bodyPr wrap="square" rtlCol="0">
            <a:spAutoFit/>
          </a:bodyPr>
          <a:lstStyle/>
          <a:p>
            <a:pPr algn="ctr"/>
            <a:r>
              <a:rPr lang="en-US" dirty="0"/>
              <a:t>Submitted Forms</a:t>
            </a:r>
          </a:p>
        </p:txBody>
      </p:sp>
      <p:cxnSp>
        <p:nvCxnSpPr>
          <p:cNvPr id="13" name="Elbow Connector 12"/>
          <p:cNvCxnSpPr/>
          <p:nvPr/>
        </p:nvCxnSpPr>
        <p:spPr>
          <a:xfrm rot="10800000" flipV="1">
            <a:off x="2301949" y="4951164"/>
            <a:ext cx="882502" cy="425302"/>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85753" y="1944611"/>
            <a:ext cx="1837112" cy="646331"/>
          </a:xfrm>
          <a:prstGeom prst="rect">
            <a:avLst/>
          </a:prstGeom>
          <a:noFill/>
          <a:ln w="57150">
            <a:solidFill>
              <a:srgbClr val="92D050"/>
            </a:solidFill>
          </a:ln>
        </p:spPr>
        <p:txBody>
          <a:bodyPr wrap="square" rtlCol="0">
            <a:spAutoFit/>
          </a:bodyPr>
          <a:lstStyle/>
          <a:p>
            <a:pPr algn="ctr"/>
            <a:r>
              <a:rPr lang="en-US" dirty="0"/>
              <a:t>Impersonate Feature</a:t>
            </a:r>
          </a:p>
        </p:txBody>
      </p:sp>
      <p:cxnSp>
        <p:nvCxnSpPr>
          <p:cNvPr id="15" name="Straight Arrow Connector 14"/>
          <p:cNvCxnSpPr/>
          <p:nvPr/>
        </p:nvCxnSpPr>
        <p:spPr>
          <a:xfrm>
            <a:off x="3923786" y="1944611"/>
            <a:ext cx="697768"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86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How To Create The FDF?</a:t>
            </a:r>
          </a:p>
        </p:txBody>
      </p:sp>
      <p:pic>
        <p:nvPicPr>
          <p:cNvPr id="4" name="Content Placeholder 3"/>
          <p:cNvPicPr>
            <a:picLocks noGrp="1" noChangeAspect="1"/>
          </p:cNvPicPr>
          <p:nvPr>
            <p:ph idx="1"/>
          </p:nvPr>
        </p:nvPicPr>
        <p:blipFill>
          <a:blip r:embed="rId2"/>
          <a:stretch>
            <a:fillRect/>
          </a:stretch>
        </p:blipFill>
        <p:spPr>
          <a:xfrm>
            <a:off x="83128" y="1264838"/>
            <a:ext cx="8986058" cy="465382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a:srcRect l="6714" t="1332" r="40839" b="3200"/>
          <a:stretch/>
        </p:blipFill>
        <p:spPr>
          <a:xfrm>
            <a:off x="7496004" y="1466330"/>
            <a:ext cx="1558635" cy="2382463"/>
          </a:xfrm>
          <a:prstGeom prst="rect">
            <a:avLst/>
          </a:prstGeom>
        </p:spPr>
      </p:pic>
      <p:cxnSp>
        <p:nvCxnSpPr>
          <p:cNvPr id="15" name="Elbow Connector 14"/>
          <p:cNvCxnSpPr/>
          <p:nvPr/>
        </p:nvCxnSpPr>
        <p:spPr>
          <a:xfrm rot="10800000" flipV="1">
            <a:off x="886240" y="2377154"/>
            <a:ext cx="882502" cy="425302"/>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68742" y="2139389"/>
            <a:ext cx="3496211" cy="369332"/>
          </a:xfrm>
          <a:prstGeom prst="rect">
            <a:avLst/>
          </a:prstGeom>
          <a:noFill/>
          <a:ln w="57150">
            <a:solidFill>
              <a:srgbClr val="92D05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Choose To Begin New FDF</a:t>
            </a:r>
          </a:p>
        </p:txBody>
      </p:sp>
    </p:spTree>
    <p:extLst>
      <p:ext uri="{BB962C8B-B14F-4D97-AF65-F5344CB8AC3E}">
        <p14:creationId xmlns:p14="http://schemas.microsoft.com/office/powerpoint/2010/main" val="1612048086"/>
      </p:ext>
    </p:extLst>
  </p:cSld>
  <p:clrMapOvr>
    <a:masterClrMapping/>
  </p:clrMapOvr>
</p:sld>
</file>

<file path=ppt/theme/theme1.xml><?xml version="1.0" encoding="utf-8"?>
<a:theme xmlns:a="http://schemas.openxmlformats.org/drawingml/2006/main" name="UAB - DS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B_TEMPLATE_SIMPLE" id="{B2AD6754-8EFB-2B4F-90BF-5390D813AF76}" vid="{1C7BD1C2-268E-A84B-A799-F5479AEFF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94640</TotalTime>
  <Words>929</Words>
  <Application>Microsoft Office PowerPoint</Application>
  <PresentationFormat>On-screen Show (4:3)</PresentationFormat>
  <Paragraphs>162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Aparajita</vt:lpstr>
      <vt:lpstr>Arial</vt:lpstr>
      <vt:lpstr>Calibri</vt:lpstr>
      <vt:lpstr>Microsoft Sans Serif</vt:lpstr>
      <vt:lpstr>Proxima Nova</vt:lpstr>
      <vt:lpstr>Proxima Nova Semibold</vt:lpstr>
      <vt:lpstr>Times New Roman</vt:lpstr>
      <vt:lpstr>Wingdings</vt:lpstr>
      <vt:lpstr>UAB - DSM</vt:lpstr>
      <vt:lpstr>New Faculty Data Form Info Sessions- How to Guide</vt:lpstr>
      <vt:lpstr>Introduction to the faculty data form</vt:lpstr>
      <vt:lpstr>Content</vt:lpstr>
      <vt:lpstr>FDF – Primary Functions</vt:lpstr>
      <vt:lpstr>Form Content Overview</vt:lpstr>
      <vt:lpstr>What’s New On the Faculty Data Form?</vt:lpstr>
      <vt:lpstr>Available Functionalities</vt:lpstr>
      <vt:lpstr>Dashboard &amp; Navigation</vt:lpstr>
      <vt:lpstr>How To Create The FDF?</vt:lpstr>
      <vt:lpstr>Main FDF Landing Page</vt:lpstr>
      <vt:lpstr>How To Create The FDF?</vt:lpstr>
      <vt:lpstr>Faculty Data Form Available Fields</vt:lpstr>
      <vt:lpstr>Faculty Data Form Data Entry</vt:lpstr>
      <vt:lpstr>FACULTY DATA FORM DATA ENTRY</vt:lpstr>
      <vt:lpstr>Faculty Data Form – Form View</vt:lpstr>
      <vt:lpstr>Faculty Data Form – Workflow View</vt:lpstr>
      <vt:lpstr>Faculty Data Form – Approve And Submit</vt:lpstr>
      <vt:lpstr>Faculty Data Form – My Approvals</vt:lpstr>
      <vt:lpstr>FAQs</vt:lpstr>
      <vt:lpstr>FAQs Continued</vt:lpstr>
      <vt:lpstr>FAQs Continued </vt:lpstr>
      <vt:lpstr>Information from roll out of new form in 2019</vt:lpstr>
      <vt:lpstr>Transition Plan &amp; Implementation Schedule</vt:lpstr>
      <vt:lpstr>What Stays the same?</vt:lpstr>
      <vt:lpstr>Why Change The Faculty Data Form Now?</vt:lpstr>
      <vt:lpstr>Information &amp; Resources</vt:lpstr>
      <vt:lpstr>         Thank You!   </vt:lpstr>
    </vt:vector>
  </TitlesOfParts>
  <Company>U. of Alabama at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Hannah</dc:creator>
  <cp:lastModifiedBy>Bailey, Amanda</cp:lastModifiedBy>
  <cp:revision>516</cp:revision>
  <cp:lastPrinted>2019-11-07T22:42:32Z</cp:lastPrinted>
  <dcterms:created xsi:type="dcterms:W3CDTF">2013-03-25T15:55:04Z</dcterms:created>
  <dcterms:modified xsi:type="dcterms:W3CDTF">2020-12-07T17:39:40Z</dcterms:modified>
</cp:coreProperties>
</file>