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9" r:id="rId6"/>
    <p:sldId id="267" r:id="rId7"/>
    <p:sldId id="271" r:id="rId8"/>
    <p:sldId id="272" r:id="rId9"/>
    <p:sldId id="284" r:id="rId10"/>
    <p:sldId id="275" r:id="rId11"/>
    <p:sldId id="285" r:id="rId12"/>
    <p:sldId id="273" r:id="rId13"/>
    <p:sldId id="268" r:id="rId14"/>
    <p:sldId id="270" r:id="rId15"/>
    <p:sldId id="276" r:id="rId16"/>
    <p:sldId id="277" r:id="rId17"/>
    <p:sldId id="278" r:id="rId18"/>
    <p:sldId id="280" r:id="rId19"/>
    <p:sldId id="281" r:id="rId20"/>
    <p:sldId id="282" r:id="rId21"/>
    <p:sldId id="283" r:id="rId22"/>
    <p:sldId id="286" r:id="rId23"/>
  </p:sldIdLst>
  <p:sldSz cx="9144000" cy="5143500" type="screen16x9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D55D"/>
    <a:srgbClr val="1E6B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 autoAdjust="0"/>
    <p:restoredTop sz="94633" autoAdjust="0"/>
  </p:normalViewPr>
  <p:slideViewPr>
    <p:cSldViewPr snapToGrid="0" snapToObjects="1">
      <p:cViewPr varScale="1">
        <p:scale>
          <a:sx n="138" d="100"/>
          <a:sy n="138" d="100"/>
        </p:scale>
        <p:origin x="834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2473" tIns="46237" rIns="92473" bIns="4623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2473" tIns="46237" rIns="92473" bIns="46237" rtlCol="0"/>
          <a:lstStyle>
            <a:lvl1pPr algn="r">
              <a:defRPr sz="1200"/>
            </a:lvl1pPr>
          </a:lstStyle>
          <a:p>
            <a:fld id="{C5F0D653-0510-4E46-9DB7-7B065DA1D23C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73" tIns="46237" rIns="92473" bIns="4623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2473" tIns="46237" rIns="92473" bIns="4623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2473" tIns="46237" rIns="92473" bIns="4623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2473" tIns="46237" rIns="92473" bIns="46237" rtlCol="0" anchor="b"/>
          <a:lstStyle>
            <a:lvl1pPr algn="r">
              <a:defRPr sz="1200"/>
            </a:lvl1pPr>
          </a:lstStyle>
          <a:p>
            <a:fld id="{9D966B65-05C7-4A23-AEB8-2EB82DBCC2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428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69978" y="2775337"/>
            <a:ext cx="4504193" cy="104485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>
                <a:solidFill>
                  <a:srgbClr val="77933C"/>
                </a:solidFill>
                <a:latin typeface="Calibri"/>
                <a:cs typeface="Calibri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69978" y="3820188"/>
            <a:ext cx="4504193" cy="8788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subtitle</a:t>
            </a:r>
          </a:p>
        </p:txBody>
      </p:sp>
      <p:pic>
        <p:nvPicPr>
          <p:cNvPr id="4" name="Picture 3" descr="UAB_WORDMARK_white_taglin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4649" y="297915"/>
            <a:ext cx="3827577" cy="872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974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69978" y="2775337"/>
            <a:ext cx="4504193" cy="104485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0">
                <a:solidFill>
                  <a:srgbClr val="77933C"/>
                </a:solidFill>
                <a:latin typeface="Calibri"/>
                <a:cs typeface="Calibri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69978" y="3820188"/>
            <a:ext cx="4504193" cy="99087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subtitle</a:t>
            </a:r>
          </a:p>
        </p:txBody>
      </p:sp>
      <p:pic>
        <p:nvPicPr>
          <p:cNvPr id="4" name="Picture 3" descr="UAB_WORDMARK_white_taglin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4649" y="297915"/>
            <a:ext cx="3827577" cy="872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158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1353"/>
            <a:ext cx="8229600" cy="900425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800">
                <a:solidFill>
                  <a:schemeClr val="accent3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400" y="1357375"/>
            <a:ext cx="8229600" cy="3237247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2800" b="0" i="0">
                <a:latin typeface="Calibri"/>
                <a:cs typeface="Calibri"/>
              </a:defRPr>
            </a:lvl1pPr>
            <a:lvl2pPr marL="684213" indent="-339725">
              <a:spcBef>
                <a:spcPts val="800"/>
              </a:spcBef>
              <a:spcAft>
                <a:spcPts val="0"/>
              </a:spcAft>
              <a:buFont typeface="Arial"/>
              <a:buChar char="•"/>
              <a:tabLst>
                <a:tab pos="627063" algn="l"/>
              </a:tabLst>
              <a:defRPr sz="2400" b="0" i="0">
                <a:latin typeface="Calibri"/>
                <a:cs typeface="Calibri"/>
              </a:defRPr>
            </a:lvl2pPr>
            <a:lvl3pPr marL="971550" indent="-231775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2000" b="0" i="0">
                <a:latin typeface="Calibri"/>
                <a:cs typeface="Calibri"/>
              </a:defRPr>
            </a:lvl3pPr>
            <a:lvl4pPr marL="1316038" indent="-287338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1600" b="0" i="0">
                <a:latin typeface="Calibri"/>
                <a:cs typeface="Calibri"/>
              </a:defRPr>
            </a:lvl4pPr>
            <a:lvl5pPr marL="1598613" indent="-282575">
              <a:defRPr b="0" i="0">
                <a:latin typeface="Avenir Roman"/>
                <a:cs typeface="Avenir Roman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pic>
        <p:nvPicPr>
          <p:cNvPr id="4" name="Picture 3" descr="site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822" y="4684004"/>
            <a:ext cx="2106706" cy="369844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4114931" y="4715037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B785CAA7-4142-4CD4-94C5-813CE27749B5}" type="slidenum">
              <a:rPr lang="en-US" sz="1400" smtClean="0"/>
              <a:pPr/>
              <a:t>‹#›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145496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7309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0" r:id="rId3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venir Heavy"/>
          <a:ea typeface="+mj-ea"/>
          <a:cs typeface="Avenir Heavy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igheredjobs.com/" TargetMode="External"/><Relationship Id="rId2" Type="http://schemas.openxmlformats.org/officeDocument/2006/relationships/hyperlink" Target="http://www.uab.edu/faculty/hiring/item/278-faculty-recruitment-resources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uab.edu/faculty/hiring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uab.edu/faculty/hiring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ab.edu/humanresources/home/careers" TargetMode="External"/><Relationship Id="rId2" Type="http://schemas.openxmlformats.org/officeDocument/2006/relationships/hyperlink" Target="http://www.uab.edu/faculty/hiring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uab.edu/humanresources/home/recruitmentservices/recruitment-services-for-uabemployees/search-firm-guidelines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pa-hrsuite-production.s3.amazonaws.com/2742/docs/5960.docx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ab.edu/faculty/jobs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9978" y="2775337"/>
            <a:ext cx="4504193" cy="1478007"/>
          </a:xfrm>
        </p:spPr>
        <p:txBody>
          <a:bodyPr>
            <a:normAutofit fontScale="90000"/>
          </a:bodyPr>
          <a:lstStyle/>
          <a:p>
            <a:r>
              <a:rPr lang="en-US" sz="3200" b="1" i="1" dirty="0"/>
              <a:t>Training for </a:t>
            </a:r>
            <a:br>
              <a:rPr lang="en-US" sz="3200" b="1" i="1" dirty="0"/>
            </a:br>
            <a:r>
              <a:rPr lang="en-US" sz="3200" b="1" i="1" dirty="0"/>
              <a:t>New Faculty Search Committees:</a:t>
            </a:r>
            <a:br>
              <a:rPr lang="en-US" sz="3200" b="1" i="1" dirty="0"/>
            </a:br>
            <a:r>
              <a:rPr lang="en-US" sz="2700" b="1" i="1" dirty="0"/>
              <a:t>From Selection to Onboarding</a:t>
            </a:r>
            <a:br>
              <a:rPr lang="en-US" sz="3200" b="1" i="1" dirty="0"/>
            </a:br>
            <a:endParaRPr lang="en-US" sz="32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69978" y="4481944"/>
            <a:ext cx="4504193" cy="41563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UAB Office of the Provost</a:t>
            </a:r>
          </a:p>
        </p:txBody>
      </p:sp>
    </p:spTree>
    <p:extLst>
      <p:ext uri="{BB962C8B-B14F-4D97-AF65-F5344CB8AC3E}">
        <p14:creationId xmlns:p14="http://schemas.microsoft.com/office/powerpoint/2010/main" val="2733875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Best practices in recruitment (contd.)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54175"/>
            <a:ext cx="8229600" cy="3237247"/>
          </a:xfrm>
        </p:spPr>
        <p:txBody>
          <a:bodyPr/>
          <a:lstStyle/>
          <a:p>
            <a:r>
              <a:rPr lang="en-US" dirty="0"/>
              <a:t>Advertising and other outreach</a:t>
            </a:r>
          </a:p>
          <a:p>
            <a:pPr lvl="1"/>
            <a:r>
              <a:rPr lang="en-US" dirty="0"/>
              <a:t>Use resources of </a:t>
            </a:r>
            <a:r>
              <a:rPr lang="en-US" dirty="0" err="1">
                <a:hlinkClick r:id="rId2"/>
              </a:rPr>
              <a:t>Graystone</a:t>
            </a:r>
            <a:r>
              <a:rPr lang="en-US" dirty="0">
                <a:hlinkClick r:id="rId2"/>
              </a:rPr>
              <a:t> Group Recruitment Advertising Agency</a:t>
            </a:r>
            <a:r>
              <a:rPr lang="en-US" dirty="0"/>
              <a:t>, which sponsors </a:t>
            </a:r>
            <a:r>
              <a:rPr lang="en-US" dirty="0">
                <a:hlinkClick r:id="rId3"/>
              </a:rPr>
              <a:t>www.higheredjobs.com</a:t>
            </a:r>
            <a:r>
              <a:rPr lang="en-US" dirty="0"/>
              <a:t> (all UAB faculty postings appear here)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0687" y="3078791"/>
            <a:ext cx="4538294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/>
              <a:t>“The University of Alabama at Birmingham is an </a:t>
            </a:r>
          </a:p>
          <a:p>
            <a:r>
              <a:rPr lang="en-US" sz="1400" dirty="0"/>
              <a:t>Equal Employer/Equal Educational Opportunity Institution” </a:t>
            </a:r>
          </a:p>
        </p:txBody>
      </p:sp>
    </p:spTree>
    <p:extLst>
      <p:ext uri="{BB962C8B-B14F-4D97-AF65-F5344CB8AC3E}">
        <p14:creationId xmlns:p14="http://schemas.microsoft.com/office/powerpoint/2010/main" val="1236384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Best practices in recruitment (contd.)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54175"/>
            <a:ext cx="8229600" cy="3680578"/>
          </a:xfrm>
        </p:spPr>
        <p:txBody>
          <a:bodyPr/>
          <a:lstStyle/>
          <a:p>
            <a:pPr marL="3175" indent="0">
              <a:buNone/>
            </a:pPr>
            <a:r>
              <a:rPr lang="en-US" dirty="0"/>
              <a:t>Suggestions for advertising and other outreach (contd.)</a:t>
            </a:r>
          </a:p>
          <a:p>
            <a:pPr lvl="1"/>
            <a:r>
              <a:rPr lang="en-US" dirty="0"/>
              <a:t>Higher education publications</a:t>
            </a:r>
          </a:p>
          <a:p>
            <a:pPr lvl="3"/>
            <a:r>
              <a:rPr lang="en-US" i="1" u="sng" dirty="0"/>
              <a:t>Chronicle of Higher Education</a:t>
            </a:r>
          </a:p>
          <a:p>
            <a:pPr lvl="3"/>
            <a:r>
              <a:rPr lang="en-US" i="1" u="sng" dirty="0"/>
              <a:t>EDU Ledger formerly Diverse Issues in Higher Education</a:t>
            </a:r>
          </a:p>
          <a:p>
            <a:pPr lvl="3"/>
            <a:r>
              <a:rPr lang="en-US" i="1" u="sng" dirty="0"/>
              <a:t>HigherEdJobs.com</a:t>
            </a:r>
          </a:p>
          <a:p>
            <a:pPr lvl="1"/>
            <a:r>
              <a:rPr lang="en-US" dirty="0"/>
              <a:t>Online resources</a:t>
            </a:r>
          </a:p>
          <a:p>
            <a:pPr lvl="3"/>
            <a:r>
              <a:rPr lang="en-US" i="1" dirty="0"/>
              <a:t>Insidehighered.com</a:t>
            </a:r>
          </a:p>
          <a:p>
            <a:pPr lvl="3"/>
            <a:r>
              <a:rPr lang="en-US" i="1" dirty="0"/>
              <a:t>Academickeys.com</a:t>
            </a:r>
          </a:p>
          <a:p>
            <a:pPr lvl="1"/>
            <a:r>
              <a:rPr lang="en-US" dirty="0"/>
              <a:t>Professional journals and academic conferences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97782" y="2340127"/>
            <a:ext cx="3740727" cy="738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“The University of Alabama at Birmingham is an </a:t>
            </a:r>
          </a:p>
          <a:p>
            <a:r>
              <a:rPr lang="en-US" sz="1400" dirty="0"/>
              <a:t>Equal Employer/Equal Educational Opportunity Institution” </a:t>
            </a:r>
          </a:p>
        </p:txBody>
      </p:sp>
    </p:spTree>
    <p:extLst>
      <p:ext uri="{BB962C8B-B14F-4D97-AF65-F5344CB8AC3E}">
        <p14:creationId xmlns:p14="http://schemas.microsoft.com/office/powerpoint/2010/main" val="21862358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Best practices in recruitment (contd.)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Advertising/outreach (contd.)</a:t>
            </a:r>
          </a:p>
          <a:p>
            <a:pPr lvl="1"/>
            <a:r>
              <a:rPr lang="en-US" dirty="0"/>
              <a:t>Graduate students nearing graduation</a:t>
            </a:r>
          </a:p>
          <a:p>
            <a:pPr lvl="1"/>
            <a:r>
              <a:rPr lang="en-US" dirty="0"/>
              <a:t>Award and fellowship winners</a:t>
            </a:r>
          </a:p>
          <a:p>
            <a:pPr lvl="1"/>
            <a:r>
              <a:rPr lang="en-US" dirty="0"/>
              <a:t>Junior or mid-level faculty </a:t>
            </a:r>
          </a:p>
          <a:p>
            <a:pPr lvl="1"/>
            <a:r>
              <a:rPr lang="en-US" dirty="0"/>
              <a:t>Re-advertise if necessary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51930" y="1506071"/>
            <a:ext cx="3233770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See </a:t>
            </a:r>
            <a:r>
              <a:rPr lang="en-US" dirty="0">
                <a:hlinkClick r:id="rId2"/>
              </a:rPr>
              <a:t>www.uab.edu/faculty/hiring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87C6A84-8B27-431D-DE47-6676D27D92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9799" y="2024098"/>
            <a:ext cx="2223427" cy="2457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281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Reviewing the candidates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Receiving the applications</a:t>
            </a:r>
          </a:p>
          <a:p>
            <a:pPr lvl="1"/>
            <a:r>
              <a:rPr lang="en-US" dirty="0"/>
              <a:t>Ensure all committee members get applications promptly and confidentially</a:t>
            </a:r>
          </a:p>
          <a:p>
            <a:pPr lvl="2"/>
            <a:r>
              <a:rPr lang="en-US" dirty="0"/>
              <a:t>Use UAB PeopleAdmin Faculty Recruitment System</a:t>
            </a:r>
          </a:p>
          <a:p>
            <a:pPr lvl="1"/>
            <a:r>
              <a:rPr lang="en-US" dirty="0"/>
              <a:t>Committee chair should acknowledge receipt to applicants (UAB PeopleAdmin also automatically sends email)</a:t>
            </a:r>
          </a:p>
          <a:p>
            <a:pPr lvl="1"/>
            <a:r>
              <a:rPr lang="en-US" dirty="0"/>
              <a:t>Schedule one or more committee meetings to review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073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Interviewing the candidates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Treat all applications consistently at each stage of the selection process</a:t>
            </a:r>
          </a:p>
          <a:p>
            <a:pPr lvl="1"/>
            <a:r>
              <a:rPr lang="en-US" dirty="0"/>
              <a:t>Only the stated qualifications should be the basis for the selection criteria used in the final decision</a:t>
            </a:r>
          </a:p>
          <a:p>
            <a:r>
              <a:rPr lang="en-US" dirty="0"/>
              <a:t>Document the decision </a:t>
            </a:r>
            <a:r>
              <a:rPr lang="en-US" sz="2400" dirty="0"/>
              <a:t>(including internal files &amp; in UAB PeopleAdmin)</a:t>
            </a:r>
          </a:p>
        </p:txBody>
      </p:sp>
    </p:spTree>
    <p:extLst>
      <p:ext uri="{BB962C8B-B14F-4D97-AF65-F5344CB8AC3E}">
        <p14:creationId xmlns:p14="http://schemas.microsoft.com/office/powerpoint/2010/main" val="914175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Interviewing the candidates (contd.)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Selecting the candidates to interview</a:t>
            </a:r>
          </a:p>
          <a:p>
            <a:pPr lvl="1"/>
            <a:r>
              <a:rPr lang="en-US" dirty="0"/>
              <a:t>Check references and review letters of recommendation</a:t>
            </a:r>
          </a:p>
          <a:p>
            <a:pPr lvl="1"/>
            <a:r>
              <a:rPr lang="en-US" dirty="0"/>
              <a:t>Work with your Integrity Officer on special efforts to ensure the most qualified applicant pool</a:t>
            </a:r>
          </a:p>
          <a:p>
            <a:pPr lvl="2"/>
            <a:r>
              <a:rPr lang="en-US" dirty="0"/>
              <a:t>Committee may have to reopen or intensify search</a:t>
            </a:r>
          </a:p>
        </p:txBody>
      </p:sp>
    </p:spTree>
    <p:extLst>
      <p:ext uri="{BB962C8B-B14F-4D97-AF65-F5344CB8AC3E}">
        <p14:creationId xmlns:p14="http://schemas.microsoft.com/office/powerpoint/2010/main" val="26699231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Interviewing the candidates (contd.)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During the interview</a:t>
            </a:r>
          </a:p>
          <a:p>
            <a:pPr lvl="1"/>
            <a:r>
              <a:rPr lang="en-US" dirty="0"/>
              <a:t>All questions must be job-related and similar for all candidates. </a:t>
            </a:r>
          </a:p>
          <a:p>
            <a:pPr lvl="1"/>
            <a:r>
              <a:rPr lang="en-US" dirty="0"/>
              <a:t>Some inquiries are not permitted because they request or allow use of information that may lead to unfair, biased decisions. </a:t>
            </a:r>
          </a:p>
          <a:p>
            <a:pPr marL="739775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3351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Interviewing the candidates (contd.)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During the interview (contd.)</a:t>
            </a:r>
          </a:p>
          <a:p>
            <a:pPr lvl="1"/>
            <a:r>
              <a:rPr lang="en-US" dirty="0"/>
              <a:t>All committee members should take clear notes that are job-related and fact-based </a:t>
            </a:r>
          </a:p>
          <a:p>
            <a:pPr lvl="1"/>
            <a:r>
              <a:rPr lang="en-US" dirty="0"/>
              <a:t>Consider standardized rating sheets and questions</a:t>
            </a:r>
          </a:p>
          <a:p>
            <a:pPr lvl="1"/>
            <a:r>
              <a:rPr lang="en-US" dirty="0"/>
              <a:t>Ask the same questions to all candidates </a:t>
            </a:r>
          </a:p>
        </p:txBody>
      </p:sp>
    </p:spTree>
    <p:extLst>
      <p:ext uri="{BB962C8B-B14F-4D97-AF65-F5344CB8AC3E}">
        <p14:creationId xmlns:p14="http://schemas.microsoft.com/office/powerpoint/2010/main" val="33550115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Making the offer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52646"/>
            <a:ext cx="8686800" cy="3075075"/>
          </a:xfrm>
        </p:spPr>
        <p:txBody>
          <a:bodyPr/>
          <a:lstStyle/>
          <a:p>
            <a:r>
              <a:rPr lang="en-US" sz="2000" dirty="0"/>
              <a:t>Content of offer</a:t>
            </a:r>
          </a:p>
          <a:p>
            <a:pPr lvl="1"/>
            <a:r>
              <a:rPr lang="en-US" sz="2000" dirty="0"/>
              <a:t>Use UAB offer letter templates </a:t>
            </a:r>
          </a:p>
          <a:p>
            <a:pPr lvl="1"/>
            <a:r>
              <a:rPr lang="en-US" sz="2000" dirty="0"/>
              <a:t>Pay and rank not less than for comparable majority appointment</a:t>
            </a:r>
          </a:p>
          <a:p>
            <a:r>
              <a:rPr lang="en-US" sz="2000" dirty="0"/>
              <a:t>Determine who makes offer – usually the dean or department chair</a:t>
            </a:r>
          </a:p>
          <a:p>
            <a:r>
              <a:rPr lang="en-US" sz="2000" dirty="0"/>
              <a:t>Notify unsuccessful candidates promptly (once one candidate has accepted),  esp. internal candidates</a:t>
            </a:r>
          </a:p>
          <a:p>
            <a:r>
              <a:rPr lang="en-US" sz="2000" dirty="0"/>
              <a:t>No “unofficial” verbal or written offers – all offers must be officially approved by the Provost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19331" y="747652"/>
            <a:ext cx="4132520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All official offer letters must be Approved </a:t>
            </a:r>
          </a:p>
          <a:p>
            <a:r>
              <a:rPr lang="en-US" dirty="0"/>
              <a:t>by the Provost in advance of extending the offer.</a:t>
            </a:r>
          </a:p>
        </p:txBody>
      </p:sp>
    </p:spTree>
    <p:extLst>
      <p:ext uri="{BB962C8B-B14F-4D97-AF65-F5344CB8AC3E}">
        <p14:creationId xmlns:p14="http://schemas.microsoft.com/office/powerpoint/2010/main" val="34520527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Records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Must be a part of each candidate’s file:</a:t>
            </a:r>
          </a:p>
          <a:p>
            <a:pPr lvl="1"/>
            <a:r>
              <a:rPr lang="en-US" dirty="0"/>
              <a:t>Rating sheets</a:t>
            </a:r>
          </a:p>
          <a:p>
            <a:pPr lvl="1"/>
            <a:r>
              <a:rPr lang="en-US" dirty="0"/>
              <a:t>All notes</a:t>
            </a:r>
          </a:p>
          <a:p>
            <a:pPr lvl="2"/>
            <a:r>
              <a:rPr lang="en-US" dirty="0"/>
              <a:t>Watch for casual comments in margins</a:t>
            </a:r>
          </a:p>
          <a:p>
            <a:pPr lvl="2"/>
            <a:r>
              <a:rPr lang="en-US" dirty="0"/>
              <a:t>Notes can also be made in UAB PeopleAdmin</a:t>
            </a:r>
          </a:p>
          <a:p>
            <a:r>
              <a:rPr lang="en-US" dirty="0"/>
              <a:t>See </a:t>
            </a:r>
            <a:r>
              <a:rPr lang="en-US" dirty="0">
                <a:hlinkClick r:id="rId2"/>
              </a:rPr>
              <a:t>www.uab.edu/faculty/hiring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33495E-7838-D6CE-AAAC-C71A29D077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2567" y="1998921"/>
            <a:ext cx="2027276" cy="2310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340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Purpose of this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34646"/>
            <a:ext cx="8229600" cy="3609072"/>
          </a:xfrm>
        </p:spPr>
        <p:txBody>
          <a:bodyPr/>
          <a:lstStyle/>
          <a:p>
            <a:r>
              <a:rPr lang="en-US" dirty="0"/>
              <a:t>You should take this training before chairing or serving on a faculty search committee. </a:t>
            </a:r>
          </a:p>
          <a:p>
            <a:r>
              <a:rPr lang="en-US" dirty="0"/>
              <a:t>It provides information that should make your committee work more efficiently and more likely to attract, hire and retain an excellent and diverse faculty.</a:t>
            </a:r>
          </a:p>
          <a:p>
            <a:r>
              <a:rPr lang="en-US" dirty="0"/>
              <a:t>See last page for additional resources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6938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After the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assistance to the new faculty member to enhance the probability of success </a:t>
            </a:r>
          </a:p>
          <a:p>
            <a:r>
              <a:rPr lang="en-US" dirty="0"/>
              <a:t>Department head should identify a mentor </a:t>
            </a:r>
          </a:p>
          <a:p>
            <a:r>
              <a:rPr lang="en-US" dirty="0"/>
              <a:t>Contact UAB Faculty Affairs for onboarding assistance for your new hire</a:t>
            </a:r>
          </a:p>
          <a:p>
            <a:r>
              <a:rPr lang="en-US" dirty="0"/>
              <a:t>Ensure that the faculty new hire has everything to start on day one</a:t>
            </a:r>
          </a:p>
        </p:txBody>
      </p:sp>
    </p:spTree>
    <p:extLst>
      <p:ext uri="{BB962C8B-B14F-4D97-AF65-F5344CB8AC3E}">
        <p14:creationId xmlns:p14="http://schemas.microsoft.com/office/powerpoint/2010/main" val="7493133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Campus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8871"/>
            <a:ext cx="8229600" cy="3720353"/>
          </a:xfrm>
        </p:spPr>
        <p:txBody>
          <a:bodyPr/>
          <a:lstStyle/>
          <a:p>
            <a:r>
              <a:rPr lang="en-US" dirty="0"/>
              <a:t>UAB Provost Office</a:t>
            </a:r>
          </a:p>
          <a:p>
            <a:pPr lvl="1"/>
            <a:r>
              <a:rPr lang="en-US" dirty="0"/>
              <a:t>Faculty website: </a:t>
            </a:r>
            <a:r>
              <a:rPr lang="en-US" dirty="0">
                <a:hlinkClick r:id="rId2"/>
              </a:rPr>
              <a:t>http://www.uab.edu/faculty/hiring</a:t>
            </a:r>
            <a:endParaRPr lang="en-US" dirty="0"/>
          </a:p>
          <a:p>
            <a:r>
              <a:rPr lang="en-US" dirty="0"/>
              <a:t>UAB Human Resources</a:t>
            </a:r>
          </a:p>
          <a:p>
            <a:pPr lvl="1"/>
            <a:r>
              <a:rPr lang="en-US" dirty="0"/>
              <a:t>Careers website: </a:t>
            </a:r>
            <a:r>
              <a:rPr lang="en-US" dirty="0">
                <a:hlinkClick r:id="rId3"/>
              </a:rPr>
              <a:t>http://www.uab.edu/humanresources/home/careers</a:t>
            </a:r>
            <a:endParaRPr lang="en-US" dirty="0"/>
          </a:p>
          <a:p>
            <a:pPr lvl="1"/>
            <a:r>
              <a:rPr lang="en-US" dirty="0"/>
              <a:t>Search Firm Guidelines – refer to the link below if you are using a search firm</a:t>
            </a:r>
          </a:p>
          <a:p>
            <a:pPr marL="344488" lvl="1" indent="0">
              <a:buNone/>
            </a:pPr>
            <a:r>
              <a:rPr lang="en-US" sz="1800" dirty="0">
                <a:hlinkClick r:id="rId4"/>
              </a:rPr>
              <a:t>Search Firm Guidelines | Human Resources</a:t>
            </a:r>
            <a:endParaRPr lang="en-US" sz="1800" dirty="0"/>
          </a:p>
          <a:p>
            <a:pPr marL="344488" lvl="1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376612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Campus resources (contd.)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8871"/>
            <a:ext cx="8229600" cy="3720353"/>
          </a:xfrm>
        </p:spPr>
        <p:txBody>
          <a:bodyPr/>
          <a:lstStyle/>
          <a:p>
            <a:r>
              <a:rPr lang="en-US" dirty="0"/>
              <a:t>For quick guide to UAB Faculty Jobs tool, see: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70" t="28671" r="23922" b="7451"/>
          <a:stretch/>
        </p:blipFill>
        <p:spPr bwMode="auto">
          <a:xfrm>
            <a:off x="1004046" y="1649505"/>
            <a:ext cx="5235388" cy="280317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508376" y="2624879"/>
            <a:ext cx="2322624" cy="646331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hlinkClick r:id="rId3"/>
              </a:rPr>
              <a:t>UAB Faculty Jobs</a:t>
            </a:r>
          </a:p>
          <a:p>
            <a:r>
              <a:rPr lang="en-US" dirty="0">
                <a:hlinkClick r:id="rId3"/>
              </a:rPr>
              <a:t>Quick Reference Guide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473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Organizing the search committee</a:t>
            </a:r>
          </a:p>
          <a:p>
            <a:r>
              <a:rPr lang="en-US" dirty="0"/>
              <a:t>Developing the job description</a:t>
            </a:r>
          </a:p>
          <a:p>
            <a:r>
              <a:rPr lang="en-US" dirty="0"/>
              <a:t>Advertising the position </a:t>
            </a:r>
          </a:p>
          <a:p>
            <a:r>
              <a:rPr lang="en-US" dirty="0"/>
              <a:t>Reviewing the candidates</a:t>
            </a:r>
          </a:p>
          <a:p>
            <a:r>
              <a:rPr lang="en-US" dirty="0"/>
              <a:t>Keeping good records</a:t>
            </a:r>
          </a:p>
          <a:p>
            <a:r>
              <a:rPr lang="en-US" dirty="0"/>
              <a:t>Best practices for interviewing candidates</a:t>
            </a:r>
          </a:p>
        </p:txBody>
      </p:sp>
    </p:spTree>
    <p:extLst>
      <p:ext uri="{BB962C8B-B14F-4D97-AF65-F5344CB8AC3E}">
        <p14:creationId xmlns:p14="http://schemas.microsoft.com/office/powerpoint/2010/main" val="1082927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551"/>
            <a:ext cx="8229600" cy="900425"/>
          </a:xfrm>
        </p:spPr>
        <p:txBody>
          <a:bodyPr/>
          <a:lstStyle/>
          <a:p>
            <a:r>
              <a:rPr lang="en-US" b="1" dirty="0"/>
              <a:t>Organize the search committee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75390"/>
            <a:ext cx="8229600" cy="3469869"/>
          </a:xfrm>
        </p:spPr>
        <p:txBody>
          <a:bodyPr/>
          <a:lstStyle/>
          <a:p>
            <a:r>
              <a:rPr lang="en-US" dirty="0"/>
              <a:t>Composition of the committee</a:t>
            </a:r>
          </a:p>
          <a:p>
            <a:pPr lvl="1"/>
            <a:r>
              <a:rPr lang="en-US" dirty="0"/>
              <a:t>Do members of the committee reflect the diversity of the department?</a:t>
            </a:r>
          </a:p>
          <a:p>
            <a:pPr lvl="1"/>
            <a:r>
              <a:rPr lang="en-US" dirty="0"/>
              <a:t>Who is the chair?</a:t>
            </a:r>
          </a:p>
          <a:p>
            <a:pPr lvl="1"/>
            <a:r>
              <a:rPr lang="en-US" dirty="0"/>
              <a:t>Who is responsible for keeping records and for submitting forms to HR consultant and Provost’s Office?</a:t>
            </a:r>
          </a:p>
          <a:p>
            <a:pPr lvl="1"/>
            <a:r>
              <a:rPr lang="en-US" dirty="0"/>
              <a:t>Does your college, school or department have its own faculty search guidelines?</a:t>
            </a:r>
          </a:p>
        </p:txBody>
      </p:sp>
    </p:spTree>
    <p:extLst>
      <p:ext uri="{BB962C8B-B14F-4D97-AF65-F5344CB8AC3E}">
        <p14:creationId xmlns:p14="http://schemas.microsoft.com/office/powerpoint/2010/main" val="615547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Organize the search committee (contd.)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9494"/>
            <a:ext cx="8229600" cy="3237247"/>
          </a:xfrm>
        </p:spPr>
        <p:txBody>
          <a:bodyPr/>
          <a:lstStyle/>
          <a:p>
            <a:r>
              <a:rPr lang="en-US" dirty="0"/>
              <a:t>Participation in and attendance at committee meetings are crucial</a:t>
            </a:r>
          </a:p>
          <a:p>
            <a:pPr lvl="1"/>
            <a:r>
              <a:rPr lang="en-US" dirty="0"/>
              <a:t>Do not agree to serve if you cannot participate fully</a:t>
            </a:r>
          </a:p>
          <a:p>
            <a:r>
              <a:rPr lang="en-US" dirty="0"/>
              <a:t>The best committee members:</a:t>
            </a:r>
          </a:p>
          <a:p>
            <a:pPr lvl="1"/>
            <a:r>
              <a:rPr lang="en-US" dirty="0"/>
              <a:t>are highly regarded in their department, the University, and the community</a:t>
            </a:r>
          </a:p>
          <a:p>
            <a:pPr lvl="1"/>
            <a:r>
              <a:rPr lang="en-US" dirty="0"/>
              <a:t>have experience in faculty searches</a:t>
            </a:r>
          </a:p>
        </p:txBody>
      </p:sp>
    </p:spTree>
    <p:extLst>
      <p:ext uri="{BB962C8B-B14F-4D97-AF65-F5344CB8AC3E}">
        <p14:creationId xmlns:p14="http://schemas.microsoft.com/office/powerpoint/2010/main" val="814434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Organize the search committee (contd.)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the tasks of this committee?</a:t>
            </a:r>
          </a:p>
          <a:p>
            <a:pPr lvl="1"/>
            <a:r>
              <a:rPr lang="en-US" dirty="0"/>
              <a:t>Write the job description and advertisement</a:t>
            </a:r>
          </a:p>
          <a:p>
            <a:pPr lvl="2"/>
            <a:r>
              <a:rPr lang="en-US" dirty="0"/>
              <a:t>advertise </a:t>
            </a:r>
            <a:r>
              <a:rPr lang="en-US" b="1" i="1" dirty="0"/>
              <a:t>widely </a:t>
            </a:r>
            <a:r>
              <a:rPr lang="en-US" dirty="0"/>
              <a:t>(see </a:t>
            </a:r>
            <a:r>
              <a:rPr lang="en-US" dirty="0" err="1"/>
              <a:t>Graystone</a:t>
            </a:r>
            <a:r>
              <a:rPr lang="en-US" dirty="0"/>
              <a:t> Group resources later)</a:t>
            </a:r>
          </a:p>
          <a:p>
            <a:pPr lvl="2"/>
            <a:r>
              <a:rPr lang="en-US" dirty="0"/>
              <a:t>specify preferred and minimum qualifications (“or” vs. “and”)</a:t>
            </a:r>
          </a:p>
          <a:p>
            <a:pPr lvl="2"/>
            <a:r>
              <a:rPr lang="en-US" dirty="0"/>
              <a:t>include the requirements for teaching, research and service</a:t>
            </a:r>
          </a:p>
          <a:p>
            <a:pPr lvl="2"/>
            <a:r>
              <a:rPr lang="en-US" dirty="0"/>
              <a:t>consider what are the </a:t>
            </a:r>
            <a:r>
              <a:rPr lang="en-US" b="1" i="1" dirty="0"/>
              <a:t>essential functions</a:t>
            </a:r>
            <a:r>
              <a:rPr lang="en-US" dirty="0"/>
              <a:t> of the position</a:t>
            </a:r>
          </a:p>
          <a:p>
            <a:pPr lvl="3"/>
            <a:r>
              <a:rPr lang="en-US" dirty="0"/>
              <a:t>a job duty that must be performed by the person in the position, or a job duty that is not performed frequently but is critical to the position. 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62250" y="1467964"/>
            <a:ext cx="4456092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“The University of Alabama at Birmingham</a:t>
            </a:r>
          </a:p>
          <a:p>
            <a:r>
              <a:rPr lang="en-US" sz="1200" dirty="0"/>
              <a:t> is an Equal Employment/Equal Educational Opportunity Institution” </a:t>
            </a:r>
          </a:p>
        </p:txBody>
      </p:sp>
    </p:spTree>
    <p:extLst>
      <p:ext uri="{BB962C8B-B14F-4D97-AF65-F5344CB8AC3E}">
        <p14:creationId xmlns:p14="http://schemas.microsoft.com/office/powerpoint/2010/main" val="3592073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Organize the search committee (contd.)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4575"/>
            <a:ext cx="8229600" cy="3237247"/>
          </a:xfrm>
        </p:spPr>
        <p:txBody>
          <a:bodyPr/>
          <a:lstStyle/>
          <a:p>
            <a:r>
              <a:rPr lang="en-US" dirty="0"/>
              <a:t>What are the tasks of this committee (contd.)?</a:t>
            </a:r>
          </a:p>
          <a:p>
            <a:pPr lvl="1"/>
            <a:r>
              <a:rPr lang="en-US" dirty="0"/>
              <a:t>Budget for travel and other expenses?</a:t>
            </a:r>
          </a:p>
          <a:p>
            <a:pPr lvl="1"/>
            <a:r>
              <a:rPr lang="en-US" dirty="0"/>
              <a:t>Who will handle travel arrangements?</a:t>
            </a:r>
          </a:p>
          <a:p>
            <a:pPr lvl="1"/>
            <a:r>
              <a:rPr lang="en-US" dirty="0"/>
              <a:t>What is the schedule for committee meetings and candidate interviews?</a:t>
            </a:r>
          </a:p>
          <a:p>
            <a:pPr lvl="1"/>
            <a:r>
              <a:rPr lang="en-US" dirty="0"/>
              <a:t>Know exactly what gets submitted to whom and when for approvals – see resources on last page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See </a:t>
            </a:r>
            <a:r>
              <a:rPr lang="en-US" b="1" dirty="0">
                <a:solidFill>
                  <a:prstClr val="black"/>
                </a:solidFill>
              </a:rPr>
              <a:t>“Best practices in recruitment” </a:t>
            </a:r>
            <a:endParaRPr lang="en-US" dirty="0">
              <a:solidFill>
                <a:prstClr val="black"/>
              </a:solidFill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11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Best practices in recruitment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400" y="1010709"/>
            <a:ext cx="8229600" cy="3237247"/>
          </a:xfrm>
        </p:spPr>
        <p:txBody>
          <a:bodyPr/>
          <a:lstStyle/>
          <a:p>
            <a:r>
              <a:rPr lang="en-US" dirty="0"/>
              <a:t>Timing</a:t>
            </a:r>
          </a:p>
          <a:p>
            <a:pPr lvl="1"/>
            <a:r>
              <a:rPr lang="en-US" dirty="0"/>
              <a:t>Major academic conferences coming up, where you could be recruiting?</a:t>
            </a:r>
          </a:p>
          <a:p>
            <a:pPr lvl="1"/>
            <a:r>
              <a:rPr lang="en-US" dirty="0"/>
              <a:t>Fixed or open-ended deadline?</a:t>
            </a:r>
          </a:p>
          <a:p>
            <a:r>
              <a:rPr lang="en-US" dirty="0"/>
              <a:t>Importance of the personal touch</a:t>
            </a:r>
          </a:p>
          <a:p>
            <a:pPr lvl="1"/>
            <a:r>
              <a:rPr lang="en-US" dirty="0"/>
              <a:t>The best candidates might not be looking</a:t>
            </a:r>
          </a:p>
          <a:p>
            <a:pPr lvl="1"/>
            <a:r>
              <a:rPr lang="en-US" dirty="0"/>
              <a:t>Your colleagues might have the best recommendations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129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UAB PeopleAdmin: </a:t>
            </a:r>
            <a:br>
              <a:rPr lang="en-US" b="1" dirty="0"/>
            </a:br>
            <a:r>
              <a:rPr lang="en-US" b="1" dirty="0"/>
              <a:t>The faculty recruitment system for UAB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requests for new recruitments</a:t>
            </a:r>
          </a:p>
          <a:p>
            <a:r>
              <a:rPr lang="en-US" dirty="0"/>
              <a:t>Applicants apply online</a:t>
            </a:r>
          </a:p>
          <a:p>
            <a:r>
              <a:rPr lang="en-US" dirty="0"/>
              <a:t>Applications organized for search committees</a:t>
            </a:r>
          </a:p>
          <a:p>
            <a:pPr lvl="1"/>
            <a:r>
              <a:rPr lang="en-US" dirty="0"/>
              <a:t>Evaluation tool available</a:t>
            </a:r>
          </a:p>
          <a:p>
            <a:r>
              <a:rPr lang="en-US" dirty="0"/>
              <a:t>Hiring proposals generated</a:t>
            </a:r>
          </a:p>
          <a:p>
            <a:r>
              <a:rPr lang="en-US" dirty="0"/>
              <a:t>Background checks integrated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979458" y="3750951"/>
            <a:ext cx="2638864" cy="52322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hlinkClick r:id="rId2"/>
              </a:rPr>
              <a:t>UAB Faculty Jobs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51956804"/>
      </p:ext>
    </p:extLst>
  </p:cSld>
  <p:clrMapOvr>
    <a:masterClrMapping/>
  </p:clrMapOvr>
</p:sld>
</file>

<file path=ppt/theme/theme1.xml><?xml version="1.0" encoding="utf-8"?>
<a:theme xmlns:a="http://schemas.openxmlformats.org/drawingml/2006/main" name="Green_Angles_template">
  <a:themeElements>
    <a:clrScheme name="Custom 8">
      <a:dk1>
        <a:sysClr val="windowText" lastClr="000000"/>
      </a:dk1>
      <a:lt1>
        <a:sysClr val="window" lastClr="FFFFFF"/>
      </a:lt1>
      <a:dk2>
        <a:srgbClr val="1C4A26"/>
      </a:dk2>
      <a:lt2>
        <a:srgbClr val="EEECE1"/>
      </a:lt2>
      <a:accent1>
        <a:srgbClr val="9C9F49"/>
      </a:accent1>
      <a:accent2>
        <a:srgbClr val="C59518"/>
      </a:accent2>
      <a:accent3>
        <a:srgbClr val="4C4C4C"/>
      </a:accent3>
      <a:accent4>
        <a:srgbClr val="99CC99"/>
      </a:accent4>
      <a:accent5>
        <a:srgbClr val="CCCC99"/>
      </a:accent5>
      <a:accent6>
        <a:srgbClr val="669966"/>
      </a:accent6>
      <a:hlink>
        <a:srgbClr val="008000"/>
      </a:hlink>
      <a:folHlink>
        <a:srgbClr val="9999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Green_Angles_template</Template>
  <TotalTime>1851</TotalTime>
  <Words>1057</Words>
  <Application>Microsoft Office PowerPoint</Application>
  <PresentationFormat>On-screen Show (16:9)</PresentationFormat>
  <Paragraphs>140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Avenir Heavy</vt:lpstr>
      <vt:lpstr>Avenir Roman</vt:lpstr>
      <vt:lpstr>Calibri</vt:lpstr>
      <vt:lpstr>Green_Angles_template</vt:lpstr>
      <vt:lpstr>Training for  New Faculty Search Committees: From Selection to Onboarding </vt:lpstr>
      <vt:lpstr>Purpose of this training</vt:lpstr>
      <vt:lpstr>Overview</vt:lpstr>
      <vt:lpstr>Organize the search committee</vt:lpstr>
      <vt:lpstr>Organize the search committee (contd.)</vt:lpstr>
      <vt:lpstr>Organize the search committee (contd.)</vt:lpstr>
      <vt:lpstr>Organize the search committee (contd.)</vt:lpstr>
      <vt:lpstr>Best practices in recruitment</vt:lpstr>
      <vt:lpstr>UAB PeopleAdmin:  The faculty recruitment system for UAB</vt:lpstr>
      <vt:lpstr>Best practices in recruitment (contd.)</vt:lpstr>
      <vt:lpstr>Best practices in recruitment (contd.)</vt:lpstr>
      <vt:lpstr>Best practices in recruitment (contd.)</vt:lpstr>
      <vt:lpstr>Reviewing the candidates</vt:lpstr>
      <vt:lpstr>Interviewing the candidates</vt:lpstr>
      <vt:lpstr>Interviewing the candidates (contd.)</vt:lpstr>
      <vt:lpstr>Interviewing the candidates (contd.)</vt:lpstr>
      <vt:lpstr>Interviewing the candidates (contd.)</vt:lpstr>
      <vt:lpstr>Making the offer</vt:lpstr>
      <vt:lpstr>Records</vt:lpstr>
      <vt:lpstr>After the search</vt:lpstr>
      <vt:lpstr>Campus resources</vt:lpstr>
      <vt:lpstr>Campus resources (contd.)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Welcome, New Faculty!</dc:title>
  <dc:creator>Stephen A Yoder</dc:creator>
  <cp:lastModifiedBy>Diltz, Monica R</cp:lastModifiedBy>
  <cp:revision>53</cp:revision>
  <cp:lastPrinted>2019-11-21T22:43:01Z</cp:lastPrinted>
  <dcterms:created xsi:type="dcterms:W3CDTF">2014-07-16T14:38:40Z</dcterms:created>
  <dcterms:modified xsi:type="dcterms:W3CDTF">2025-11-25T17:48:42Z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7542bc-63e5-412b-b0a0-d9586028a7d0_Enabled">
    <vt:lpwstr>true</vt:lpwstr>
  </property>
  <property fmtid="{D5CDD505-2E9C-101B-9397-08002B2CF9AE}" pid="3" name="MSIP_Label_ae7542bc-63e5-412b-b0a0-d9586028a7d0_SetDate">
    <vt:lpwstr>2025-11-24T20:50:26Z</vt:lpwstr>
  </property>
  <property fmtid="{D5CDD505-2E9C-101B-9397-08002B2CF9AE}" pid="4" name="MSIP_Label_ae7542bc-63e5-412b-b0a0-d9586028a7d0_Method">
    <vt:lpwstr>Standard</vt:lpwstr>
  </property>
  <property fmtid="{D5CDD505-2E9C-101B-9397-08002B2CF9AE}" pid="5" name="MSIP_Label_ae7542bc-63e5-412b-b0a0-d9586028a7d0_Name">
    <vt:lpwstr>Sensitive</vt:lpwstr>
  </property>
  <property fmtid="{D5CDD505-2E9C-101B-9397-08002B2CF9AE}" pid="6" name="MSIP_Label_ae7542bc-63e5-412b-b0a0-d9586028a7d0_SiteId">
    <vt:lpwstr>d8999fe4-76af-40b3-b435-1d8977abc08c</vt:lpwstr>
  </property>
  <property fmtid="{D5CDD505-2E9C-101B-9397-08002B2CF9AE}" pid="7" name="MSIP_Label_ae7542bc-63e5-412b-b0a0-d9586028a7d0_ActionId">
    <vt:lpwstr>d7ab44c4-2453-44d7-bd2a-f83f02cc6863</vt:lpwstr>
  </property>
  <property fmtid="{D5CDD505-2E9C-101B-9397-08002B2CF9AE}" pid="8" name="MSIP_Label_ae7542bc-63e5-412b-b0a0-d9586028a7d0_ContentBits">
    <vt:lpwstr>0</vt:lpwstr>
  </property>
  <property fmtid="{D5CDD505-2E9C-101B-9397-08002B2CF9AE}" pid="9" name="MSIP_Label_ae7542bc-63e5-412b-b0a0-d9586028a7d0_Tag">
    <vt:lpwstr>10, 3, 0, 1</vt:lpwstr>
  </property>
</Properties>
</file>