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8" r:id="rId5"/>
    <p:sldId id="260" r:id="rId6"/>
    <p:sldId id="261" r:id="rId7"/>
    <p:sldId id="262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B4E03C-910A-43BA-969B-6F87EE383448}" v="1" dt="2020-09-28T19:22:12.1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ice ward" userId="a60124123df91dde" providerId="LiveId" clId="{B9B4E03C-910A-43BA-969B-6F87EE383448}"/>
    <pc:docChg chg="modSld">
      <pc:chgData name="janice ward" userId="a60124123df91dde" providerId="LiveId" clId="{B9B4E03C-910A-43BA-969B-6F87EE383448}" dt="2020-09-28T19:22:12.165" v="3"/>
      <pc:docMkLst>
        <pc:docMk/>
      </pc:docMkLst>
      <pc:sldChg chg="modSp mod">
        <pc:chgData name="janice ward" userId="a60124123df91dde" providerId="LiveId" clId="{B9B4E03C-910A-43BA-969B-6F87EE383448}" dt="2020-09-28T19:22:12.165" v="3"/>
        <pc:sldMkLst>
          <pc:docMk/>
          <pc:sldMk cId="1533373259" sldId="262"/>
        </pc:sldMkLst>
        <pc:graphicFrameChg chg="mod modGraphic">
          <ac:chgData name="janice ward" userId="a60124123df91dde" providerId="LiveId" clId="{B9B4E03C-910A-43BA-969B-6F87EE383448}" dt="2020-09-28T19:22:12.165" v="3"/>
          <ac:graphicFrameMkLst>
            <pc:docMk/>
            <pc:sldMk cId="1533373259" sldId="262"/>
            <ac:graphicFrameMk id="2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256" cy="464820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552" y="0"/>
            <a:ext cx="3037255" cy="464820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r">
              <a:defRPr sz="1200"/>
            </a:lvl1pPr>
          </a:lstStyle>
          <a:p>
            <a:fld id="{A86FE5FB-CD01-44AE-979B-C4221B538213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64" tIns="46232" rIns="92464" bIns="462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520" y="4415791"/>
            <a:ext cx="5607363" cy="4183380"/>
          </a:xfrm>
          <a:prstGeom prst="rect">
            <a:avLst/>
          </a:prstGeom>
        </p:spPr>
        <p:txBody>
          <a:bodyPr vert="horz" lIns="92464" tIns="46232" rIns="92464" bIns="4623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256" cy="464820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552" y="8829967"/>
            <a:ext cx="3037255" cy="464820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r">
              <a:defRPr sz="1200"/>
            </a:lvl1pPr>
          </a:lstStyle>
          <a:p>
            <a:fld id="{26841420-A4C1-4CD7-BEF2-557A1392E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277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41420-A4C1-4CD7-BEF2-557A1392E87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362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41420-A4C1-4CD7-BEF2-557A1392E87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973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41420-A4C1-4CD7-BEF2-557A1392E87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9552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41420-A4C1-4CD7-BEF2-557A1392E87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06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0C4CC-1680-468D-B6CC-BBD69B718B09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97F7-8414-4522-B8BF-E2927825B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66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0C4CC-1680-468D-B6CC-BBD69B718B09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97F7-8414-4522-B8BF-E2927825B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204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0C4CC-1680-468D-B6CC-BBD69B718B09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97F7-8414-4522-B8BF-E2927825B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241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0C4CC-1680-468D-B6CC-BBD69B718B09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97F7-8414-4522-B8BF-E2927825B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074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0C4CC-1680-468D-B6CC-BBD69B718B09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97F7-8414-4522-B8BF-E2927825B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97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0C4CC-1680-468D-B6CC-BBD69B718B09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97F7-8414-4522-B8BF-E2927825B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389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0C4CC-1680-468D-B6CC-BBD69B718B09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97F7-8414-4522-B8BF-E2927825B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161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0C4CC-1680-468D-B6CC-BBD69B718B09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97F7-8414-4522-B8BF-E2927825B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352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0C4CC-1680-468D-B6CC-BBD69B718B09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97F7-8414-4522-B8BF-E2927825B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963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0C4CC-1680-468D-B6CC-BBD69B718B09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97F7-8414-4522-B8BF-E2927825B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070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0C4CC-1680-468D-B6CC-BBD69B718B09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D97F7-8414-4522-B8BF-E2927825B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692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0C4CC-1680-468D-B6CC-BBD69B718B09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D97F7-8414-4522-B8BF-E2927825B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27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uab.edu/faculty/research/funding-sources" TargetMode="External"/><Relationship Id="rId13" Type="http://schemas.openxmlformats.org/officeDocument/2006/relationships/image" Target="../media/image15.png"/><Relationship Id="rId3" Type="http://schemas.openxmlformats.org/officeDocument/2006/relationships/hyperlink" Target="http://www.academicimpressions.com/training-events" TargetMode="External"/><Relationship Id="rId7" Type="http://schemas.openxmlformats.org/officeDocument/2006/relationships/hyperlink" Target="mailto:clcrawford@uab.edu" TargetMode="External"/><Relationship Id="rId12" Type="http://schemas.openxmlformats.org/officeDocument/2006/relationships/image" Target="../media/image14.png"/><Relationship Id="rId1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uab.edu/cirtl" TargetMode="External"/><Relationship Id="rId11" Type="http://schemas.openxmlformats.org/officeDocument/2006/relationships/image" Target="../media/image13.png"/><Relationship Id="rId5" Type="http://schemas.openxmlformats.org/officeDocument/2006/relationships/hyperlink" Target="https://www.uab.edu/faculty/ctl" TargetMode="External"/><Relationship Id="rId15" Type="http://schemas.openxmlformats.org/officeDocument/2006/relationships/image" Target="../media/image17.png"/><Relationship Id="rId10" Type="http://schemas.openxmlformats.org/officeDocument/2006/relationships/hyperlink" Target="http://www.facultydiversity.org/" TargetMode="External"/><Relationship Id="rId4" Type="http://schemas.openxmlformats.org/officeDocument/2006/relationships/hyperlink" Target="https://www.uab.edu/ccts/training-academy/trainings" TargetMode="External"/><Relationship Id="rId9" Type="http://schemas.openxmlformats.org/officeDocument/2006/relationships/hyperlink" Target="https://www.uab.edu/business/home/inthenews/1325-healthcare-leadership-academy-investing-in-uab-s-emerging-leaders" TargetMode="External"/><Relationship Id="rId1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0.jpeg"/><Relationship Id="rId3" Type="http://schemas.openxmlformats.org/officeDocument/2006/relationships/hyperlink" Target="https://www.uab.edu/humanresources/home/learndev" TargetMode="External"/><Relationship Id="rId7" Type="http://schemas.openxmlformats.org/officeDocument/2006/relationships/hyperlink" Target="https://www.uab.edu/graduate/19-programs/professional/553-mentoring-and-leadership-certificate" TargetMode="External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uab.edu/faculty/hiring" TargetMode="External"/><Relationship Id="rId11" Type="http://schemas.openxmlformats.org/officeDocument/2006/relationships/image" Target="../media/image10.png"/><Relationship Id="rId5" Type="http://schemas.openxmlformats.org/officeDocument/2006/relationships/hyperlink" Target="https://www.uab.edu/faculty/new-faculty" TargetMode="External"/><Relationship Id="rId10" Type="http://schemas.openxmlformats.org/officeDocument/2006/relationships/image" Target="../media/image9.png"/><Relationship Id="rId4" Type="http://schemas.openxmlformats.org/officeDocument/2006/relationships/hyperlink" Target="https://www.magnapubs.com/" TargetMode="External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31282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Faculty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Development Resources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0837554"/>
              </p:ext>
            </p:extLst>
          </p:nvPr>
        </p:nvGraphicFramePr>
        <p:xfrm>
          <a:off x="457200" y="869502"/>
          <a:ext cx="8305800" cy="53955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76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6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6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05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Resource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Format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Target UAB Audience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Representative</a:t>
                      </a:r>
                      <a:r>
                        <a:rPr lang="en-US" sz="11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Topics</a:t>
                      </a:r>
                      <a:endParaRPr lang="en-US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4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Live 1-hour online</a:t>
                      </a:r>
                      <a:r>
                        <a:rPr lang="en-US" sz="11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webinars (also recorded)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Conferences (currently just virtual)</a:t>
                      </a:r>
                      <a:endParaRPr lang="en-US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Deans, chairs, and other leaders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Leadership skills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Currently virtual seminars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Mentoring lunch group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YouTube channel</a:t>
                      </a:r>
                      <a:endParaRPr lang="en-US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Beginning SOM research </a:t>
                      </a:r>
                      <a:r>
                        <a:rPr lang="en-US" sz="11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faculty and post docs </a:t>
                      </a:r>
                      <a:endParaRPr lang="en-US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Grant management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Research methods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Soft skills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1-hour face to face classroom seminars in CTL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New teachers and </a:t>
                      </a:r>
                      <a:r>
                        <a:rPr lang="en-US" sz="11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experienced teachers new </a:t>
                      </a: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 technology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Wide array of pedagogy topics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25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Online</a:t>
                      </a:r>
                      <a:r>
                        <a:rPr lang="en-US" sz="11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webinars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Mentoring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Current</a:t>
                      </a:r>
                      <a:r>
                        <a:rPr lang="en-US" sz="11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and future STEM faculty</a:t>
                      </a:r>
                      <a:endParaRPr lang="en-US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Evidence-based</a:t>
                      </a:r>
                      <a:r>
                        <a:rPr lang="en-US" sz="11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STEM pedagogy</a:t>
                      </a:r>
                      <a:endParaRPr lang="en-US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Internal</a:t>
                      </a:r>
                      <a:r>
                        <a:rPr lang="en-US" sz="11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website with a variety of resources</a:t>
                      </a:r>
                      <a:endParaRPr lang="en-US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Researchers seeking external</a:t>
                      </a:r>
                      <a:r>
                        <a:rPr lang="en-US" sz="11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funding</a:t>
                      </a:r>
                      <a:endParaRPr lang="en-US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Grant development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Currently virtual daylong sessions, with new cohort each year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Mid to upper career</a:t>
                      </a:r>
                      <a:r>
                        <a:rPr lang="en-US" sz="11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SOM faculty and Health System administrators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Leadership skills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Various online resources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Pre-tenure and post-tenure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Not limited to under-represented groups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Writing</a:t>
                      </a:r>
                      <a:r>
                        <a:rPr lang="en-US" sz="1100" b="0" baseline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discipline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baseline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Time management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baseline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Managing stress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76600" y="6324600"/>
            <a:ext cx="2895600" cy="365125"/>
          </a:xfrm>
        </p:spPr>
        <p:txBody>
          <a:bodyPr/>
          <a:lstStyle/>
          <a:p>
            <a:r>
              <a:rPr lang="en-US" dirty="0"/>
              <a:t>UAB Office of the Provost </a:t>
            </a:r>
          </a:p>
          <a:p>
            <a:r>
              <a:rPr lang="en-US" dirty="0"/>
              <a:t>September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9227A-34CE-43AF-A34E-F28BB72F40FC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67" b="23015"/>
          <a:stretch/>
        </p:blipFill>
        <p:spPr bwMode="auto">
          <a:xfrm>
            <a:off x="609600" y="1447800"/>
            <a:ext cx="1814513" cy="526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646935" y="3048000"/>
            <a:ext cx="1739840" cy="16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4" y="2209800"/>
            <a:ext cx="1452563" cy="45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18180" y="4794848"/>
            <a:ext cx="15872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>
                <a:solidFill>
                  <a:schemeClr val="bg1"/>
                </a:solidFill>
              </a:rPr>
              <a:t>UAB Healthcare Leadership Academy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335" y="3547186"/>
            <a:ext cx="1643063" cy="42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1606" y="4306034"/>
            <a:ext cx="1443818" cy="26596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6153" y="5707002"/>
            <a:ext cx="1820375" cy="326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841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035610"/>
              </p:ext>
            </p:extLst>
          </p:nvPr>
        </p:nvGraphicFramePr>
        <p:xfrm>
          <a:off x="761340" y="1299330"/>
          <a:ext cx="7848600" cy="45068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2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2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2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2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Resource 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Format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Target UAB Audience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Representative</a:t>
                      </a:r>
                      <a:r>
                        <a:rPr lang="en-US" sz="11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Topics</a:t>
                      </a:r>
                      <a:endParaRPr lang="en-US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85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Currently virtual, 2-3 hours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Regularly-scheduled in catalogue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Staff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Productivity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Software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Communications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Leadership skills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85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Online videos of all lengths, with emphasis</a:t>
                      </a:r>
                      <a:r>
                        <a:rPr lang="en-US" sz="11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on “learning paths”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Staff and faculty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Technology skills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Leadership skills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E-learning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Not</a:t>
                      </a:r>
                      <a:r>
                        <a:rPr lang="en-US" sz="11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aimed at higher </a:t>
                      </a:r>
                      <a:r>
                        <a:rPr lang="en-US" sz="1100" baseline="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ed</a:t>
                      </a:r>
                      <a:endParaRPr lang="en-US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85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Online recorded webinars (30-40 mins)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Faculty mentor videos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Newsletter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Teaching</a:t>
                      </a:r>
                      <a:r>
                        <a:rPr lang="en-US" sz="11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</a:t>
                      </a: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aculty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Pedagogy, with emphasis</a:t>
                      </a:r>
                      <a:r>
                        <a:rPr lang="en-US" sz="11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on e</a:t>
                      </a: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-learning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Legal</a:t>
                      </a:r>
                      <a:r>
                        <a:rPr lang="en-US" sz="11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compliance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Aimed at higher </a:t>
                      </a:r>
                      <a:r>
                        <a:rPr lang="en-US" sz="1100" baseline="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ed</a:t>
                      </a:r>
                      <a:endParaRPr lang="en-US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85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Onboarding videos and links on website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Annual P&amp;T roundtable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Faculty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Special resources for new research faculty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Orientation</a:t>
                      </a:r>
                      <a:r>
                        <a:rPr lang="en-US" sz="11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to UAB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P&amp;T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Search committee resources</a:t>
                      </a:r>
                      <a:endParaRPr lang="en-US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85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UAB</a:t>
                      </a:r>
                      <a:r>
                        <a:rPr lang="en-US" sz="1100" b="0" baseline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Graduate School certificate, for course credit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Currently just online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Research faculty and staff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Leadership and mentoring skills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Grants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193154" y="533400"/>
            <a:ext cx="70428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Faculty Development Resources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cont’d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sz="2000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466" y="3514725"/>
            <a:ext cx="166370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417" y="3823479"/>
            <a:ext cx="1719263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812" y="4419600"/>
            <a:ext cx="1822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76600" y="6172200"/>
            <a:ext cx="2895600" cy="365125"/>
          </a:xfrm>
        </p:spPr>
        <p:txBody>
          <a:bodyPr/>
          <a:lstStyle/>
          <a:p>
            <a:r>
              <a:rPr lang="en-US" dirty="0"/>
              <a:t>UAB Office of the Provost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397" y="5181600"/>
            <a:ext cx="1493837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7"/>
          <a:srcRect t="35778" b="35778"/>
          <a:stretch/>
        </p:blipFill>
        <p:spPr>
          <a:xfrm>
            <a:off x="902020" y="2558751"/>
            <a:ext cx="1681163" cy="47819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9B844D3-865D-4FC2-AC1D-45956438E79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812" y="1876281"/>
            <a:ext cx="1822450" cy="119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534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0659546"/>
              </p:ext>
            </p:extLst>
          </p:nvPr>
        </p:nvGraphicFramePr>
        <p:xfrm>
          <a:off x="981808" y="762000"/>
          <a:ext cx="7315200" cy="60057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24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Resource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Notes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85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2-3 free 1-hr webinars per month, live but recordings available later through AIPRO university-wide site license paid by Provost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Additional webinars ($300) and conferences available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3"/>
                        </a:rPr>
                        <a:t>Academic Impressions</a:t>
                      </a:r>
                      <a:endParaRPr lang="en-US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97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Seminars offered approx. 1x week as part of CCTS Training Academy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Funded by NIH Clinical and Translational Science Awards Program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4"/>
                        </a:rPr>
                        <a:t>Center for Clinical and Translational Science</a:t>
                      </a:r>
                      <a:endParaRPr lang="en-US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62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20-30 no-cost live 3-hr sessions per month, in CTL on UAB campus (Education Building across from Sterne Library)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Participants can earn teaching certification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5"/>
                        </a:rPr>
                        <a:t>Center for Teaching and Learning</a:t>
                      </a:r>
                      <a:endParaRPr lang="en-US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97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Funded by National Science Foundation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Three levels of certificate available,</a:t>
                      </a:r>
                      <a:r>
                        <a:rPr lang="en-US" sz="11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based on UAB Graduate School curriculum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6"/>
                        </a:rPr>
                        <a:t>Center for the Integration, Research, and Learning</a:t>
                      </a:r>
                      <a:endParaRPr lang="en-US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59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Variety of internal resources for enhancing the</a:t>
                      </a:r>
                      <a:r>
                        <a:rPr lang="en-US" sz="11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success of grant requests</a:t>
                      </a:r>
                      <a:endParaRPr lang="en-US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Possible</a:t>
                      </a:r>
                      <a:r>
                        <a:rPr lang="en-US" sz="11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free access to external resources for proposal development (T.I.G.)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Contact Chelsea Crawford, Dir., Research Development, </a:t>
                      </a:r>
                      <a:r>
                        <a:rPr lang="en-US" sz="11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7"/>
                        </a:rPr>
                        <a:t>clcrawford@uab.edu</a:t>
                      </a:r>
                      <a:endParaRPr lang="en-US" sz="1100" baseline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aseline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8"/>
                        </a:rPr>
                        <a:t>Funding Sources and Grant Opportunities</a:t>
                      </a:r>
                      <a:endParaRPr lang="en-US" sz="1100" baseline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97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Jointly administered and taught by SOM and </a:t>
                      </a:r>
                      <a:r>
                        <a:rPr lang="en-US" sz="11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Collat</a:t>
                      </a: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School of Business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Sessions held off-campus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Participants form groups that present capstone projects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9"/>
                        </a:rPr>
                        <a:t>UAB Healthcare Leadership Academy</a:t>
                      </a:r>
                      <a:endParaRPr lang="en-US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285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Free membership with UAB email address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Matching scholarships</a:t>
                      </a:r>
                      <a:r>
                        <a:rPr lang="en-US" sz="11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for summer “boot camp” course available from VPDEI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Access to member library with 90+ </a:t>
                      </a:r>
                      <a:r>
                        <a:rPr lang="en-US" sz="1100" baseline="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hrs</a:t>
                      </a:r>
                      <a:r>
                        <a:rPr lang="en-US" sz="11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of professional development training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aseline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10"/>
                        </a:rPr>
                        <a:t>National Center for Faculty Development and Diversity</a:t>
                      </a:r>
                      <a:endParaRPr lang="en-US" sz="1100" baseline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759" y="1292691"/>
            <a:ext cx="18161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664" y="2074288"/>
            <a:ext cx="1450975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975" y="2895600"/>
            <a:ext cx="1736725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3553" y="5095655"/>
            <a:ext cx="1404667" cy="707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381000" y="22860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Notes</a:t>
            </a:r>
            <a:endParaRPr lang="en-US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664" y="3556743"/>
            <a:ext cx="1639887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206664" y="4537334"/>
            <a:ext cx="1444877" cy="26824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065700" y="6168923"/>
            <a:ext cx="1820375" cy="326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943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208789"/>
              </p:ext>
            </p:extLst>
          </p:nvPr>
        </p:nvGraphicFramePr>
        <p:xfrm>
          <a:off x="1038404" y="1364704"/>
          <a:ext cx="7391400" cy="44095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Resource 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Notes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85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4-5 no-cost live 3-hr sessions per (currently virtually), taught by UAB HR Organizational Development staff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3"/>
                        </a:rPr>
                        <a:t>UAB Learning and Development</a:t>
                      </a:r>
                      <a:r>
                        <a:rPr lang="en-US" sz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US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85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On-demand</a:t>
                      </a:r>
                      <a:r>
                        <a:rPr lang="en-US" sz="12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online library of 30-60 min. recorded videos, with university-wide license paid for by UAB HR Organizational Development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3"/>
                        </a:rPr>
                        <a:t>UAB Learning and Development</a:t>
                      </a:r>
                      <a:endParaRPr lang="en-US" sz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85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On-demand library of 1-hr recorded videos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On-demand library of 20-minute “Mentor Videos”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University-wide license paid for by e-Learning and Professional Studies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4"/>
                        </a:rPr>
                        <a:t>Magna</a:t>
                      </a:r>
                      <a:endParaRPr lang="en-US" sz="1200" baseline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85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Website maintained by Office of the Provost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5"/>
                        </a:rPr>
                        <a:t>UAB Faculty Onboarding</a:t>
                      </a:r>
                      <a:endParaRPr lang="en-US" sz="1200" baseline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6"/>
                        </a:rPr>
                        <a:t>Faculty Recruitment, Searches, and Hiring</a:t>
                      </a:r>
                      <a:endParaRPr lang="en-US" sz="1200" u="none" baseline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85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Administered and taught by UAB Graduate School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 credit hours required for certificate, which is included on student transcripts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7"/>
                        </a:rPr>
                        <a:t>UAB Graduate School</a:t>
                      </a:r>
                      <a:endParaRPr lang="en-US" sz="1200" baseline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835" y="3452813"/>
            <a:ext cx="1663700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6401" y="3733800"/>
            <a:ext cx="1719263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686" y="4278793"/>
            <a:ext cx="1822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363747" y="31646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Notes 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5029200" y="535336"/>
            <a:ext cx="966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</a:t>
            </a:r>
            <a:r>
              <a:rPr lang="en-US" dirty="0" smtClean="0"/>
              <a:t>cont’d</a:t>
            </a:r>
            <a:r>
              <a:rPr lang="en-US" dirty="0"/>
              <a:t>) </a:t>
            </a:r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76600" y="6172200"/>
            <a:ext cx="2895600" cy="365125"/>
          </a:xfrm>
        </p:spPr>
        <p:txBody>
          <a:bodyPr/>
          <a:lstStyle/>
          <a:p>
            <a:r>
              <a:rPr lang="en-US" dirty="0"/>
              <a:t>UAB Office of the Provost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993" y="5047143"/>
            <a:ext cx="1493837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2"/>
          <a:srcRect t="35778" b="35778"/>
          <a:stretch/>
        </p:blipFill>
        <p:spPr>
          <a:xfrm>
            <a:off x="1227093" y="2571639"/>
            <a:ext cx="1681163" cy="47819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89B985D-C5C9-42A4-902D-4D415D470F57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189" y="1919504"/>
            <a:ext cx="2036991" cy="133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373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81E5FA8651474CAE62B23F84C49585" ma:contentTypeVersion="15" ma:contentTypeDescription="Create a new document." ma:contentTypeScope="" ma:versionID="629c0f8bc2fc4e2e4a3932c619e95c27">
  <xsd:schema xmlns:xsd="http://www.w3.org/2001/XMLSchema" xmlns:xs="http://www.w3.org/2001/XMLSchema" xmlns:p="http://schemas.microsoft.com/office/2006/metadata/properties" xmlns:ns1="http://schemas.microsoft.com/sharepoint/v3" xmlns:ns3="9073b836-7d3e-48e5-84e1-bbc21396dc9f" xmlns:ns4="7328b90e-0484-4a17-bd1d-fdf47e93a7d5" targetNamespace="http://schemas.microsoft.com/office/2006/metadata/properties" ma:root="true" ma:fieldsID="59c6e2d4406d0f1f87cc309720b79444" ns1:_="" ns3:_="" ns4:_="">
    <xsd:import namespace="http://schemas.microsoft.com/sharepoint/v3"/>
    <xsd:import namespace="9073b836-7d3e-48e5-84e1-bbc21396dc9f"/>
    <xsd:import namespace="7328b90e-0484-4a17-bd1d-fdf47e93a7d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1:_ip_UnifiedCompliancePolicyProperties" minOccurs="0"/>
                <xsd:element ref="ns1:_ip_UnifiedCompliancePolicyUIAction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7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8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73b836-7d3e-48e5-84e1-bbc21396dc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28b90e-0484-4a17-bd1d-fdf47e93a7d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8C725E3-9E85-4A87-A9EC-D266AAF81BC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D1F4BAC-A3AC-4A5A-87FA-1C5359C38A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073b836-7d3e-48e5-84e1-bbc21396dc9f"/>
    <ds:schemaRef ds:uri="7328b90e-0484-4a17-bd1d-fdf47e93a7d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E830CA5-8715-4064-8C0F-BC80715F9DCA}">
  <ds:schemaRefs>
    <ds:schemaRef ds:uri="http://schemas.microsoft.com/office/infopath/2007/PartnerControls"/>
    <ds:schemaRef ds:uri="http://purl.org/dc/dcmitype/"/>
    <ds:schemaRef ds:uri="http://schemas.microsoft.com/office/2006/documentManagement/types"/>
    <ds:schemaRef ds:uri="7328b90e-0484-4a17-bd1d-fdf47e93a7d5"/>
    <ds:schemaRef ds:uri="http://purl.org/dc/elements/1.1/"/>
    <ds:schemaRef ds:uri="http://schemas.microsoft.com/office/2006/metadata/properties"/>
    <ds:schemaRef ds:uri="http://schemas.microsoft.com/sharepoint/v3"/>
    <ds:schemaRef ds:uri="http://schemas.openxmlformats.org/package/2006/metadata/core-properties"/>
    <ds:schemaRef ds:uri="http://purl.org/dc/terms/"/>
    <ds:schemaRef ds:uri="9073b836-7d3e-48e5-84e1-bbc21396dc9f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14673</TotalTime>
  <Words>617</Words>
  <Application>Microsoft Office PowerPoint</Application>
  <PresentationFormat>On-screen Show (4:3)</PresentationFormat>
  <Paragraphs>127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Office Theme</vt:lpstr>
      <vt:lpstr>Faculty Development Resources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CEO Schedule 2016</dc:title>
  <dc:creator>Stephen A Yoder</dc:creator>
  <cp:lastModifiedBy>Bailey, Amanda</cp:lastModifiedBy>
  <cp:revision>55</cp:revision>
  <cp:lastPrinted>2020-09-04T15:47:47Z</cp:lastPrinted>
  <dcterms:created xsi:type="dcterms:W3CDTF">2016-08-04T15:23:45Z</dcterms:created>
  <dcterms:modified xsi:type="dcterms:W3CDTF">2020-09-29T23:09:04Z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0x0101005B81E5FA8651474CAE62B23F84C49585</vt:lpwstr>
  </property>
</Properties>
</file>