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8" r:id="rId5"/>
    <p:sldId id="260" r:id="rId6"/>
    <p:sldId id="261" r:id="rId7"/>
    <p:sldId id="262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05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oder, Stephen A" userId="5865245b-ced5-40eb-aa7b-90d1d8af6d00" providerId="ADAL" clId="{12D33D38-36B4-4162-89C9-21E5CCE117E6}"/>
    <pc:docChg chg="custSel modSld modNotesMaster">
      <pc:chgData name="Yoder, Stephen A" userId="5865245b-ced5-40eb-aa7b-90d1d8af6d00" providerId="ADAL" clId="{12D33D38-36B4-4162-89C9-21E5CCE117E6}" dt="2020-09-04T15:53:23.451" v="177" actId="20577"/>
      <pc:docMkLst>
        <pc:docMk/>
      </pc:docMkLst>
      <pc:sldChg chg="modSp mod">
        <pc:chgData name="Yoder, Stephen A" userId="5865245b-ced5-40eb-aa7b-90d1d8af6d00" providerId="ADAL" clId="{12D33D38-36B4-4162-89C9-21E5CCE117E6}" dt="2020-09-04T15:53:23.451" v="177" actId="20577"/>
        <pc:sldMkLst>
          <pc:docMk/>
          <pc:sldMk cId="2836841603" sldId="258"/>
        </pc:sldMkLst>
        <pc:spChg chg="mod">
          <ac:chgData name="Yoder, Stephen A" userId="5865245b-ced5-40eb-aa7b-90d1d8af6d00" providerId="ADAL" clId="{12D33D38-36B4-4162-89C9-21E5CCE117E6}" dt="2020-09-04T15:43:54.269" v="44" actId="20577"/>
          <ac:spMkLst>
            <pc:docMk/>
            <pc:sldMk cId="2836841603" sldId="258"/>
            <ac:spMk id="4" creationId="{00000000-0000-0000-0000-000000000000}"/>
          </ac:spMkLst>
        </pc:spChg>
        <pc:graphicFrameChg chg="modGraphic">
          <ac:chgData name="Yoder, Stephen A" userId="5865245b-ced5-40eb-aa7b-90d1d8af6d00" providerId="ADAL" clId="{12D33D38-36B4-4162-89C9-21E5CCE117E6}" dt="2020-09-04T15:53:23.451" v="177" actId="20577"/>
          <ac:graphicFrameMkLst>
            <pc:docMk/>
            <pc:sldMk cId="2836841603" sldId="258"/>
            <ac:graphicFrameMk id="6" creationId="{00000000-0000-0000-0000-000000000000}"/>
          </ac:graphicFrameMkLst>
        </pc:graphicFrameChg>
      </pc:sldChg>
      <pc:sldChg chg="addSp delSp modSp mod">
        <pc:chgData name="Yoder, Stephen A" userId="5865245b-ced5-40eb-aa7b-90d1d8af6d00" providerId="ADAL" clId="{12D33D38-36B4-4162-89C9-21E5CCE117E6}" dt="2020-09-04T15:52:58.406" v="149" actId="20577"/>
        <pc:sldMkLst>
          <pc:docMk/>
          <pc:sldMk cId="2052534467" sldId="260"/>
        </pc:sldMkLst>
        <pc:graphicFrameChg chg="modGraphic">
          <ac:chgData name="Yoder, Stephen A" userId="5865245b-ced5-40eb-aa7b-90d1d8af6d00" providerId="ADAL" clId="{12D33D38-36B4-4162-89C9-21E5CCE117E6}" dt="2020-09-04T15:52:58.406" v="149" actId="20577"/>
          <ac:graphicFrameMkLst>
            <pc:docMk/>
            <pc:sldMk cId="2052534467" sldId="260"/>
            <ac:graphicFrameMk id="2" creationId="{00000000-0000-0000-0000-000000000000}"/>
          </ac:graphicFrameMkLst>
        </pc:graphicFrameChg>
        <pc:picChg chg="add mod">
          <ac:chgData name="Yoder, Stephen A" userId="5865245b-ced5-40eb-aa7b-90d1d8af6d00" providerId="ADAL" clId="{12D33D38-36B4-4162-89C9-21E5CCE117E6}" dt="2020-09-04T15:47:27.052" v="93" actId="14100"/>
          <ac:picMkLst>
            <pc:docMk/>
            <pc:sldMk cId="2052534467" sldId="260"/>
            <ac:picMk id="5" creationId="{C9B844D3-865D-4FC2-AC1D-45956438E797}"/>
          </ac:picMkLst>
        </pc:picChg>
        <pc:picChg chg="del">
          <ac:chgData name="Yoder, Stephen A" userId="5865245b-ced5-40eb-aa7b-90d1d8af6d00" providerId="ADAL" clId="{12D33D38-36B4-4162-89C9-21E5CCE117E6}" dt="2020-09-04T15:47:00.854" v="73" actId="478"/>
          <ac:picMkLst>
            <pc:docMk/>
            <pc:sldMk cId="2052534467" sldId="260"/>
            <ac:picMk id="4098" creationId="{00000000-0000-0000-0000-000000000000}"/>
          </ac:picMkLst>
        </pc:picChg>
      </pc:sldChg>
      <pc:sldChg chg="addSp delSp modSp mod">
        <pc:chgData name="Yoder, Stephen A" userId="5865245b-ced5-40eb-aa7b-90d1d8af6d00" providerId="ADAL" clId="{12D33D38-36B4-4162-89C9-21E5CCE117E6}" dt="2020-09-04T15:46:41.023" v="72" actId="20577"/>
        <pc:sldMkLst>
          <pc:docMk/>
          <pc:sldMk cId="1533373259" sldId="262"/>
        </pc:sldMkLst>
        <pc:graphicFrameChg chg="modGraphic">
          <ac:chgData name="Yoder, Stephen A" userId="5865245b-ced5-40eb-aa7b-90d1d8af6d00" providerId="ADAL" clId="{12D33D38-36B4-4162-89C9-21E5CCE117E6}" dt="2020-09-04T15:46:41.023" v="72" actId="20577"/>
          <ac:graphicFrameMkLst>
            <pc:docMk/>
            <pc:sldMk cId="1533373259" sldId="262"/>
            <ac:graphicFrameMk id="2" creationId="{00000000-0000-0000-0000-000000000000}"/>
          </ac:graphicFrameMkLst>
        </pc:graphicFrameChg>
        <pc:picChg chg="add mod">
          <ac:chgData name="Yoder, Stephen A" userId="5865245b-ced5-40eb-aa7b-90d1d8af6d00" providerId="ADAL" clId="{12D33D38-36B4-4162-89C9-21E5CCE117E6}" dt="2020-09-04T15:46:15.472" v="51" actId="1076"/>
          <ac:picMkLst>
            <pc:docMk/>
            <pc:sldMk cId="1533373259" sldId="262"/>
            <ac:picMk id="5" creationId="{D89B985D-C5C9-42A4-902D-4D415D470F57}"/>
          </ac:picMkLst>
        </pc:picChg>
        <pc:picChg chg="del">
          <ac:chgData name="Yoder, Stephen A" userId="5865245b-ced5-40eb-aa7b-90d1d8af6d00" providerId="ADAL" clId="{12D33D38-36B4-4162-89C9-21E5CCE117E6}" dt="2020-09-04T15:45:28.993" v="45" actId="478"/>
          <ac:picMkLst>
            <pc:docMk/>
            <pc:sldMk cId="1533373259" sldId="262"/>
            <ac:picMk id="6146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256" cy="464820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552" y="0"/>
            <a:ext cx="3037255" cy="464820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r">
              <a:defRPr sz="1200"/>
            </a:lvl1pPr>
          </a:lstStyle>
          <a:p>
            <a:fld id="{A86FE5FB-CD01-44AE-979B-C4221B538213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64" tIns="46232" rIns="92464" bIns="462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520" y="4415791"/>
            <a:ext cx="5607363" cy="4183380"/>
          </a:xfrm>
          <a:prstGeom prst="rect">
            <a:avLst/>
          </a:prstGeom>
        </p:spPr>
        <p:txBody>
          <a:bodyPr vert="horz" lIns="92464" tIns="46232" rIns="92464" bIns="4623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256" cy="464820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552" y="8829967"/>
            <a:ext cx="3037255" cy="464820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r">
              <a:defRPr sz="1200"/>
            </a:lvl1pPr>
          </a:lstStyle>
          <a:p>
            <a:fld id="{26841420-A4C1-4CD7-BEF2-557A1392E8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277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41420-A4C1-4CD7-BEF2-557A1392E87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62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41420-A4C1-4CD7-BEF2-557A1392E8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97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41420-A4C1-4CD7-BEF2-557A1392E87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55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841420-A4C1-4CD7-BEF2-557A1392E87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06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4CC-1680-468D-B6CC-BBD69B718B0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97F7-8414-4522-B8BF-E2927825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66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4CC-1680-468D-B6CC-BBD69B718B0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97F7-8414-4522-B8BF-E2927825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04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4CC-1680-468D-B6CC-BBD69B718B0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97F7-8414-4522-B8BF-E2927825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41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4CC-1680-468D-B6CC-BBD69B718B0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97F7-8414-4522-B8BF-E2927825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74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4CC-1680-468D-B6CC-BBD69B718B0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97F7-8414-4522-B8BF-E2927825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73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4CC-1680-468D-B6CC-BBD69B718B0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97F7-8414-4522-B8BF-E2927825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89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4CC-1680-468D-B6CC-BBD69B718B0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97F7-8414-4522-B8BF-E2927825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16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4CC-1680-468D-B6CC-BBD69B718B0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97F7-8414-4522-B8BF-E2927825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352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4CC-1680-468D-B6CC-BBD69B718B0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97F7-8414-4522-B8BF-E2927825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963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4CC-1680-468D-B6CC-BBD69B718B0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97F7-8414-4522-B8BF-E2927825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070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0C4CC-1680-468D-B6CC-BBD69B718B0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D97F7-8414-4522-B8BF-E2927825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692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0C4CC-1680-468D-B6CC-BBD69B718B09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D97F7-8414-4522-B8BF-E2927825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276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ab.edu/faculty/research/funding-sources" TargetMode="External"/><Relationship Id="rId13" Type="http://schemas.openxmlformats.org/officeDocument/2006/relationships/image" Target="../media/image14.png"/><Relationship Id="rId18" Type="http://schemas.openxmlformats.org/officeDocument/2006/relationships/image" Target="../media/image6.png"/><Relationship Id="rId3" Type="http://schemas.openxmlformats.org/officeDocument/2006/relationships/hyperlink" Target="https://www.uab.edu/elearning/faculty/academic-impressions" TargetMode="External"/><Relationship Id="rId7" Type="http://schemas.openxmlformats.org/officeDocument/2006/relationships/hyperlink" Target="mailto:clcrawford@uab.edu" TargetMode="External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uab.edu/cirtl" TargetMode="External"/><Relationship Id="rId11" Type="http://schemas.openxmlformats.org/officeDocument/2006/relationships/hyperlink" Target="http://www.facultydiversity.org/" TargetMode="External"/><Relationship Id="rId5" Type="http://schemas.openxmlformats.org/officeDocument/2006/relationships/hyperlink" Target="https://www.uab.edu/faculty/ctl" TargetMode="External"/><Relationship Id="rId15" Type="http://schemas.openxmlformats.org/officeDocument/2006/relationships/image" Target="../media/image16.png"/><Relationship Id="rId10" Type="http://schemas.openxmlformats.org/officeDocument/2006/relationships/hyperlink" Target="https://www.uab.edu/business/home/departments-centers/centers-outreach/professional-education/custom-programs/healthcare-leadership-academy-hla" TargetMode="External"/><Relationship Id="rId4" Type="http://schemas.openxmlformats.org/officeDocument/2006/relationships/hyperlink" Target="https://www.uab.edu/ccts/training-academy/trainings" TargetMode="External"/><Relationship Id="rId9" Type="http://schemas.openxmlformats.org/officeDocument/2006/relationships/hyperlink" Target="https://www.uab.edu/rang/research-administration-forum" TargetMode="External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1.png"/><Relationship Id="rId3" Type="http://schemas.openxmlformats.org/officeDocument/2006/relationships/hyperlink" Target="https://www.uab.edu/humanresources/home/learndev" TargetMode="External"/><Relationship Id="rId7" Type="http://schemas.openxmlformats.org/officeDocument/2006/relationships/hyperlink" Target="https://www.uab.edu/humanresources/home/eacc/programs" TargetMode="External"/><Relationship Id="rId12" Type="http://schemas.openxmlformats.org/officeDocument/2006/relationships/image" Target="../media/image2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uab.edu/graduate/students/current-students/career-development/professional-development" TargetMode="External"/><Relationship Id="rId11" Type="http://schemas.openxmlformats.org/officeDocument/2006/relationships/image" Target="../media/image10.png"/><Relationship Id="rId5" Type="http://schemas.openxmlformats.org/officeDocument/2006/relationships/hyperlink" Target="https://www.uab.edu/faculty/new-faculty" TargetMode="External"/><Relationship Id="rId10" Type="http://schemas.openxmlformats.org/officeDocument/2006/relationships/image" Target="../media/image9.png"/><Relationship Id="rId4" Type="http://schemas.openxmlformats.org/officeDocument/2006/relationships/hyperlink" Target="https://www.uab.edu/elearning/faculty/magna" TargetMode="External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31282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Faculty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Development Resources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4710531"/>
              </p:ext>
            </p:extLst>
          </p:nvPr>
        </p:nvGraphicFramePr>
        <p:xfrm>
          <a:off x="457200" y="869502"/>
          <a:ext cx="8305800" cy="54808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6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6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05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Resource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Format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Target UAB Audience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Representative</a:t>
                      </a: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Topics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4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Live 1-hour online</a:t>
                      </a: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webinars (also recorded)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Conferences (currently just virtual)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Deans, chairs, and other leaders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Leadership skills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Currently virtual seminars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Mentoring lunch group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YouTube channel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Beginning SOM research </a:t>
                      </a: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faculty and post docs 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Grant management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Research methods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Soft skills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1-hour face to face classroom seminars in </a:t>
                      </a: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CTL (currently virtual)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 teachers and </a:t>
                      </a:r>
                      <a:r>
                        <a:rPr lang="en-US" sz="11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experienced teachers new </a:t>
                      </a: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 technology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Wide array of pedagogy topics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25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Online</a:t>
                      </a: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webinars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Mentoring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Current</a:t>
                      </a: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future STEM faculty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Evidence-based</a:t>
                      </a: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STEM pedagogy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Internal</a:t>
                      </a: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website with a variety of </a:t>
                      </a: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resources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Research Administration Forums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Researchers seeking external</a:t>
                      </a: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funding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Grant </a:t>
                      </a: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development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Best practices in research management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Currently virtual daylong sessions, with new cohort each year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Mid to upper career</a:t>
                      </a: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SOM faculty and Health System administrators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Leadership skills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Various online resources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Pre-tenure and post-tenure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 limited to under-represented groups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Writing</a:t>
                      </a:r>
                      <a:r>
                        <a:rPr lang="en-US" sz="1100" b="0" baseline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discipline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Time management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baseline="0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Managing stress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76600" y="6324600"/>
            <a:ext cx="2895600" cy="365125"/>
          </a:xfrm>
        </p:spPr>
        <p:txBody>
          <a:bodyPr/>
          <a:lstStyle/>
          <a:p>
            <a:r>
              <a:rPr lang="en-US" dirty="0"/>
              <a:t>UAB Office of the Provost </a:t>
            </a:r>
          </a:p>
          <a:p>
            <a:r>
              <a:rPr lang="en-US" dirty="0" smtClean="0"/>
              <a:t>February 2022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9227A-34CE-43AF-A34E-F28BB72F40FC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67" b="23015"/>
          <a:stretch/>
        </p:blipFill>
        <p:spPr bwMode="auto">
          <a:xfrm>
            <a:off x="609600" y="1447800"/>
            <a:ext cx="1814513" cy="526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646935" y="3048000"/>
            <a:ext cx="1739840" cy="16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4" y="2209800"/>
            <a:ext cx="1452563" cy="4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18180" y="4794848"/>
            <a:ext cx="15872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i="1" dirty="0">
                <a:solidFill>
                  <a:schemeClr val="bg1"/>
                </a:solidFill>
              </a:rPr>
              <a:t>UAB Healthcare Leadership Academy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335" y="3547186"/>
            <a:ext cx="1643063" cy="42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1606" y="4306034"/>
            <a:ext cx="1443818" cy="26596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153" y="5707002"/>
            <a:ext cx="1820375" cy="326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84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529496"/>
              </p:ext>
            </p:extLst>
          </p:nvPr>
        </p:nvGraphicFramePr>
        <p:xfrm>
          <a:off x="790298" y="1295400"/>
          <a:ext cx="7848600" cy="4777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2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2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62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Resource 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Format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Target UAB Audience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Representative</a:t>
                      </a: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Topics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85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Online videos of all lengths, with emphasis</a:t>
                      </a: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on “learning paths”</a:t>
                      </a:r>
                      <a:endParaRPr lang="en-US" sz="1100" baseline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Staff and faculty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Technology skills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Leadership skills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E-learning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5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Online recorded webinars (30-40 </a:t>
                      </a:r>
                      <a:r>
                        <a:rPr lang="en-US" sz="110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mins</a:t>
                      </a: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Faculty mentor videos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Newsletter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100" baseline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Teaching</a:t>
                      </a: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</a:t>
                      </a: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aculty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Pedagogy, with emphasis</a:t>
                      </a: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on e</a:t>
                      </a: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-learning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Legal</a:t>
                      </a: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compliance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Aimed at higher </a:t>
                      </a:r>
                      <a:r>
                        <a:rPr lang="en-US" sz="1100" baseline="0" dirty="0" err="1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ed</a:t>
                      </a:r>
                      <a:endParaRPr lang="en-US" sz="1100" dirty="0" smtClean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85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Onboarding videos and links on website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Periodic chair and faculty workshops via Zoom</a:t>
                      </a:r>
                      <a:endParaRPr lang="en-US" sz="1100" baseline="0" dirty="0" smtClean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100" baseline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Faculty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Chairs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Special </a:t>
                      </a: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resources for new research faculty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Orientation</a:t>
                      </a: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 UAB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P&amp;T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Search committee resources</a:t>
                      </a:r>
                      <a:endParaRPr lang="en-US" sz="1100" dirty="0" smtClean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85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UAB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Graduate School certificate, for course credit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Currently just online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100" baseline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Research faculty and staff</a:t>
                      </a: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Leadership and mentoring skills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Grants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85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Classes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Seminars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Support groups</a:t>
                      </a:r>
                      <a:endParaRPr lang="en-US" sz="1100" baseline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All UAB employees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Self care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Virtual art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Hopeful healing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9918483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193154" y="533400"/>
            <a:ext cx="70428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Faculty Development Resources 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sz="20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contd</a:t>
            </a:r>
            <a:r>
              <a:rPr lang="en-US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20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565" y="2468744"/>
            <a:ext cx="1663700" cy="28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565" y="2783281"/>
            <a:ext cx="1719263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378" y="3452215"/>
            <a:ext cx="182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76600" y="6172200"/>
            <a:ext cx="2895600" cy="365125"/>
          </a:xfrm>
        </p:spPr>
        <p:txBody>
          <a:bodyPr/>
          <a:lstStyle/>
          <a:p>
            <a:r>
              <a:rPr lang="en-US" dirty="0"/>
              <a:t>UAB Office of the Provost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565" y="4419600"/>
            <a:ext cx="149383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9B844D3-865D-4FC2-AC1D-45956438E79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812" y="1876281"/>
            <a:ext cx="1822450" cy="11959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27408" y="5365751"/>
            <a:ext cx="1200150" cy="52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534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8898420"/>
              </p:ext>
            </p:extLst>
          </p:nvPr>
        </p:nvGraphicFramePr>
        <p:xfrm>
          <a:off x="981808" y="762000"/>
          <a:ext cx="7315200" cy="58177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249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Resource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Notes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85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2-3 free 1-hr webinars per month, live but recordings available later through AIPRO university-wide site license paid by Provost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Additional webinars ($300) and conferences available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3"/>
                        </a:rPr>
                        <a:t>Website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7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Seminars offered approx. 1x week as part of CCTS Training Academy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Funded by NIH Clinical and Translational Science Awards Program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4"/>
                        </a:rPr>
                        <a:t>Website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620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20-30 no-cost live 3-hr sessions per month, in CTL on UAB campus </a:t>
                      </a: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(top floor Lister Hill Library</a:t>
                      </a: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 (currently</a:t>
                      </a: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virtual only)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Participants can earn </a:t>
                      </a: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various certifications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5"/>
                        </a:rPr>
                        <a:t>Website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7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Funded by National Science Foundation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Three levels of </a:t>
                      </a: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certificates </a:t>
                      </a: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available,</a:t>
                      </a: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based on UAB Graduate School curriculum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6"/>
                        </a:rPr>
                        <a:t>Website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59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Variety of </a:t>
                      </a: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OVPR internal </a:t>
                      </a: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resources for </a:t>
                      </a:r>
                      <a:r>
                        <a:rPr lang="en-US" sz="11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identifying grant</a:t>
                      </a: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sources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628650" marR="0" lvl="1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Contact </a:t>
                      </a: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7"/>
                        </a:rPr>
                        <a:t>clcrawford@uab.edu</a:t>
                      </a: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8"/>
                        </a:rPr>
                        <a:t>Website</a:t>
                      </a:r>
                      <a:endParaRPr lang="en-US" sz="1100" baseline="0" dirty="0" smtClean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9"/>
                        </a:rPr>
                        <a:t>Research Administration Forums </a:t>
                      </a:r>
                      <a:r>
                        <a:rPr lang="en-US" sz="11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for improving grant request results</a:t>
                      </a:r>
                      <a:endParaRPr lang="en-US" sz="1100" baseline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697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Jointly administered and taught by SOM and </a:t>
                      </a:r>
                      <a:r>
                        <a:rPr lang="en-US" sz="110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Collat</a:t>
                      </a: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School of Business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Sessions held off-campus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Participants form groups that present capstone projects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10"/>
                        </a:rPr>
                        <a:t>Website</a:t>
                      </a: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285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Free membership with UAB email address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Matching scholarships</a:t>
                      </a: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for summer “boot camp” course available from VPDEI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Access to member library with 90+ </a:t>
                      </a:r>
                      <a:r>
                        <a:rPr lang="en-US" sz="1100" baseline="0" dirty="0" err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hrs</a:t>
                      </a: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of professional development training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100" baseline="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11"/>
                        </a:rPr>
                        <a:t>Website</a:t>
                      </a:r>
                      <a:endParaRPr lang="en-US" sz="1100" baseline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1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759" y="1292691"/>
            <a:ext cx="18161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664" y="2074288"/>
            <a:ext cx="1450975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975" y="2895600"/>
            <a:ext cx="1736725" cy="16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553" y="4924789"/>
            <a:ext cx="1404667" cy="707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81000" y="2286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Notes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664" y="3556743"/>
            <a:ext cx="1639887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253447" y="4320161"/>
            <a:ext cx="1444877" cy="26824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090653" y="5849275"/>
            <a:ext cx="1820375" cy="326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94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376873"/>
              </p:ext>
            </p:extLst>
          </p:nvPr>
        </p:nvGraphicFramePr>
        <p:xfrm>
          <a:off x="1038404" y="1364704"/>
          <a:ext cx="7391400" cy="48428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Resource 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Notes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85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On-demand</a:t>
                      </a:r>
                      <a:r>
                        <a:rPr lang="en-US" sz="12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online library of 30-60 min. recorded videos, with university-wide license paid for by UAB HR Organizational Development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3"/>
                        </a:rPr>
                        <a:t>Website</a:t>
                      </a:r>
                      <a:endParaRPr lang="en-US" sz="1200" dirty="0" smtClean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5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On-demand library of 1-hr recorded videos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On-demand library of 20-minute “Mentor Videos”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University-wide license paid for by e-Learning and Professional Studies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4"/>
                        </a:rPr>
                        <a:t>Website</a:t>
                      </a:r>
                      <a:endParaRPr lang="en-US" sz="1200" baseline="0" dirty="0" smtClean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2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85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Website maintained by Office of the Provost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5"/>
                        </a:rPr>
                        <a:t>Onboarding website</a:t>
                      </a:r>
                      <a:endParaRPr lang="en-US" sz="1200" baseline="0" dirty="0" smtClean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85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Administered and taught by UAB Graduate School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 credit hours required for certificate, which is included on student </a:t>
                      </a:r>
                      <a:r>
                        <a:rPr lang="en-US" sz="12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transcript</a:t>
                      </a:r>
                      <a:endParaRPr lang="en-US" sz="1200" baseline="0" dirty="0" smtClean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6"/>
                        </a:rPr>
                        <a:t>Office of Professional Studies and Experiential Learning website</a:t>
                      </a:r>
                      <a:endParaRPr lang="en-US" sz="1200" baseline="0" dirty="0" smtClean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indent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US" sz="1200" baseline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85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Wide variety of resources provided by UAB’s Employee Assistance and Counseling center to help employees achieving successful work-life integration</a:t>
                      </a:r>
                    </a:p>
                    <a:p>
                      <a:pPr marL="171450" marR="0" indent="-17145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200" baseline="0" dirty="0" smtClean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hlinkClick r:id="rId7"/>
                        </a:rPr>
                        <a:t>EACC website</a:t>
                      </a:r>
                      <a:endParaRPr lang="en-US" sz="1200" baseline="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0083774"/>
                  </a:ext>
                </a:extLst>
              </a:tr>
            </a:tbl>
          </a:graphicData>
        </a:graphic>
      </p:graphicFrame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401" y="2510115"/>
            <a:ext cx="1663700" cy="280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401" y="2819861"/>
            <a:ext cx="1719263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026" y="3631877"/>
            <a:ext cx="1822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63747" y="31646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Notes </a:t>
            </a:r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0" y="535336"/>
            <a:ext cx="9122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contd</a:t>
            </a:r>
            <a:r>
              <a:rPr lang="en-US" dirty="0"/>
              <a:t>) </a:t>
            </a: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76600" y="6172200"/>
            <a:ext cx="2895600" cy="365125"/>
          </a:xfrm>
        </p:spPr>
        <p:txBody>
          <a:bodyPr/>
          <a:lstStyle/>
          <a:p>
            <a:r>
              <a:rPr lang="en-US" dirty="0"/>
              <a:t>UAB Office of the Provost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401" y="4434590"/>
            <a:ext cx="1493837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89B985D-C5C9-42A4-902D-4D415D470F57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404" y="1942410"/>
            <a:ext cx="2036991" cy="13367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402811" y="5504226"/>
            <a:ext cx="1201016" cy="52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37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B81E5FA8651474CAE62B23F84C49585" ma:contentTypeVersion="16" ma:contentTypeDescription="Create a new document." ma:contentTypeScope="" ma:versionID="734812cb491adbbb71e89b8e0eee6ab4">
  <xsd:schema xmlns:xsd="http://www.w3.org/2001/XMLSchema" xmlns:xs="http://www.w3.org/2001/XMLSchema" xmlns:p="http://schemas.microsoft.com/office/2006/metadata/properties" xmlns:ns1="http://schemas.microsoft.com/sharepoint/v3" xmlns:ns3="9073b836-7d3e-48e5-84e1-bbc21396dc9f" xmlns:ns4="7328b90e-0484-4a17-bd1d-fdf47e93a7d5" targetNamespace="http://schemas.microsoft.com/office/2006/metadata/properties" ma:root="true" ma:fieldsID="6b7848b179581cbc6fd708470099f61a" ns1:_="" ns3:_="" ns4:_="">
    <xsd:import namespace="http://schemas.microsoft.com/sharepoint/v3"/>
    <xsd:import namespace="9073b836-7d3e-48e5-84e1-bbc21396dc9f"/>
    <xsd:import namespace="7328b90e-0484-4a17-bd1d-fdf47e93a7d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1:_ip_UnifiedCompliancePolicyProperties" minOccurs="0"/>
                <xsd:element ref="ns1:_ip_UnifiedCompliancePolicyUIAc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73b836-7d3e-48e5-84e1-bbc21396dc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28b90e-0484-4a17-bd1d-fdf47e93a7d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830CA5-8715-4064-8C0F-BC80715F9DCA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073b836-7d3e-48e5-84e1-bbc21396dc9f"/>
    <ds:schemaRef ds:uri="http://schemas.microsoft.com/sharepoint/v3"/>
    <ds:schemaRef ds:uri="7328b90e-0484-4a17-bd1d-fdf47e93a7d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8C725E3-9E85-4A87-A9EC-D266AAF81B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8A4A77-92C7-40E7-8C1F-304BC8B22E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073b836-7d3e-48e5-84e1-bbc21396dc9f"/>
    <ds:schemaRef ds:uri="7328b90e-0484-4a17-bd1d-fdf47e93a7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14562</TotalTime>
  <Words>581</Words>
  <Application>Microsoft Office PowerPoint</Application>
  <PresentationFormat>On-screen Show (4:3)</PresentationFormat>
  <Paragraphs>127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Tahoma</vt:lpstr>
      <vt:lpstr>Times New Roman</vt:lpstr>
      <vt:lpstr>Office Theme</vt:lpstr>
      <vt:lpstr>Faculty Development Resources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CEO Schedule 2016</dc:title>
  <dc:creator>Stephen A Yoder</dc:creator>
  <cp:lastModifiedBy>Yoder, Stephen A</cp:lastModifiedBy>
  <cp:revision>59</cp:revision>
  <cp:lastPrinted>2020-09-04T15:47:47Z</cp:lastPrinted>
  <dcterms:created xsi:type="dcterms:W3CDTF">2016-08-04T15:23:45Z</dcterms:created>
  <dcterms:modified xsi:type="dcterms:W3CDTF">2022-01-31T22:17:03Z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0x0101005B81E5FA8651474CAE62B23F84C49585</vt:lpwstr>
  </property>
</Properties>
</file>