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2" r:id="rId3"/>
    <p:sldId id="257" r:id="rId4"/>
    <p:sldId id="258" r:id="rId5"/>
    <p:sldId id="261" r:id="rId6"/>
    <p:sldId id="259" r:id="rId7"/>
    <p:sldId id="260" r:id="rId8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 autoAdjust="0"/>
    <p:restoredTop sz="94633" autoAdjust="0"/>
  </p:normalViewPr>
  <p:slideViewPr>
    <p:cSldViewPr snapToGrid="0" snapToObjects="1">
      <p:cViewPr varScale="1">
        <p:scale>
          <a:sx n="116" d="100"/>
          <a:sy n="116" d="100"/>
        </p:scale>
        <p:origin x="108" y="1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588" y="2193637"/>
            <a:ext cx="8072584" cy="77739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400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1588" y="2971030"/>
            <a:ext cx="8072583" cy="75405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500">
                <a:solidFill>
                  <a:schemeClr val="bg1">
                    <a:lumMod val="50000"/>
                  </a:schemeClr>
                </a:solidFill>
                <a:latin typeface="Calibri"/>
                <a:cs typeface="Calibri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subtitle</a:t>
            </a:r>
          </a:p>
        </p:txBody>
      </p:sp>
      <p:pic>
        <p:nvPicPr>
          <p:cNvPr id="4" name="Picture 3" descr="UAB_WORDMARK_white_tagline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1910" y="4399863"/>
            <a:ext cx="2859374" cy="651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974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358588"/>
            <a:ext cx="7670800" cy="910161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defRPr sz="3000" b="1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7106"/>
            <a:ext cx="8229600" cy="3419145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800"/>
              </a:spcBef>
              <a:spcAft>
                <a:spcPts val="0"/>
              </a:spcAft>
              <a:buFont typeface="Arial"/>
              <a:buChar char="•"/>
              <a:defRPr sz="2800" b="0" i="0">
                <a:latin typeface="Calibri"/>
                <a:cs typeface="Calibri"/>
              </a:defRPr>
            </a:lvl1pPr>
            <a:lvl2pPr marL="684213" indent="-339725">
              <a:spcBef>
                <a:spcPts val="800"/>
              </a:spcBef>
              <a:spcAft>
                <a:spcPts val="0"/>
              </a:spcAft>
              <a:buFont typeface="Arial"/>
              <a:buChar char="•"/>
              <a:tabLst>
                <a:tab pos="627063" algn="l"/>
              </a:tabLst>
              <a:defRPr sz="2400" b="0" i="0">
                <a:latin typeface="Calibri"/>
                <a:cs typeface="Calibri"/>
              </a:defRPr>
            </a:lvl2pPr>
            <a:lvl3pPr marL="971550" indent="-231775">
              <a:spcBef>
                <a:spcPts val="800"/>
              </a:spcBef>
              <a:spcAft>
                <a:spcPts val="0"/>
              </a:spcAft>
              <a:buFont typeface="Arial"/>
              <a:buChar char="•"/>
              <a:defRPr sz="2000" b="0" i="0">
                <a:latin typeface="Calibri"/>
                <a:cs typeface="Calibri"/>
              </a:defRPr>
            </a:lvl3pPr>
            <a:lvl4pPr marL="1316038" indent="-287338">
              <a:spcBef>
                <a:spcPts val="800"/>
              </a:spcBef>
              <a:spcAft>
                <a:spcPts val="0"/>
              </a:spcAft>
              <a:buFont typeface="Arial"/>
              <a:buChar char="•"/>
              <a:defRPr sz="1600" b="0" i="0">
                <a:latin typeface="Calibri"/>
                <a:cs typeface="Calibri"/>
              </a:defRPr>
            </a:lvl4pPr>
            <a:lvl5pPr marL="1598613" indent="-282575">
              <a:defRPr b="0" i="0">
                <a:latin typeface="Avenir Roman"/>
                <a:cs typeface="Avenir Roman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pic>
        <p:nvPicPr>
          <p:cNvPr id="4" name="Picture 3" descr="site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0824" y="4816817"/>
            <a:ext cx="1733176" cy="304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496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Only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358588"/>
            <a:ext cx="7670800" cy="910161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defRPr sz="3000" b="1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4" name="Picture 3" descr="site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0824" y="4816817"/>
            <a:ext cx="1733176" cy="304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712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 userDrawn="1"/>
        </p:nvSpPr>
        <p:spPr>
          <a:xfrm>
            <a:off x="457200" y="843075"/>
            <a:ext cx="8229600" cy="4256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000" kern="1200">
                <a:solidFill>
                  <a:schemeClr val="accent3">
                    <a:lumMod val="75000"/>
                  </a:schemeClr>
                </a:solidFill>
                <a:latin typeface="Avenir Heavy"/>
                <a:ea typeface="+mj-ea"/>
                <a:cs typeface="Avenir Heavy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Calibri"/>
                <a:cs typeface="Calibri"/>
              </a:rPr>
              <a:t>Click to edit Master title style</a:t>
            </a:r>
          </a:p>
        </p:txBody>
      </p:sp>
      <p:pic>
        <p:nvPicPr>
          <p:cNvPr id="3" name="Picture 2" descr="UAB_WORDMARK_white_tagline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1910" y="4399863"/>
            <a:ext cx="2859374" cy="651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768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7309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  <p:sldLayoutId id="2147483655" r:id="rId4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venir Heavy"/>
          <a:ea typeface="+mj-ea"/>
          <a:cs typeface="Avenir Heavy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148" y="1538240"/>
            <a:ext cx="8072584" cy="777393"/>
          </a:xfrm>
        </p:spPr>
        <p:txBody>
          <a:bodyPr>
            <a:noAutofit/>
          </a:bodyPr>
          <a:lstStyle/>
          <a:p>
            <a:r>
              <a:rPr lang="en-US" sz="3200" dirty="0"/>
              <a:t>Handling disclosures of financial relationships with commercial interests in grand rounds sessions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3875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b="1" dirty="0"/>
              <a:t>Slide 3</a:t>
            </a:r>
            <a:r>
              <a:rPr lang="en-US" sz="2000" dirty="0"/>
              <a:t>: No relevant financial relationships to disclose by either the speaker or course planner </a:t>
            </a:r>
          </a:p>
          <a:p>
            <a:pPr marL="0" indent="0">
              <a:buNone/>
            </a:pPr>
            <a:r>
              <a:rPr lang="en-US" sz="2000" b="1" dirty="0"/>
              <a:t>Slide 4</a:t>
            </a:r>
            <a:r>
              <a:rPr lang="en-US" sz="2000" dirty="0"/>
              <a:t>: Financial relationships with commercial interests to disclose – presenter</a:t>
            </a:r>
          </a:p>
          <a:p>
            <a:pPr marL="0" indent="0">
              <a:buNone/>
            </a:pPr>
            <a:r>
              <a:rPr lang="en-US" sz="2000" b="1" dirty="0"/>
              <a:t>Slide 5</a:t>
            </a:r>
            <a:r>
              <a:rPr lang="en-US" sz="2000" dirty="0"/>
              <a:t>: financial relationships with commercial interests to disclose – course planner(s)/moderator(s)/panelists/chairperson(s)</a:t>
            </a:r>
          </a:p>
          <a:p>
            <a:pPr marL="0" indent="0">
              <a:buNone/>
            </a:pPr>
            <a:r>
              <a:rPr lang="en-US" sz="2000" b="1" dirty="0"/>
              <a:t>Slide 6</a:t>
            </a:r>
            <a:r>
              <a:rPr lang="en-US" sz="2000" dirty="0"/>
              <a:t>: Disclosure statement of unapproved/investigative use </a:t>
            </a:r>
          </a:p>
          <a:p>
            <a:pPr marL="0" indent="0">
              <a:buNone/>
            </a:pPr>
            <a:r>
              <a:rPr lang="en-US" sz="2000" b="1" dirty="0"/>
              <a:t>Slide 7</a:t>
            </a:r>
            <a:r>
              <a:rPr lang="en-US" sz="2000" dirty="0"/>
              <a:t>: Disclosure statement of discussion of off-label medication(s)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90804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Disclosures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I have no actual or potential conflict of interest in relation to this program/presentation.</a:t>
            </a:r>
          </a:p>
          <a:p>
            <a:r>
              <a:rPr lang="en-US" sz="2400" dirty="0"/>
              <a:t>The following planners, speakers, moderators, and/or panelists of this CE activity have no relevant financial relationships with commercial interests to disclose:</a:t>
            </a:r>
          </a:p>
          <a:p>
            <a:pPr lvl="1"/>
            <a:r>
              <a:rPr lang="en-US" sz="2000" dirty="0"/>
              <a:t>[Add names of relevant persons here]</a:t>
            </a:r>
          </a:p>
        </p:txBody>
      </p:sp>
    </p:spTree>
    <p:extLst>
      <p:ext uri="{BB962C8B-B14F-4D97-AF65-F5344CB8AC3E}">
        <p14:creationId xmlns:p14="http://schemas.microsoft.com/office/powerpoint/2010/main" val="2077756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358589"/>
            <a:ext cx="7670800" cy="715610"/>
          </a:xfrm>
        </p:spPr>
        <p:txBody>
          <a:bodyPr/>
          <a:lstStyle/>
          <a:p>
            <a:pPr algn="ctr"/>
            <a:r>
              <a:rPr lang="en-US" dirty="0"/>
              <a:t>Disclosures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83022"/>
            <a:ext cx="8229600" cy="3897351"/>
          </a:xfrm>
        </p:spPr>
        <p:txBody>
          <a:bodyPr/>
          <a:lstStyle/>
          <a:p>
            <a:r>
              <a:rPr lang="en-US" dirty="0"/>
              <a:t>I disclose the following relevant financial relationships:</a:t>
            </a:r>
          </a:p>
          <a:p>
            <a:pPr lvl="1"/>
            <a:r>
              <a:rPr lang="en-US" dirty="0"/>
              <a:t>Grant/Research Support: </a:t>
            </a:r>
            <a:r>
              <a:rPr lang="en-US" sz="2000" dirty="0"/>
              <a:t>[List all companies or omit for no disclosure]</a:t>
            </a:r>
          </a:p>
          <a:p>
            <a:pPr lvl="1"/>
            <a:r>
              <a:rPr lang="en-US" dirty="0"/>
              <a:t>Consultant: </a:t>
            </a:r>
            <a:r>
              <a:rPr lang="en-US" sz="2000" dirty="0"/>
              <a:t>[List all companies or omit for no disclosure] </a:t>
            </a:r>
          </a:p>
          <a:p>
            <a:pPr lvl="1"/>
            <a:r>
              <a:rPr lang="en-US" dirty="0"/>
              <a:t>Stock/Shareholder: </a:t>
            </a:r>
            <a:r>
              <a:rPr lang="en-US" sz="2000" dirty="0"/>
              <a:t>[List all companies or omit for no disclosure] </a:t>
            </a:r>
            <a:endParaRPr lang="en-US" dirty="0"/>
          </a:p>
          <a:p>
            <a:pPr lvl="1"/>
            <a:r>
              <a:rPr lang="en-US" dirty="0"/>
              <a:t>Other: </a:t>
            </a:r>
            <a:r>
              <a:rPr lang="en-US" sz="2000" dirty="0"/>
              <a:t>[List all companies or omit for no disclosure] </a:t>
            </a:r>
          </a:p>
          <a:p>
            <a:r>
              <a:rPr lang="en-US" sz="2400" dirty="0"/>
              <a:t>All of the relevant financial relationships listed for (these individuals) have been mitigated</a:t>
            </a:r>
          </a:p>
        </p:txBody>
      </p:sp>
    </p:spTree>
    <p:extLst>
      <p:ext uri="{BB962C8B-B14F-4D97-AF65-F5344CB8AC3E}">
        <p14:creationId xmlns:p14="http://schemas.microsoft.com/office/powerpoint/2010/main" val="12156710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358588"/>
            <a:ext cx="7670800" cy="626833"/>
          </a:xfrm>
        </p:spPr>
        <p:txBody>
          <a:bodyPr/>
          <a:lstStyle/>
          <a:p>
            <a:pPr algn="ctr"/>
            <a:r>
              <a:rPr lang="en-US" dirty="0"/>
              <a:t>Disclosures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87767"/>
            <a:ext cx="8229600" cy="4039339"/>
          </a:xfrm>
        </p:spPr>
        <p:txBody>
          <a:bodyPr/>
          <a:lstStyle/>
          <a:p>
            <a:r>
              <a:rPr lang="en-US" sz="2400" dirty="0"/>
              <a:t>The following planner, speaker, moderator, panelist (select what is appropriate, erase the rest) has financial relationships with commercial interests to disclose:</a:t>
            </a:r>
          </a:p>
          <a:p>
            <a:pPr lvl="1"/>
            <a:r>
              <a:rPr lang="en-US" sz="2000" dirty="0"/>
              <a:t>[list the name of the planner, etc. here]</a:t>
            </a:r>
          </a:p>
          <a:p>
            <a:pPr lvl="2"/>
            <a:r>
              <a:rPr lang="en-US" sz="1600" dirty="0"/>
              <a:t>[List the commercial interest indicated on the disclosure form here] [list the nature of the relationship here]</a:t>
            </a:r>
          </a:p>
          <a:p>
            <a:r>
              <a:rPr lang="en-US" sz="2000" dirty="0"/>
              <a:t>Department chair/Division Director, [insert name]</a:t>
            </a:r>
          </a:p>
          <a:p>
            <a:pPr marL="687388" lvl="1" indent="-342900">
              <a:buFont typeface="+mj-lt"/>
              <a:buAutoNum type="alphaLcPeriod"/>
            </a:pPr>
            <a:r>
              <a:rPr lang="en-US" sz="1600" dirty="0"/>
              <a:t>Has no financial relationships to disclose</a:t>
            </a:r>
          </a:p>
          <a:p>
            <a:pPr marL="687388" lvl="1" indent="-342900">
              <a:buFont typeface="+mj-lt"/>
              <a:buAutoNum type="alphaLcPeriod"/>
            </a:pPr>
            <a:r>
              <a:rPr lang="en-US" sz="1600" dirty="0"/>
              <a:t>Has financial relationships with the following commercial interests to disclose:</a:t>
            </a:r>
          </a:p>
          <a:p>
            <a:pPr marL="3175" indent="0">
              <a:buNone/>
            </a:pPr>
            <a:r>
              <a:rPr lang="en-US" sz="2000" dirty="0"/>
              <a:t>All of the relevant financial relationships listed for (these individuals) have been mitigated</a:t>
            </a:r>
          </a:p>
          <a:p>
            <a:pPr marL="346075">
              <a:buFont typeface="+mj-lt"/>
              <a:buAutoNum type="alphaLcPeriod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9321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Disclosure Statement of </a:t>
            </a:r>
            <a:br>
              <a:rPr lang="en-US" dirty="0"/>
            </a:br>
            <a:r>
              <a:rPr lang="en-US" dirty="0"/>
              <a:t>Unapproved/Investigative 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In this CME activity I will [not] discuss unapproved or investigational uses of products or devices.</a:t>
            </a:r>
          </a:p>
          <a:p>
            <a:endParaRPr lang="en-US" sz="2400" dirty="0"/>
          </a:p>
          <a:p>
            <a:r>
              <a:rPr lang="en-US" sz="2400" dirty="0"/>
              <a:t>There is no commercial support for this Grand Rounds.</a:t>
            </a:r>
          </a:p>
          <a:p>
            <a:pPr marL="0" indent="0">
              <a:buNone/>
            </a:pPr>
            <a:r>
              <a:rPr lang="en-US" sz="2400" dirty="0"/>
              <a:t>OR</a:t>
            </a:r>
          </a:p>
          <a:p>
            <a:r>
              <a:rPr lang="en-US" sz="2400" dirty="0"/>
              <a:t>	This Grand Rounds is supported by an educational grant from (name of corporate supporter)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889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Disclosure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will be discussing “off-label” uses of the following medications:</a:t>
            </a:r>
          </a:p>
          <a:p>
            <a:pPr lvl="1"/>
            <a:r>
              <a:rPr lang="en-US" dirty="0"/>
              <a:t>List Medications</a:t>
            </a:r>
          </a:p>
          <a:p>
            <a:pPr lvl="1"/>
            <a:r>
              <a:rPr lang="en-US" dirty="0"/>
              <a:t>List Medications</a:t>
            </a:r>
          </a:p>
          <a:p>
            <a:pPr lvl="1"/>
            <a:r>
              <a:rPr lang="en-US" dirty="0"/>
              <a:t>List Medications</a:t>
            </a:r>
          </a:p>
        </p:txBody>
      </p:sp>
    </p:spTree>
    <p:extLst>
      <p:ext uri="{BB962C8B-B14F-4D97-AF65-F5344CB8AC3E}">
        <p14:creationId xmlns:p14="http://schemas.microsoft.com/office/powerpoint/2010/main" val="1352284777"/>
      </p:ext>
    </p:extLst>
  </p:cSld>
  <p:clrMapOvr>
    <a:masterClrMapping/>
  </p:clrMapOvr>
</p:sld>
</file>

<file path=ppt/theme/theme1.xml><?xml version="1.0" encoding="utf-8"?>
<a:theme xmlns:a="http://schemas.openxmlformats.org/drawingml/2006/main" name="Medical_Mosaic_template">
  <a:themeElements>
    <a:clrScheme name="Custom 11">
      <a:dk1>
        <a:srgbClr val="003C19"/>
      </a:dk1>
      <a:lt1>
        <a:sysClr val="window" lastClr="FFFFFF"/>
      </a:lt1>
      <a:dk2>
        <a:srgbClr val="83A4A5"/>
      </a:dk2>
      <a:lt2>
        <a:srgbClr val="EEECE1"/>
      </a:lt2>
      <a:accent1>
        <a:srgbClr val="155E45"/>
      </a:accent1>
      <a:accent2>
        <a:srgbClr val="C0914F"/>
      </a:accent2>
      <a:accent3>
        <a:srgbClr val="859541"/>
      </a:accent3>
      <a:accent4>
        <a:srgbClr val="7F7F7F"/>
      </a:accent4>
      <a:accent5>
        <a:srgbClr val="DDCE84"/>
      </a:accent5>
      <a:accent6>
        <a:srgbClr val="CDBF2F"/>
      </a:accent6>
      <a:hlink>
        <a:srgbClr val="A9AA01"/>
      </a:hlink>
      <a:folHlink>
        <a:srgbClr val="21807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Medical_Mosaic_template</Template>
  <TotalTime>72</TotalTime>
  <Words>398</Words>
  <Application>Microsoft Office PowerPoint</Application>
  <PresentationFormat>On-screen Show (16:9)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Avenir Heavy</vt:lpstr>
      <vt:lpstr>Avenir Roman</vt:lpstr>
      <vt:lpstr>Calibri</vt:lpstr>
      <vt:lpstr>Medical_Mosaic_template</vt:lpstr>
      <vt:lpstr>Handling disclosures of financial relationships with commercial interests in grand rounds sessions</vt:lpstr>
      <vt:lpstr>PowerPoint Presentation</vt:lpstr>
      <vt:lpstr>Disclosures</vt:lpstr>
      <vt:lpstr>Disclosures</vt:lpstr>
      <vt:lpstr>Disclosures</vt:lpstr>
      <vt:lpstr>Disclosure Statement of  Unapproved/Investigative Use</vt:lpstr>
      <vt:lpstr>Disclosure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O'Beirne,  Ronan</dc:creator>
  <cp:lastModifiedBy>O'Beirne, Ronan J</cp:lastModifiedBy>
  <cp:revision>8</cp:revision>
  <dcterms:created xsi:type="dcterms:W3CDTF">2017-06-07T14:12:11Z</dcterms:created>
  <dcterms:modified xsi:type="dcterms:W3CDTF">2026-04-07T16:37:53Z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e7542bc-63e5-412b-b0a0-d9586028a7d0_Enabled">
    <vt:lpwstr>true</vt:lpwstr>
  </property>
  <property fmtid="{D5CDD505-2E9C-101B-9397-08002B2CF9AE}" pid="3" name="MSIP_Label_ae7542bc-63e5-412b-b0a0-d9586028a7d0_SetDate">
    <vt:lpwstr>2026-04-07T16:37:53Z</vt:lpwstr>
  </property>
  <property fmtid="{D5CDD505-2E9C-101B-9397-08002B2CF9AE}" pid="4" name="MSIP_Label_ae7542bc-63e5-412b-b0a0-d9586028a7d0_Method">
    <vt:lpwstr>Standard</vt:lpwstr>
  </property>
  <property fmtid="{D5CDD505-2E9C-101B-9397-08002B2CF9AE}" pid="5" name="MSIP_Label_ae7542bc-63e5-412b-b0a0-d9586028a7d0_Name">
    <vt:lpwstr>Sensitive</vt:lpwstr>
  </property>
  <property fmtid="{D5CDD505-2E9C-101B-9397-08002B2CF9AE}" pid="6" name="MSIP_Label_ae7542bc-63e5-412b-b0a0-d9586028a7d0_SiteId">
    <vt:lpwstr>d8999fe4-76af-40b3-b435-1d8977abc08c</vt:lpwstr>
  </property>
  <property fmtid="{D5CDD505-2E9C-101B-9397-08002B2CF9AE}" pid="7" name="MSIP_Label_ae7542bc-63e5-412b-b0a0-d9586028a7d0_ActionId">
    <vt:lpwstr>ce928c79-0d59-48be-b61a-a1c4aec89bf9</vt:lpwstr>
  </property>
  <property fmtid="{D5CDD505-2E9C-101B-9397-08002B2CF9AE}" pid="8" name="MSIP_Label_ae7542bc-63e5-412b-b0a0-d9586028a7d0_ContentBits">
    <vt:lpwstr>0</vt:lpwstr>
  </property>
  <property fmtid="{D5CDD505-2E9C-101B-9397-08002B2CF9AE}" pid="9" name="MSIP_Label_ae7542bc-63e5-412b-b0a0-d9586028a7d0_Tag">
    <vt:lpwstr>10, 3, 0, 1</vt:lpwstr>
  </property>
</Properties>
</file>