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0"/>
  </p:notesMasterIdLst>
  <p:sldIdLst>
    <p:sldId id="256" r:id="rId2"/>
    <p:sldId id="257" r:id="rId3"/>
    <p:sldId id="268" r:id="rId4"/>
    <p:sldId id="270" r:id="rId5"/>
    <p:sldId id="267" r:id="rId6"/>
    <p:sldId id="274" r:id="rId7"/>
    <p:sldId id="271" r:id="rId8"/>
    <p:sldId id="259" r:id="rId9"/>
    <p:sldId id="272" r:id="rId10"/>
    <p:sldId id="277" r:id="rId11"/>
    <p:sldId id="275" r:id="rId12"/>
    <p:sldId id="281" r:id="rId13"/>
    <p:sldId id="282" r:id="rId14"/>
    <p:sldId id="263" r:id="rId15"/>
    <p:sldId id="283" r:id="rId16"/>
    <p:sldId id="262" r:id="rId17"/>
    <p:sldId id="278" r:id="rId18"/>
    <p:sldId id="276" r:id="rId19"/>
    <p:sldId id="279" r:id="rId20"/>
    <p:sldId id="280" r:id="rId21"/>
    <p:sldId id="273" r:id="rId22"/>
    <p:sldId id="265" r:id="rId23"/>
    <p:sldId id="266" r:id="rId24"/>
    <p:sldId id="260" r:id="rId25"/>
    <p:sldId id="287" r:id="rId26"/>
    <p:sldId id="284" r:id="rId27"/>
    <p:sldId id="285" r:id="rId28"/>
    <p:sldId id="286" r:id="rId29"/>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208" userDrawn="1">
          <p15:clr>
            <a:srgbClr val="A4A3A4"/>
          </p15:clr>
        </p15:guide>
        <p15:guide id="4" pos="37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BC00"/>
    <a:srgbClr val="1E6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32" autoAdjust="0"/>
    <p:restoredTop sz="95039" autoAdjust="0"/>
  </p:normalViewPr>
  <p:slideViewPr>
    <p:cSldViewPr snapToGrid="0">
      <p:cViewPr>
        <p:scale>
          <a:sx n="72" d="100"/>
          <a:sy n="72" d="100"/>
        </p:scale>
        <p:origin x="1320" y="202"/>
      </p:cViewPr>
      <p:guideLst>
        <p:guide orient="horz" pos="2160"/>
        <p:guide pos="3840"/>
        <p:guide orient="horz" pos="2208"/>
        <p:guide pos="3773"/>
      </p:guideLst>
    </p:cSldViewPr>
  </p:slideViewPr>
  <p:notesTextViewPr>
    <p:cViewPr>
      <p:scale>
        <a:sx n="66" d="100"/>
        <a:sy n="66" d="100"/>
      </p:scale>
      <p:origin x="0" y="0"/>
    </p:cViewPr>
  </p:notesTextViewPr>
  <p:sorterViewPr>
    <p:cViewPr>
      <p:scale>
        <a:sx n="66" d="100"/>
        <a:sy n="66" d="100"/>
      </p:scale>
      <p:origin x="0" y="-3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9" tIns="47114" rIns="94229" bIns="47114" rtlCol="0"/>
          <a:lstStyle>
            <a:lvl1pPr algn="r">
              <a:defRPr sz="1200"/>
            </a:lvl1pPr>
          </a:lstStyle>
          <a:p>
            <a:fld id="{F31D0252-CD37-4D45-83E4-1C7CC891D563}" type="datetimeFigureOut">
              <a:rPr lang="en-US" smtClean="0"/>
              <a:t>2/17/2024</a:t>
            </a:fld>
            <a:endParaRPr lang="en-US"/>
          </a:p>
        </p:txBody>
      </p:sp>
      <p:sp>
        <p:nvSpPr>
          <p:cNvPr id="4" name="Slide Image Placeholder 3"/>
          <p:cNvSpPr>
            <a:spLocks noGrp="1" noRot="1" noChangeAspect="1"/>
          </p:cNvSpPr>
          <p:nvPr>
            <p:ph type="sldImg" idx="2"/>
          </p:nvPr>
        </p:nvSpPr>
        <p:spPr>
          <a:xfrm>
            <a:off x="423863" y="704850"/>
            <a:ext cx="6256337"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9" tIns="47114" rIns="94229" bIns="47114" rtlCol="0" anchor="b"/>
          <a:lstStyle>
            <a:lvl1pPr algn="r">
              <a:defRPr sz="1200"/>
            </a:lvl1pPr>
          </a:lstStyle>
          <a:p>
            <a:fld id="{FC69A0C9-C48A-5842-824B-C38AC9330749}" type="slidenum">
              <a:rPr lang="en-US" smtClean="0"/>
              <a:t>‹#›</a:t>
            </a:fld>
            <a:endParaRPr lang="en-US"/>
          </a:p>
        </p:txBody>
      </p:sp>
    </p:spTree>
    <p:extLst>
      <p:ext uri="{BB962C8B-B14F-4D97-AF65-F5344CB8AC3E}">
        <p14:creationId xmlns:p14="http://schemas.microsoft.com/office/powerpoint/2010/main" val="34274461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t>Thank you everyone for being here. My name is Brett Cooke, and I am an MS4 in the UAB </a:t>
            </a:r>
            <a:r>
              <a:rPr lang="en-US" sz="2100" dirty="0" err="1"/>
              <a:t>Heersink</a:t>
            </a:r>
            <a:r>
              <a:rPr lang="en-US" sz="2100" dirty="0"/>
              <a:t> School of Medicine. </a:t>
            </a:r>
          </a:p>
          <a:p>
            <a:endParaRPr lang="en-US" sz="2100" dirty="0"/>
          </a:p>
          <a:p>
            <a:r>
              <a:rPr lang="en-US" sz="2100" dirty="0"/>
              <a:t>I am presenting a case today that I saw when rotating on the general medicine teaching service as an acting intern</a:t>
            </a:r>
          </a:p>
        </p:txBody>
      </p:sp>
      <p:sp>
        <p:nvSpPr>
          <p:cNvPr id="4" name="Slide Number Placeholder 3"/>
          <p:cNvSpPr>
            <a:spLocks noGrp="1"/>
          </p:cNvSpPr>
          <p:nvPr>
            <p:ph type="sldNum" sz="quarter" idx="5"/>
          </p:nvPr>
        </p:nvSpPr>
        <p:spPr/>
        <p:txBody>
          <a:bodyPr/>
          <a:lstStyle/>
          <a:p>
            <a:fld id="{FC69A0C9-C48A-5842-824B-C38AC9330749}" type="slidenum">
              <a:rPr lang="en-US" smtClean="0"/>
              <a:t>1</a:t>
            </a:fld>
            <a:endParaRPr lang="en-US"/>
          </a:p>
        </p:txBody>
      </p:sp>
    </p:spTree>
    <p:extLst>
      <p:ext uri="{BB962C8B-B14F-4D97-AF65-F5344CB8AC3E}">
        <p14:creationId xmlns:p14="http://schemas.microsoft.com/office/powerpoint/2010/main" val="338805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061DE-6BAC-D435-60C4-EB3A11962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8F9ED-F0BD-0D10-65AB-99B648B09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11117-8370-7EF7-C94A-EA5750106040}"/>
              </a:ext>
            </a:extLst>
          </p:cNvPr>
          <p:cNvSpPr>
            <a:spLocks noGrp="1"/>
          </p:cNvSpPr>
          <p:nvPr>
            <p:ph type="body" idx="1"/>
          </p:nvPr>
        </p:nvSpPr>
        <p:spPr/>
        <p:txBody>
          <a:bodyPr/>
          <a:lstStyle/>
          <a:p>
            <a:r>
              <a:rPr lang="en-US" dirty="0"/>
              <a:t>- You can see the main results of our workup here </a:t>
            </a:r>
          </a:p>
          <a:p>
            <a:r>
              <a:rPr lang="en-US" dirty="0"/>
              <a:t>- Punch biopsies were nonspecific for any specific pathology, no evidence of vasculitis on biopsy or lab workup</a:t>
            </a:r>
          </a:p>
          <a:p>
            <a:r>
              <a:rPr lang="en-US" dirty="0"/>
              <a:t>- wound cultures were polymicrobial, but ID did not believe infection was primary source – he did complete an antibiotic course </a:t>
            </a:r>
          </a:p>
          <a:p>
            <a:r>
              <a:rPr lang="en-US" dirty="0"/>
              <a:t>- Vascular surgery ordered a CTA of the lower extremities that did not show any significant atherosclerosis and had good blood flow distally </a:t>
            </a:r>
          </a:p>
          <a:p>
            <a:r>
              <a:rPr lang="en-US" dirty="0"/>
              <a:t>- Hematology worked up patient for HIT – presentation at OSH combined with thrombocytosis present at our institution, HIT Ab negative, and only a residual LIJ DVT present (the one thought to be from a previous line) –overall, low concern for </a:t>
            </a:r>
            <a:r>
              <a:rPr lang="en-US"/>
              <a:t>HIT – no SRA/PEA</a:t>
            </a:r>
            <a:endParaRPr lang="en-US" dirty="0"/>
          </a:p>
        </p:txBody>
      </p:sp>
      <p:sp>
        <p:nvSpPr>
          <p:cNvPr id="4" name="Slide Number Placeholder 3">
            <a:extLst>
              <a:ext uri="{FF2B5EF4-FFF2-40B4-BE49-F238E27FC236}">
                <a16:creationId xmlns:a16="http://schemas.microsoft.com/office/drawing/2014/main" id="{12B5670A-002C-1BF5-F251-A1E0D11AEC46}"/>
              </a:ext>
            </a:extLst>
          </p:cNvPr>
          <p:cNvSpPr>
            <a:spLocks noGrp="1"/>
          </p:cNvSpPr>
          <p:nvPr>
            <p:ph type="sldNum" sz="quarter" idx="5"/>
          </p:nvPr>
        </p:nvSpPr>
        <p:spPr/>
        <p:txBody>
          <a:bodyPr/>
          <a:lstStyle/>
          <a:p>
            <a:fld id="{FC69A0C9-C48A-5842-824B-C38AC9330749}" type="slidenum">
              <a:rPr lang="en-US" smtClean="0"/>
              <a:t>10</a:t>
            </a:fld>
            <a:endParaRPr lang="en-US"/>
          </a:p>
        </p:txBody>
      </p:sp>
    </p:spTree>
    <p:extLst>
      <p:ext uri="{BB962C8B-B14F-4D97-AF65-F5344CB8AC3E}">
        <p14:creationId xmlns:p14="http://schemas.microsoft.com/office/powerpoint/2010/main" val="214214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Ecthyma gangrenosum </a:t>
            </a:r>
            <a:r>
              <a:rPr lang="en-US" dirty="0"/>
              <a:t>- Biopsy of ecthyma gangrenosum lesions typically shows hemorrhagic necrosis, gram-negative bacilli, and damage to the media of arterial blood vessels [19]. Most patients have fever and may be systemically ill</a:t>
            </a:r>
          </a:p>
          <a:p>
            <a:r>
              <a:rPr lang="en-US" b="1" dirty="0"/>
              <a:t>Pyoderma gangrenosum </a:t>
            </a:r>
            <a:r>
              <a:rPr lang="en-US" dirty="0"/>
              <a:t>– no associated systemic disorder of note, dermatology did not favor pyoderma </a:t>
            </a:r>
          </a:p>
          <a:p>
            <a:r>
              <a:rPr lang="en-US" b="1" dirty="0"/>
              <a:t>Vasculitis</a:t>
            </a:r>
            <a:r>
              <a:rPr lang="en-US" dirty="0"/>
              <a:t> – lab workup negative, no evidence on biopsy </a:t>
            </a:r>
          </a:p>
          <a:p>
            <a:r>
              <a:rPr lang="en-US" b="1" dirty="0"/>
              <a:t>Infarction</a:t>
            </a:r>
            <a:r>
              <a:rPr lang="en-US" dirty="0"/>
              <a:t> – CTA LE w/ good flow</a:t>
            </a:r>
          </a:p>
          <a:p>
            <a:r>
              <a:rPr lang="en-US" b="1" dirty="0"/>
              <a:t>Venous Ulceration </a:t>
            </a:r>
            <a:r>
              <a:rPr lang="en-US" dirty="0"/>
              <a:t>– acute process </a:t>
            </a:r>
          </a:p>
          <a:p>
            <a:r>
              <a:rPr lang="en-US" b="1" dirty="0"/>
              <a:t>HIT induced skin necrosis </a:t>
            </a:r>
            <a:r>
              <a:rPr lang="en-US" dirty="0"/>
              <a:t>– HIT Ab negative, hematology not convinced presentation consistent with HIT, also lesions usually present at injection site </a:t>
            </a:r>
          </a:p>
          <a:p>
            <a:r>
              <a:rPr lang="en-US" b="1" dirty="0"/>
              <a:t>Primary infection </a:t>
            </a:r>
            <a:r>
              <a:rPr lang="en-US" dirty="0"/>
              <a:t>– not consistent with clinical picture </a:t>
            </a:r>
          </a:p>
        </p:txBody>
      </p:sp>
      <p:sp>
        <p:nvSpPr>
          <p:cNvPr id="4" name="Slide Number Placeholder 3"/>
          <p:cNvSpPr>
            <a:spLocks noGrp="1"/>
          </p:cNvSpPr>
          <p:nvPr>
            <p:ph type="sldNum" sz="quarter" idx="5"/>
          </p:nvPr>
        </p:nvSpPr>
        <p:spPr/>
        <p:txBody>
          <a:bodyPr/>
          <a:lstStyle/>
          <a:p>
            <a:fld id="{FC69A0C9-C48A-5842-824B-C38AC9330749}" type="slidenum">
              <a:rPr lang="en-US" smtClean="0"/>
              <a:t>11</a:t>
            </a:fld>
            <a:endParaRPr lang="en-US"/>
          </a:p>
        </p:txBody>
      </p:sp>
    </p:spTree>
    <p:extLst>
      <p:ext uri="{BB962C8B-B14F-4D97-AF65-F5344CB8AC3E}">
        <p14:creationId xmlns:p14="http://schemas.microsoft.com/office/powerpoint/2010/main" val="3807369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With our original list of differentials all knocked down in terms of likelihood, we had to reassess our approach </a:t>
            </a:r>
          </a:p>
          <a:p>
            <a:r>
              <a:rPr lang="en-US" dirty="0"/>
              <a:t>- Consulting services continued to discuss the patient, and one consultant brought up that they remember hearing about an illicit drug contaminant that had grown in prevalence over the last few years could cause similar lesions</a:t>
            </a:r>
          </a:p>
          <a:p>
            <a:r>
              <a:rPr lang="en-US" dirty="0"/>
              <a:t>- With this information, we went back and talked to the patient about his drug use and found out that he used cocaine 2 days prior to his presentation to the OSH </a:t>
            </a:r>
          </a:p>
          <a:p>
            <a:r>
              <a:rPr lang="en-US" dirty="0"/>
              <a:t>- Further literature review continued to bolster this hypothesis and led us to add xylazine and levamisole illicit drug contamination to our differential </a:t>
            </a:r>
          </a:p>
          <a:p>
            <a:endParaRPr lang="en-US" dirty="0"/>
          </a:p>
        </p:txBody>
      </p:sp>
      <p:sp>
        <p:nvSpPr>
          <p:cNvPr id="4" name="Slide Number Placeholder 3"/>
          <p:cNvSpPr>
            <a:spLocks noGrp="1"/>
          </p:cNvSpPr>
          <p:nvPr>
            <p:ph type="sldNum" sz="quarter" idx="5"/>
          </p:nvPr>
        </p:nvSpPr>
        <p:spPr/>
        <p:txBody>
          <a:bodyPr/>
          <a:lstStyle/>
          <a:p>
            <a:fld id="{FC69A0C9-C48A-5842-824B-C38AC9330749}" type="slidenum">
              <a:rPr lang="en-US" smtClean="0"/>
              <a:t>12</a:t>
            </a:fld>
            <a:endParaRPr lang="en-US"/>
          </a:p>
        </p:txBody>
      </p:sp>
    </p:spTree>
    <p:extLst>
      <p:ext uri="{BB962C8B-B14F-4D97-AF65-F5344CB8AC3E}">
        <p14:creationId xmlns:p14="http://schemas.microsoft.com/office/powerpoint/2010/main" val="3526991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Workup negative for: leukopenia and neutropenia and w/ (-) ANA, p-ANCA, c-ANCA</a:t>
            </a:r>
          </a:p>
          <a:p>
            <a:r>
              <a:rPr lang="en-US" dirty="0"/>
              <a:t>- Biopsy negative for vasculitis and occlusive vasculopathy</a:t>
            </a:r>
          </a:p>
        </p:txBody>
      </p:sp>
      <p:sp>
        <p:nvSpPr>
          <p:cNvPr id="4" name="Slide Number Placeholder 3"/>
          <p:cNvSpPr>
            <a:spLocks noGrp="1"/>
          </p:cNvSpPr>
          <p:nvPr>
            <p:ph type="sldNum" sz="quarter" idx="5"/>
          </p:nvPr>
        </p:nvSpPr>
        <p:spPr/>
        <p:txBody>
          <a:bodyPr/>
          <a:lstStyle/>
          <a:p>
            <a:fld id="{FC69A0C9-C48A-5842-824B-C38AC9330749}" type="slidenum">
              <a:rPr lang="en-US" smtClean="0"/>
              <a:t>13</a:t>
            </a:fld>
            <a:endParaRPr lang="en-US"/>
          </a:p>
        </p:txBody>
      </p:sp>
    </p:spTree>
    <p:extLst>
      <p:ext uri="{BB962C8B-B14F-4D97-AF65-F5344CB8AC3E}">
        <p14:creationId xmlns:p14="http://schemas.microsoft.com/office/powerpoint/2010/main" val="3370856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 can see some skin lesions that have been documented in the literature thus far</a:t>
            </a:r>
          </a:p>
          <a:p>
            <a:r>
              <a:rPr lang="en-US" dirty="0"/>
              <a:t>- one the left you can see a larger lesion that was complicated by cellulitis</a:t>
            </a:r>
          </a:p>
          <a:p>
            <a:r>
              <a:rPr lang="en-US" dirty="0"/>
              <a:t>- In the middle and right of the screen you can see more typical well circumscribed lesions that can cause significant ulceration and tissue necrosis  </a:t>
            </a:r>
          </a:p>
        </p:txBody>
      </p:sp>
      <p:sp>
        <p:nvSpPr>
          <p:cNvPr id="4" name="Slide Number Placeholder 3"/>
          <p:cNvSpPr>
            <a:spLocks noGrp="1"/>
          </p:cNvSpPr>
          <p:nvPr>
            <p:ph type="sldNum" sz="quarter" idx="10"/>
          </p:nvPr>
        </p:nvSpPr>
        <p:spPr/>
        <p:txBody>
          <a:bodyPr/>
          <a:lstStyle/>
          <a:p>
            <a:fld id="{FC69A0C9-C48A-5842-824B-C38AC9330749}" type="slidenum">
              <a:rPr lang="en-US" smtClean="0"/>
              <a:t>14</a:t>
            </a:fld>
            <a:endParaRPr lang="en-US"/>
          </a:p>
        </p:txBody>
      </p:sp>
    </p:spTree>
    <p:extLst>
      <p:ext uri="{BB962C8B-B14F-4D97-AF65-F5344CB8AC3E}">
        <p14:creationId xmlns:p14="http://schemas.microsoft.com/office/powerpoint/2010/main" val="2642013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Tender, purpuric rash in a retiform distribution with erythematous borders and necrotic centers</a:t>
            </a:r>
          </a:p>
          <a:p>
            <a:r>
              <a:rPr lang="en-US" dirty="0"/>
              <a:t>- large, painful hemorrhagic bullae and/or necrosis</a:t>
            </a:r>
          </a:p>
        </p:txBody>
      </p:sp>
      <p:sp>
        <p:nvSpPr>
          <p:cNvPr id="4" name="Slide Number Placeholder 3"/>
          <p:cNvSpPr>
            <a:spLocks noGrp="1"/>
          </p:cNvSpPr>
          <p:nvPr>
            <p:ph type="sldNum" sz="quarter" idx="5"/>
          </p:nvPr>
        </p:nvSpPr>
        <p:spPr/>
        <p:txBody>
          <a:bodyPr/>
          <a:lstStyle/>
          <a:p>
            <a:fld id="{FC69A0C9-C48A-5842-824B-C38AC9330749}" type="slidenum">
              <a:rPr lang="en-US" smtClean="0"/>
              <a:t>15</a:t>
            </a:fld>
            <a:endParaRPr lang="en-US"/>
          </a:p>
        </p:txBody>
      </p:sp>
    </p:spTree>
    <p:extLst>
      <p:ext uri="{BB962C8B-B14F-4D97-AF65-F5344CB8AC3E}">
        <p14:creationId xmlns:p14="http://schemas.microsoft.com/office/powerpoint/2010/main" val="3109328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t>- Xylazine – large animal anesthetic – horses and cattle </a:t>
            </a:r>
          </a:p>
          <a:p>
            <a:r>
              <a:rPr lang="en-US" sz="1900" dirty="0"/>
              <a:t>- Over the last few years, xylazine contamination in the illicit drug supply has become more and more common, with some studies reporting it being found in xylazine-fentanyl combinations in 48 states and in 80% of opioid samples tested in one study done in Maryland </a:t>
            </a:r>
          </a:p>
          <a:p>
            <a:r>
              <a:rPr lang="en-US" sz="1900" dirty="0"/>
              <a:t>- Xylazine acts as an alpha-2 agonist and decreases sympathetic tone </a:t>
            </a:r>
          </a:p>
          <a:p>
            <a:r>
              <a:rPr lang="en-US" sz="1900" dirty="0"/>
              <a:t>- There has been a growing amount of literature documenting skin lesions associated with xylazine contamination – while the exact mechanism of these skin lesions isn’t nailed down, it is thought that severe vasoconstriction may contribute to significant skin necrosis </a:t>
            </a:r>
          </a:p>
        </p:txBody>
      </p:sp>
      <p:sp>
        <p:nvSpPr>
          <p:cNvPr id="4" name="Slide Number Placeholder 3"/>
          <p:cNvSpPr>
            <a:spLocks noGrp="1"/>
          </p:cNvSpPr>
          <p:nvPr>
            <p:ph type="sldNum" sz="quarter" idx="5"/>
          </p:nvPr>
        </p:nvSpPr>
        <p:spPr/>
        <p:txBody>
          <a:bodyPr/>
          <a:lstStyle/>
          <a:p>
            <a:fld id="{FC69A0C9-C48A-5842-824B-C38AC9330749}" type="slidenum">
              <a:rPr lang="en-US" smtClean="0"/>
              <a:t>16</a:t>
            </a:fld>
            <a:endParaRPr lang="en-US"/>
          </a:p>
        </p:txBody>
      </p:sp>
    </p:spTree>
    <p:extLst>
      <p:ext uri="{BB962C8B-B14F-4D97-AF65-F5344CB8AC3E}">
        <p14:creationId xmlns:p14="http://schemas.microsoft.com/office/powerpoint/2010/main" val="1947962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I mentioned before, the prevalence of xylazine in the illicit drug supply is growing </a:t>
            </a:r>
          </a:p>
          <a:p>
            <a:r>
              <a:rPr lang="en-US" dirty="0"/>
              <a:t>- The Northeast, and specifically Philadelphia, were noted to have large amounts of xylazine before the rest of the country – but as you can see, it has been rapidly spreading</a:t>
            </a:r>
          </a:p>
          <a:p>
            <a:r>
              <a:rPr lang="en-US" dirty="0"/>
              <a:t>- On the left, you can see the number of xylazine identifications made by forensic testing in the south increased by 193% between 2020 and 2021</a:t>
            </a:r>
          </a:p>
          <a:p>
            <a:r>
              <a:rPr lang="en-US" dirty="0"/>
              <a:t>- On the right, you can see an even more remarkable trend with xylazine-positive overdose deaths increasing by over 1000% in the South </a:t>
            </a:r>
          </a:p>
          <a:p>
            <a:r>
              <a:rPr lang="en-US" dirty="0"/>
              <a:t>- The south had the highest rate of change of all the regions between 2020 and 2021</a:t>
            </a:r>
          </a:p>
        </p:txBody>
      </p:sp>
      <p:sp>
        <p:nvSpPr>
          <p:cNvPr id="4" name="Slide Number Placeholder 3"/>
          <p:cNvSpPr>
            <a:spLocks noGrp="1"/>
          </p:cNvSpPr>
          <p:nvPr>
            <p:ph type="sldNum" sz="quarter" idx="5"/>
          </p:nvPr>
        </p:nvSpPr>
        <p:spPr/>
        <p:txBody>
          <a:bodyPr/>
          <a:lstStyle/>
          <a:p>
            <a:fld id="{FC69A0C9-C48A-5842-824B-C38AC9330749}" type="slidenum">
              <a:rPr lang="en-US" smtClean="0"/>
              <a:t>17</a:t>
            </a:fld>
            <a:endParaRPr lang="en-US"/>
          </a:p>
        </p:txBody>
      </p:sp>
    </p:spTree>
    <p:extLst>
      <p:ext uri="{BB962C8B-B14F-4D97-AF65-F5344CB8AC3E}">
        <p14:creationId xmlns:p14="http://schemas.microsoft.com/office/powerpoint/2010/main" val="2057083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Similar to the last slide, you can see that the rates of xylazine present overdose deaths has been increasing across the country</a:t>
            </a:r>
          </a:p>
          <a:p>
            <a:r>
              <a:rPr lang="en-US" dirty="0"/>
              <a:t>- The literature does not have consensus right now on if xylazine is associated with higher overdose risk when combined with other illicit drugs, but this still does serve as a good metric for the increase in prevalence across the country </a:t>
            </a:r>
          </a:p>
          <a:p>
            <a:r>
              <a:rPr lang="en-US" dirty="0"/>
              <a:t>- Here with the red star, you can actually see Jefferson County, Alabama included in the study, which is the county where UAB is located </a:t>
            </a:r>
          </a:p>
        </p:txBody>
      </p:sp>
      <p:sp>
        <p:nvSpPr>
          <p:cNvPr id="4" name="Slide Number Placeholder 3"/>
          <p:cNvSpPr>
            <a:spLocks noGrp="1"/>
          </p:cNvSpPr>
          <p:nvPr>
            <p:ph type="sldNum" sz="quarter" idx="5"/>
          </p:nvPr>
        </p:nvSpPr>
        <p:spPr/>
        <p:txBody>
          <a:bodyPr/>
          <a:lstStyle/>
          <a:p>
            <a:fld id="{FC69A0C9-C48A-5842-824B-C38AC9330749}" type="slidenum">
              <a:rPr lang="en-US" smtClean="0"/>
              <a:t>18</a:t>
            </a:fld>
            <a:endParaRPr lang="en-US"/>
          </a:p>
        </p:txBody>
      </p:sp>
    </p:spTree>
    <p:extLst>
      <p:ext uri="{BB962C8B-B14F-4D97-AF65-F5344CB8AC3E}">
        <p14:creationId xmlns:p14="http://schemas.microsoft.com/office/powerpoint/2010/main" val="750466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F1F66-2352-484E-9DBF-05DCFA474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F9C1B-5786-7588-3D46-68DA8CFE3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F85EB-F242-3B48-AB0B-93E222015684}"/>
              </a:ext>
            </a:extLst>
          </p:cNvPr>
          <p:cNvSpPr>
            <a:spLocks noGrp="1"/>
          </p:cNvSpPr>
          <p:nvPr>
            <p:ph type="body" idx="1"/>
          </p:nvPr>
        </p:nvSpPr>
        <p:spPr/>
        <p:txBody>
          <a:bodyPr/>
          <a:lstStyle/>
          <a:p>
            <a:r>
              <a:rPr lang="en-US" dirty="0"/>
              <a:t>- Detection remains limited outside of forensic laboratory settings</a:t>
            </a:r>
          </a:p>
          <a:p>
            <a:r>
              <a:rPr lang="en-US" dirty="0"/>
              <a:t>- xylazine is not detected on standard urine drug screens, and we did not have access to the patient's drug sample to be able to test it </a:t>
            </a:r>
          </a:p>
          <a:p>
            <a:r>
              <a:rPr lang="en-US" dirty="0"/>
              <a:t>- Test strips are being developed, but their utility is still being determined with things like false positives and indeterminant results still being present</a:t>
            </a:r>
          </a:p>
          <a:p>
            <a:endParaRPr lang="en-US" dirty="0"/>
          </a:p>
          <a:p>
            <a:r>
              <a:rPr lang="en-US" dirty="0"/>
              <a:t>- Management is largely supportive with wound care, debridement, and grafting if needed</a:t>
            </a:r>
          </a:p>
          <a:p>
            <a:r>
              <a:rPr lang="en-US" dirty="0"/>
              <a:t>- in severe cases, some patients have been reported to require amputation due to the degree of necrosis of the limb </a:t>
            </a:r>
          </a:p>
        </p:txBody>
      </p:sp>
      <p:sp>
        <p:nvSpPr>
          <p:cNvPr id="4" name="Slide Number Placeholder 3">
            <a:extLst>
              <a:ext uri="{FF2B5EF4-FFF2-40B4-BE49-F238E27FC236}">
                <a16:creationId xmlns:a16="http://schemas.microsoft.com/office/drawing/2014/main" id="{D3E972C1-2E53-ECA8-7397-E2E8CEABC728}"/>
              </a:ext>
            </a:extLst>
          </p:cNvPr>
          <p:cNvSpPr>
            <a:spLocks noGrp="1"/>
          </p:cNvSpPr>
          <p:nvPr>
            <p:ph type="sldNum" sz="quarter" idx="5"/>
          </p:nvPr>
        </p:nvSpPr>
        <p:spPr/>
        <p:txBody>
          <a:bodyPr/>
          <a:lstStyle/>
          <a:p>
            <a:fld id="{FC69A0C9-C48A-5842-824B-C38AC9330749}" type="slidenum">
              <a:rPr lang="en-US" smtClean="0"/>
              <a:t>19</a:t>
            </a:fld>
            <a:endParaRPr lang="en-US"/>
          </a:p>
        </p:txBody>
      </p:sp>
    </p:spTree>
    <p:extLst>
      <p:ext uri="{BB962C8B-B14F-4D97-AF65-F5344CB8AC3E}">
        <p14:creationId xmlns:p14="http://schemas.microsoft.com/office/powerpoint/2010/main" val="311753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main learning objectives for today are:</a:t>
            </a:r>
          </a:p>
          <a:p>
            <a:pPr marL="235572" indent="-235572">
              <a:buAutoNum type="arabicPeriod"/>
            </a:pPr>
            <a:r>
              <a:rPr lang="en-US" dirty="0"/>
              <a:t>Recognize the clinical presentation of an emerging drug contaminant </a:t>
            </a:r>
          </a:p>
          <a:p>
            <a:r>
              <a:rPr lang="en-US" dirty="0"/>
              <a:t>AND</a:t>
            </a:r>
          </a:p>
          <a:p>
            <a:r>
              <a:rPr lang="en-US" dirty="0"/>
              <a:t>2. Recognize the importance of avoiding anchoring and need to reevaluate the diagnosis when a clinical syndrome does not fit</a:t>
            </a:r>
          </a:p>
        </p:txBody>
      </p:sp>
      <p:sp>
        <p:nvSpPr>
          <p:cNvPr id="4" name="Slide Number Placeholder 3"/>
          <p:cNvSpPr>
            <a:spLocks noGrp="1"/>
          </p:cNvSpPr>
          <p:nvPr>
            <p:ph type="sldNum" sz="quarter" idx="10"/>
          </p:nvPr>
        </p:nvSpPr>
        <p:spPr/>
        <p:txBody>
          <a:bodyPr/>
          <a:lstStyle/>
          <a:p>
            <a:fld id="{FC69A0C9-C48A-5842-824B-C38AC9330749}" type="slidenum">
              <a:rPr lang="en-US" smtClean="0"/>
              <a:t>2</a:t>
            </a:fld>
            <a:endParaRPr lang="en-US"/>
          </a:p>
        </p:txBody>
      </p:sp>
    </p:spTree>
    <p:extLst>
      <p:ext uri="{BB962C8B-B14F-4D97-AF65-F5344CB8AC3E}">
        <p14:creationId xmlns:p14="http://schemas.microsoft.com/office/powerpoint/2010/main" val="3908843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 growing problem, and it has started to gain national attention</a:t>
            </a:r>
          </a:p>
          <a:p>
            <a:r>
              <a:rPr lang="en-US" dirty="0"/>
              <a:t>- In 2023, both the New York Times and NPR published stories on the significant public health issue of xylazine contamination in the illicit drug supply </a:t>
            </a:r>
          </a:p>
          <a:p>
            <a:r>
              <a:rPr lang="en-US" dirty="0"/>
              <a:t>- Government officials are trying to crack down on the xylazine distribution and have stricter barriers and monitoring, but we likely still have a while to go </a:t>
            </a:r>
          </a:p>
        </p:txBody>
      </p:sp>
      <p:sp>
        <p:nvSpPr>
          <p:cNvPr id="4" name="Slide Number Placeholder 3"/>
          <p:cNvSpPr>
            <a:spLocks noGrp="1"/>
          </p:cNvSpPr>
          <p:nvPr>
            <p:ph type="sldNum" sz="quarter" idx="5"/>
          </p:nvPr>
        </p:nvSpPr>
        <p:spPr/>
        <p:txBody>
          <a:bodyPr/>
          <a:lstStyle/>
          <a:p>
            <a:fld id="{FC69A0C9-C48A-5842-824B-C38AC9330749}" type="slidenum">
              <a:rPr lang="en-US" smtClean="0"/>
              <a:t>20</a:t>
            </a:fld>
            <a:endParaRPr lang="en-US"/>
          </a:p>
        </p:txBody>
      </p:sp>
    </p:spTree>
    <p:extLst>
      <p:ext uri="{BB962C8B-B14F-4D97-AF65-F5344CB8AC3E}">
        <p14:creationId xmlns:p14="http://schemas.microsoft.com/office/powerpoint/2010/main" val="2110063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Back to the case, our patient underwent two bedside </a:t>
            </a:r>
            <a:r>
              <a:rPr lang="en-US" dirty="0" err="1"/>
              <a:t>debridements</a:t>
            </a:r>
            <a:r>
              <a:rPr lang="en-US" dirty="0"/>
              <a:t>  – couldn’t sedate in the OR w/ cardiac status </a:t>
            </a:r>
          </a:p>
          <a:p>
            <a:r>
              <a:rPr lang="en-US" dirty="0"/>
              <a:t>- Had other services like social work and addiction medicine see him to help set up resources and we also discussed his cocaine use and its implications both for these skin lesions and for his heart health</a:t>
            </a:r>
          </a:p>
          <a:p>
            <a:r>
              <a:rPr lang="en-US" dirty="0"/>
              <a:t>- discharged with wound care instructions to him and his family</a:t>
            </a:r>
          </a:p>
          <a:p>
            <a:r>
              <a:rPr lang="en-US" dirty="0"/>
              <a:t>- followed up outpatient, awaiting grafting </a:t>
            </a:r>
          </a:p>
        </p:txBody>
      </p:sp>
      <p:sp>
        <p:nvSpPr>
          <p:cNvPr id="4" name="Slide Number Placeholder 3"/>
          <p:cNvSpPr>
            <a:spLocks noGrp="1"/>
          </p:cNvSpPr>
          <p:nvPr>
            <p:ph type="sldNum" sz="quarter" idx="5"/>
          </p:nvPr>
        </p:nvSpPr>
        <p:spPr/>
        <p:txBody>
          <a:bodyPr/>
          <a:lstStyle/>
          <a:p>
            <a:fld id="{FC69A0C9-C48A-5842-824B-C38AC9330749}" type="slidenum">
              <a:rPr lang="en-US" smtClean="0"/>
              <a:t>21</a:t>
            </a:fld>
            <a:endParaRPr lang="en-US"/>
          </a:p>
        </p:txBody>
      </p:sp>
    </p:spTree>
    <p:extLst>
      <p:ext uri="{BB962C8B-B14F-4D97-AF65-F5344CB8AC3E}">
        <p14:creationId xmlns:p14="http://schemas.microsoft.com/office/powerpoint/2010/main" val="4205607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few main take home points we have </a:t>
            </a:r>
          </a:p>
          <a:p>
            <a:pPr marL="235572" indent="-235572">
              <a:buAutoNum type="arabicPeriod"/>
            </a:pPr>
            <a:r>
              <a:rPr lang="en-US" dirty="0"/>
              <a:t>Clinicians should be aware of this emerging drug included in the illegal drug supply and its presentation </a:t>
            </a:r>
          </a:p>
          <a:p>
            <a:pPr marL="235572" indent="-235572">
              <a:buAutoNum type="arabicPeriod"/>
            </a:pPr>
            <a:r>
              <a:rPr lang="en-US" dirty="0"/>
              <a:t>A thorough history and multi-disciplinary care are very beneficial when dealing with an unclear diagnosis </a:t>
            </a:r>
          </a:p>
          <a:p>
            <a:pPr marL="235572" indent="-235572">
              <a:buAutoNum type="arabicPeriod"/>
            </a:pPr>
            <a:r>
              <a:rPr lang="en-US" dirty="0"/>
              <a:t>Going to conferences like this is helpful – the consultant who brought up xylazine had actually heard a talk about it a few months prior at a conference </a:t>
            </a:r>
          </a:p>
          <a:p>
            <a:endParaRPr lang="en-US" dirty="0"/>
          </a:p>
        </p:txBody>
      </p:sp>
      <p:sp>
        <p:nvSpPr>
          <p:cNvPr id="4" name="Slide Number Placeholder 3"/>
          <p:cNvSpPr>
            <a:spLocks noGrp="1"/>
          </p:cNvSpPr>
          <p:nvPr>
            <p:ph type="sldNum" sz="quarter" idx="10"/>
          </p:nvPr>
        </p:nvSpPr>
        <p:spPr/>
        <p:txBody>
          <a:bodyPr/>
          <a:lstStyle/>
          <a:p>
            <a:fld id="{FC69A0C9-C48A-5842-824B-C38AC9330749}" type="slidenum">
              <a:rPr lang="en-US" smtClean="0"/>
              <a:t>22</a:t>
            </a:fld>
            <a:endParaRPr lang="en-US"/>
          </a:p>
        </p:txBody>
      </p:sp>
    </p:spTree>
    <p:extLst>
      <p:ext uri="{BB962C8B-B14F-4D97-AF65-F5344CB8AC3E}">
        <p14:creationId xmlns:p14="http://schemas.microsoft.com/office/powerpoint/2010/main" val="810326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69A0C9-C48A-5842-824B-C38AC9330749}" type="slidenum">
              <a:rPr lang="en-US" smtClean="0"/>
              <a:t>23</a:t>
            </a:fld>
            <a:endParaRPr lang="en-US"/>
          </a:p>
        </p:txBody>
      </p:sp>
    </p:spTree>
    <p:extLst>
      <p:ext uri="{BB962C8B-B14F-4D97-AF65-F5344CB8AC3E}">
        <p14:creationId xmlns:p14="http://schemas.microsoft.com/office/powerpoint/2010/main" val="7606934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69A0C9-C48A-5842-824B-C38AC9330749}" type="slidenum">
              <a:rPr lang="en-US" smtClean="0"/>
              <a:t>24</a:t>
            </a:fld>
            <a:endParaRPr lang="en-US"/>
          </a:p>
        </p:txBody>
      </p:sp>
    </p:spTree>
    <p:extLst>
      <p:ext uri="{BB962C8B-B14F-4D97-AF65-F5344CB8AC3E}">
        <p14:creationId xmlns:p14="http://schemas.microsoft.com/office/powerpoint/2010/main" val="372299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Merriweather" panose="00000500000000000000" pitchFamily="2" charset="0"/>
              </a:rPr>
              <a:t>Clinically used derivatives of cyclic </a:t>
            </a:r>
            <a:r>
              <a:rPr lang="en-US" b="0" i="0" dirty="0" err="1">
                <a:solidFill>
                  <a:srgbClr val="222222"/>
                </a:solidFill>
                <a:effectLst/>
                <a:latin typeface="Merriweather" panose="00000500000000000000" pitchFamily="2" charset="0"/>
              </a:rPr>
              <a:t>isothioureas</a:t>
            </a:r>
            <a:endParaRPr lang="en-US" b="0" i="0" dirty="0">
              <a:solidFill>
                <a:srgbClr val="222222"/>
              </a:solidFill>
              <a:effectLst/>
              <a:latin typeface="Merriweather" panose="00000500000000000000" pitchFamily="2" charset="0"/>
            </a:endParaRPr>
          </a:p>
          <a:p>
            <a:endParaRPr lang="en-US" b="0" i="0" dirty="0">
              <a:solidFill>
                <a:srgbClr val="222222"/>
              </a:solidFill>
              <a:effectLst/>
              <a:latin typeface="Merriweather" panose="00000500000000000000" pitchFamily="2" charset="0"/>
            </a:endParaRPr>
          </a:p>
          <a:p>
            <a:r>
              <a:rPr lang="en-US" b="0" i="0" dirty="0" err="1">
                <a:solidFill>
                  <a:srgbClr val="222222"/>
                </a:solidFill>
                <a:effectLst/>
                <a:latin typeface="Merriweather Sans" panose="020F0502020204030204" pitchFamily="2" charset="0"/>
              </a:rPr>
              <a:t>Nurieva</a:t>
            </a:r>
            <a:r>
              <a:rPr lang="en-US" b="0" i="0" dirty="0">
                <a:solidFill>
                  <a:srgbClr val="222222"/>
                </a:solidFill>
                <a:effectLst/>
                <a:latin typeface="Merriweather Sans" panose="020F0502020204030204" pitchFamily="2" charset="0"/>
              </a:rPr>
              <a:t>, E.V., Alexeev, A.A. &amp; </a:t>
            </a:r>
            <a:r>
              <a:rPr lang="en-US" b="0" i="0" dirty="0" err="1">
                <a:solidFill>
                  <a:srgbClr val="222222"/>
                </a:solidFill>
                <a:effectLst/>
                <a:latin typeface="Merriweather Sans" panose="020F0502020204030204" pitchFamily="2" charset="0"/>
              </a:rPr>
              <a:t>Zefirova</a:t>
            </a:r>
            <a:r>
              <a:rPr lang="en-US" b="0" i="0" dirty="0">
                <a:solidFill>
                  <a:srgbClr val="222222"/>
                </a:solidFill>
                <a:effectLst/>
                <a:latin typeface="Merriweather Sans" panose="020F0502020204030204" pitchFamily="2" charset="0"/>
              </a:rPr>
              <a:t>, O.N. Cyclic </a:t>
            </a:r>
            <a:r>
              <a:rPr lang="en-US" b="0" i="0" dirty="0" err="1">
                <a:solidFill>
                  <a:srgbClr val="222222"/>
                </a:solidFill>
                <a:effectLst/>
                <a:latin typeface="Merriweather Sans" panose="020F0502020204030204" pitchFamily="2" charset="0"/>
              </a:rPr>
              <a:t>Isothiourea</a:t>
            </a:r>
            <a:r>
              <a:rPr lang="en-US" b="0" i="0" dirty="0">
                <a:solidFill>
                  <a:srgbClr val="222222"/>
                </a:solidFill>
                <a:effectLst/>
                <a:latin typeface="Merriweather Sans" panose="020F0502020204030204" pitchFamily="2" charset="0"/>
              </a:rPr>
              <a:t> in Drug Design. </a:t>
            </a:r>
            <a:r>
              <a:rPr lang="en-US" b="0" i="1" dirty="0">
                <a:solidFill>
                  <a:srgbClr val="222222"/>
                </a:solidFill>
                <a:effectLst/>
                <a:latin typeface="Merriweather Sans" panose="020F0502020204030204" pitchFamily="2" charset="0"/>
              </a:rPr>
              <a:t>Chem </a:t>
            </a:r>
            <a:r>
              <a:rPr lang="en-US" b="0" i="1" dirty="0" err="1">
                <a:solidFill>
                  <a:srgbClr val="222222"/>
                </a:solidFill>
                <a:effectLst/>
                <a:latin typeface="Merriweather Sans" panose="020F0502020204030204" pitchFamily="2" charset="0"/>
              </a:rPr>
              <a:t>Heterocycl</a:t>
            </a:r>
            <a:r>
              <a:rPr lang="en-US" b="0" i="1" dirty="0">
                <a:solidFill>
                  <a:srgbClr val="222222"/>
                </a:solidFill>
                <a:effectLst/>
                <a:latin typeface="Merriweather Sans" panose="020F0502020204030204" pitchFamily="2" charset="0"/>
              </a:rPr>
              <a:t> Comp</a:t>
            </a:r>
            <a:r>
              <a:rPr lang="en-US" b="0" i="0" dirty="0">
                <a:solidFill>
                  <a:srgbClr val="222222"/>
                </a:solidFill>
                <a:effectLst/>
                <a:latin typeface="Merriweather Sans" panose="020F0502020204030204" pitchFamily="2" charset="0"/>
              </a:rPr>
              <a:t> </a:t>
            </a:r>
            <a:r>
              <a:rPr lang="en-US" b="1" i="0" dirty="0">
                <a:solidFill>
                  <a:srgbClr val="222222"/>
                </a:solidFill>
                <a:effectLst/>
                <a:latin typeface="Merriweather Sans" panose="020F0502020204030204" pitchFamily="2" charset="0"/>
              </a:rPr>
              <a:t>57</a:t>
            </a:r>
            <a:r>
              <a:rPr lang="en-US" b="0" i="0" dirty="0">
                <a:solidFill>
                  <a:srgbClr val="222222"/>
                </a:solidFill>
                <a:effectLst/>
                <a:latin typeface="Merriweather Sans" panose="020F0502020204030204" pitchFamily="2" charset="0"/>
              </a:rPr>
              <a:t>, 889–899 (2021). https://doi.org/10.1007/s10593-021-02996-2</a:t>
            </a:r>
            <a:endParaRPr lang="en-US" dirty="0"/>
          </a:p>
        </p:txBody>
      </p:sp>
      <p:sp>
        <p:nvSpPr>
          <p:cNvPr id="4" name="Slide Number Placeholder 3"/>
          <p:cNvSpPr>
            <a:spLocks noGrp="1"/>
          </p:cNvSpPr>
          <p:nvPr>
            <p:ph type="sldNum" sz="quarter" idx="5"/>
          </p:nvPr>
        </p:nvSpPr>
        <p:spPr/>
        <p:txBody>
          <a:bodyPr/>
          <a:lstStyle/>
          <a:p>
            <a:fld id="{FC69A0C9-C48A-5842-824B-C38AC9330749}" type="slidenum">
              <a:rPr lang="en-US" smtClean="0"/>
              <a:t>26</a:t>
            </a:fld>
            <a:endParaRPr lang="en-US"/>
          </a:p>
        </p:txBody>
      </p:sp>
    </p:spTree>
    <p:extLst>
      <p:ext uri="{BB962C8B-B14F-4D97-AF65-F5344CB8AC3E}">
        <p14:creationId xmlns:p14="http://schemas.microsoft.com/office/powerpoint/2010/main" val="555631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CCFF7-E173-96CE-E3D5-9A43D9D41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B9E81-ABC0-F892-746E-E045E31A6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EB1FC-2D02-AB9E-61BF-1C1A87A2D0D8}"/>
              </a:ext>
            </a:extLst>
          </p:cNvPr>
          <p:cNvSpPr>
            <a:spLocks noGrp="1"/>
          </p:cNvSpPr>
          <p:nvPr>
            <p:ph type="body" idx="1"/>
          </p:nvPr>
        </p:nvSpPr>
        <p:spPr/>
        <p:txBody>
          <a:bodyPr/>
          <a:lstStyle/>
          <a:p>
            <a:r>
              <a:rPr lang="en-US" dirty="0"/>
              <a:t>- Tender, purpuric rash in a retiform distribution with erythematous borders and necrotic centers</a:t>
            </a:r>
          </a:p>
          <a:p>
            <a:r>
              <a:rPr lang="en-US" dirty="0"/>
              <a:t>- large, painful hemorrhagic bullae and/or necrosis</a:t>
            </a:r>
          </a:p>
        </p:txBody>
      </p:sp>
      <p:sp>
        <p:nvSpPr>
          <p:cNvPr id="4" name="Slide Number Placeholder 3">
            <a:extLst>
              <a:ext uri="{FF2B5EF4-FFF2-40B4-BE49-F238E27FC236}">
                <a16:creationId xmlns:a16="http://schemas.microsoft.com/office/drawing/2014/main" id="{71E22F6E-81EB-4C08-B4E2-5266E575A535}"/>
              </a:ext>
            </a:extLst>
          </p:cNvPr>
          <p:cNvSpPr>
            <a:spLocks noGrp="1"/>
          </p:cNvSpPr>
          <p:nvPr>
            <p:ph type="sldNum" sz="quarter" idx="5"/>
          </p:nvPr>
        </p:nvSpPr>
        <p:spPr/>
        <p:txBody>
          <a:bodyPr/>
          <a:lstStyle/>
          <a:p>
            <a:fld id="{FC69A0C9-C48A-5842-824B-C38AC9330749}" type="slidenum">
              <a:rPr lang="en-US" smtClean="0"/>
              <a:t>28</a:t>
            </a:fld>
            <a:endParaRPr lang="en-US"/>
          </a:p>
        </p:txBody>
      </p:sp>
    </p:spTree>
    <p:extLst>
      <p:ext uri="{BB962C8B-B14F-4D97-AF65-F5344CB8AC3E}">
        <p14:creationId xmlns:p14="http://schemas.microsoft.com/office/powerpoint/2010/main" val="405716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patient was a 51yoM w/ ….</a:t>
            </a:r>
          </a:p>
          <a:p>
            <a:r>
              <a:rPr lang="en-US" dirty="0"/>
              <a:t>- Prior to coming to us, he presented to an OSH with a HFrEF exacerbation and was </a:t>
            </a:r>
            <a:r>
              <a:rPr lang="en-US" dirty="0" err="1"/>
              <a:t>diuresed</a:t>
            </a:r>
            <a:r>
              <a:rPr lang="en-US" dirty="0"/>
              <a:t> – with his history of a prior DVT thought to be related to a line placement from a previous admission, he was placed on heparin for anticoagulation </a:t>
            </a:r>
          </a:p>
          <a:p>
            <a:r>
              <a:rPr lang="en-US" dirty="0"/>
              <a:t>- Clinical improvement with diuresis, but developed new LE skin lesions – initially small dark bullae over right shin </a:t>
            </a:r>
          </a:p>
          <a:p>
            <a:r>
              <a:rPr lang="en-US" dirty="0"/>
              <a:t>- He also started developing worsening thrombocytopenia around this time – his admission platelet count was 110K</a:t>
            </a:r>
          </a:p>
          <a:p>
            <a:r>
              <a:rPr lang="en-US" dirty="0"/>
              <a:t>- Over the next few days the lesions worsened on his leg with increase in number and size until they became confluent </a:t>
            </a:r>
          </a:p>
          <a:p>
            <a:r>
              <a:rPr lang="en-US" dirty="0"/>
              <a:t>- His platelets also continued to downtrend until day 7 of hospitalization with a nadir of 14,000 – platelets began to uptrend after this</a:t>
            </a:r>
          </a:p>
          <a:p>
            <a:r>
              <a:rPr lang="en-US" dirty="0"/>
              <a:t>- Also noted to have a new LLE DVT and intermediate risk HIT Score (4) – changed to Eliquis 2/2 concern for HIT </a:t>
            </a:r>
          </a:p>
          <a:p>
            <a:r>
              <a:rPr lang="en-US" dirty="0"/>
              <a:t>- Continued management at OSH, but gen surg believed he made need grafting so transferred to UAB</a:t>
            </a:r>
          </a:p>
        </p:txBody>
      </p:sp>
      <p:sp>
        <p:nvSpPr>
          <p:cNvPr id="4" name="Slide Number Placeholder 3"/>
          <p:cNvSpPr>
            <a:spLocks noGrp="1"/>
          </p:cNvSpPr>
          <p:nvPr>
            <p:ph type="sldNum" sz="quarter" idx="10"/>
          </p:nvPr>
        </p:nvSpPr>
        <p:spPr/>
        <p:txBody>
          <a:bodyPr/>
          <a:lstStyle/>
          <a:p>
            <a:fld id="{FC69A0C9-C48A-5842-824B-C38AC9330749}" type="slidenum">
              <a:rPr lang="en-US" smtClean="0"/>
              <a:t>3</a:t>
            </a:fld>
            <a:endParaRPr lang="en-US"/>
          </a:p>
        </p:txBody>
      </p:sp>
    </p:spTree>
    <p:extLst>
      <p:ext uri="{BB962C8B-B14F-4D97-AF65-F5344CB8AC3E}">
        <p14:creationId xmlns:p14="http://schemas.microsoft.com/office/powerpoint/2010/main" val="174319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Aside from lower extremity lesions, the patient came in with a rather benign physical exam</a:t>
            </a:r>
          </a:p>
          <a:p>
            <a:r>
              <a:rPr lang="en-US" dirty="0"/>
              <a:t>- He was mildly tachycardiac and had soft pressures throughout the admission, but vitals were largely unimpressive on admission</a:t>
            </a:r>
          </a:p>
          <a:p>
            <a:r>
              <a:rPr lang="en-US" dirty="0"/>
              <a:t>- Physical exam was also largely normal aside from the skin lesions on his lower extremities </a:t>
            </a:r>
          </a:p>
          <a:p>
            <a:r>
              <a:rPr lang="en-US" dirty="0"/>
              <a:t>- Large ulceration from his anterior R shin to dorsal right foot with black eschar present as well as a similar, smaller ulcerated plaque on the left leg --- borders were clean, no purulent discharge </a:t>
            </a:r>
          </a:p>
        </p:txBody>
      </p:sp>
      <p:sp>
        <p:nvSpPr>
          <p:cNvPr id="4" name="Slide Number Placeholder 3"/>
          <p:cNvSpPr>
            <a:spLocks noGrp="1"/>
          </p:cNvSpPr>
          <p:nvPr>
            <p:ph type="sldNum" sz="quarter" idx="5"/>
          </p:nvPr>
        </p:nvSpPr>
        <p:spPr/>
        <p:txBody>
          <a:bodyPr/>
          <a:lstStyle/>
          <a:p>
            <a:fld id="{FC69A0C9-C48A-5842-824B-C38AC9330749}" type="slidenum">
              <a:rPr lang="en-US" smtClean="0"/>
              <a:t>4</a:t>
            </a:fld>
            <a:endParaRPr lang="en-US"/>
          </a:p>
        </p:txBody>
      </p:sp>
    </p:spTree>
    <p:extLst>
      <p:ext uri="{BB962C8B-B14F-4D97-AF65-F5344CB8AC3E}">
        <p14:creationId xmlns:p14="http://schemas.microsoft.com/office/powerpoint/2010/main" val="3299668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the lesion had irregular, but very clean borders and there was no purulent drainage from the wound </a:t>
            </a:r>
          </a:p>
        </p:txBody>
      </p:sp>
      <p:sp>
        <p:nvSpPr>
          <p:cNvPr id="4" name="Slide Number Placeholder 3"/>
          <p:cNvSpPr>
            <a:spLocks noGrp="1"/>
          </p:cNvSpPr>
          <p:nvPr>
            <p:ph type="sldNum" sz="quarter" idx="10"/>
          </p:nvPr>
        </p:nvSpPr>
        <p:spPr/>
        <p:txBody>
          <a:bodyPr/>
          <a:lstStyle/>
          <a:p>
            <a:fld id="{FC69A0C9-C48A-5842-824B-C38AC9330749}" type="slidenum">
              <a:rPr lang="en-US" smtClean="0"/>
              <a:t>5</a:t>
            </a:fld>
            <a:endParaRPr lang="en-US"/>
          </a:p>
        </p:txBody>
      </p:sp>
    </p:spTree>
    <p:extLst>
      <p:ext uri="{BB962C8B-B14F-4D97-AF65-F5344CB8AC3E}">
        <p14:creationId xmlns:p14="http://schemas.microsoft.com/office/powerpoint/2010/main" val="2397001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 can see the patient’s labs on admission here</a:t>
            </a:r>
          </a:p>
          <a:p>
            <a:r>
              <a:rPr lang="en-US" dirty="0"/>
              <a:t>- The majority of these lab abnormalities are thought to be secondary to his severely reduced cardiac function and secondary cardiac cirrhosis and congestive hepatopathy </a:t>
            </a:r>
          </a:p>
          <a:p>
            <a:r>
              <a:rPr lang="en-US" dirty="0"/>
              <a:t>- No leukocytosis present on admission – did not develop </a:t>
            </a:r>
          </a:p>
        </p:txBody>
      </p:sp>
      <p:sp>
        <p:nvSpPr>
          <p:cNvPr id="4" name="Slide Number Placeholder 3"/>
          <p:cNvSpPr>
            <a:spLocks noGrp="1"/>
          </p:cNvSpPr>
          <p:nvPr>
            <p:ph type="sldNum" sz="quarter" idx="5"/>
          </p:nvPr>
        </p:nvSpPr>
        <p:spPr/>
        <p:txBody>
          <a:bodyPr/>
          <a:lstStyle/>
          <a:p>
            <a:fld id="{FC69A0C9-C48A-5842-824B-C38AC9330749}" type="slidenum">
              <a:rPr lang="en-US" smtClean="0"/>
              <a:t>6</a:t>
            </a:fld>
            <a:endParaRPr lang="en-US"/>
          </a:p>
        </p:txBody>
      </p:sp>
    </p:spTree>
    <p:extLst>
      <p:ext uri="{BB962C8B-B14F-4D97-AF65-F5344CB8AC3E}">
        <p14:creationId xmlns:p14="http://schemas.microsoft.com/office/powerpoint/2010/main" val="1506731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79" indent="-176679">
              <a:buFont typeface="Arial" panose="020B0604020202020204" pitchFamily="34" charset="0"/>
              <a:buChar char="•"/>
            </a:pPr>
            <a:r>
              <a:rPr lang="en-US" b="0" dirty="0"/>
              <a:t>We had a broad differential for the etiology of this patient’s leg lesions when he presented to our hospital</a:t>
            </a:r>
          </a:p>
          <a:p>
            <a:pPr marL="176679" indent="-176679">
              <a:buFont typeface="Arial" panose="020B0604020202020204" pitchFamily="34" charset="0"/>
              <a:buChar char="•"/>
            </a:pPr>
            <a:r>
              <a:rPr lang="en-US" b="0" dirty="0"/>
              <a:t>As you can see, our differential included more systemic causes and some local processes </a:t>
            </a:r>
          </a:p>
          <a:p>
            <a:endParaRPr lang="en-US" b="0" dirty="0"/>
          </a:p>
          <a:p>
            <a:pPr marL="235572" indent="-235572">
              <a:buFont typeface="Arial" panose="020B0604020202020204" pitchFamily="34" charset="0"/>
              <a:buAutoNum type="arabicPeriod"/>
            </a:pPr>
            <a:r>
              <a:rPr lang="en-US" b="0" dirty="0"/>
              <a:t>Ecthyma gangrenosum – ulcerative lesion that develops in the setting of bacteremia, most commonly with pseudomonas </a:t>
            </a:r>
          </a:p>
          <a:p>
            <a:pPr marL="235572" indent="-235572">
              <a:buFont typeface="Arial" panose="020B0604020202020204" pitchFamily="34" charset="0"/>
              <a:buAutoNum type="arabicPeriod"/>
            </a:pPr>
            <a:r>
              <a:rPr lang="en-US" b="0" dirty="0"/>
              <a:t>Pyoderma gangrenosum – can manifest as very painful and rapidly progressive lesions, and can commonly present on the extensor surface of the lower limbs </a:t>
            </a:r>
          </a:p>
          <a:p>
            <a:endParaRPr lang="en-US" dirty="0"/>
          </a:p>
          <a:p>
            <a:pPr marL="176679" indent="-176679">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FC69A0C9-C48A-5842-824B-C38AC9330749}" type="slidenum">
              <a:rPr lang="en-US" smtClean="0"/>
              <a:t>7</a:t>
            </a:fld>
            <a:endParaRPr lang="en-US"/>
          </a:p>
        </p:txBody>
      </p:sp>
    </p:spTree>
    <p:extLst>
      <p:ext uri="{BB962C8B-B14F-4D97-AF65-F5344CB8AC3E}">
        <p14:creationId xmlns:p14="http://schemas.microsoft.com/office/powerpoint/2010/main" val="1026646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5572" indent="-235572">
              <a:buAutoNum type="arabicPeriod"/>
            </a:pPr>
            <a:r>
              <a:rPr lang="en-US" dirty="0"/>
              <a:t>GIM – main teaching service – managed patients care while working with multiple consultants </a:t>
            </a:r>
          </a:p>
          <a:p>
            <a:pPr marL="235572" indent="-235572">
              <a:buAutoNum type="arabicPeriod"/>
            </a:pPr>
            <a:r>
              <a:rPr lang="en-US" dirty="0"/>
              <a:t>Derm – evaluated wounds, performed punch biopsies, and helped to decide wound care management </a:t>
            </a:r>
          </a:p>
          <a:p>
            <a:pPr marL="235572" indent="-235572">
              <a:buAutoNum type="arabicPeriod"/>
            </a:pPr>
            <a:r>
              <a:rPr lang="en-US" dirty="0"/>
              <a:t>ID – wound eval and antibiotic management </a:t>
            </a:r>
          </a:p>
          <a:p>
            <a:pPr marL="235572" indent="-235572">
              <a:buAutoNum type="arabicPeriod"/>
            </a:pPr>
            <a:r>
              <a:rPr lang="en-US" dirty="0"/>
              <a:t>Burn – wound eval and wound care management along with dermatology </a:t>
            </a:r>
          </a:p>
          <a:p>
            <a:pPr marL="235572" indent="-235572">
              <a:buAutoNum type="arabicPeriod"/>
            </a:pPr>
            <a:r>
              <a:rPr lang="en-US" dirty="0"/>
              <a:t>Vascular surgery – worked patient up for potential vascular process leading to lesions</a:t>
            </a:r>
          </a:p>
          <a:p>
            <a:pPr marL="235572" indent="-235572">
              <a:buAutoNum type="arabicPeriod"/>
            </a:pPr>
            <a:r>
              <a:rPr lang="en-US" dirty="0"/>
              <a:t>General surgery – bedside debridement's </a:t>
            </a:r>
          </a:p>
          <a:p>
            <a:pPr marL="235572" indent="-235572">
              <a:buAutoNum type="arabicPeriod"/>
            </a:pPr>
            <a:r>
              <a:rPr lang="en-US" dirty="0"/>
              <a:t>Hematology – HIT workup and gave anticoagulation recs in the setting of questionable HIT</a:t>
            </a:r>
          </a:p>
        </p:txBody>
      </p:sp>
      <p:sp>
        <p:nvSpPr>
          <p:cNvPr id="4" name="Slide Number Placeholder 3"/>
          <p:cNvSpPr>
            <a:spLocks noGrp="1"/>
          </p:cNvSpPr>
          <p:nvPr>
            <p:ph type="sldNum" sz="quarter" idx="5"/>
          </p:nvPr>
        </p:nvSpPr>
        <p:spPr/>
        <p:txBody>
          <a:bodyPr/>
          <a:lstStyle/>
          <a:p>
            <a:fld id="{FC69A0C9-C48A-5842-824B-C38AC9330749}" type="slidenum">
              <a:rPr lang="en-US" smtClean="0"/>
              <a:t>8</a:t>
            </a:fld>
            <a:endParaRPr lang="en-US"/>
          </a:p>
        </p:txBody>
      </p:sp>
    </p:spTree>
    <p:extLst>
      <p:ext uri="{BB962C8B-B14F-4D97-AF65-F5344CB8AC3E}">
        <p14:creationId xmlns:p14="http://schemas.microsoft.com/office/powerpoint/2010/main" val="3814331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a picture of the patient’s RLE ulceration s/p bedside debridement with general surgery. </a:t>
            </a:r>
          </a:p>
          <a:p>
            <a:r>
              <a:rPr lang="en-US" dirty="0"/>
              <a:t>- You can see there are very clean borders, and the yellow tissue seen in the image was granulation tissue, not any sort of purulence </a:t>
            </a:r>
          </a:p>
          <a:p>
            <a:r>
              <a:rPr lang="en-US" dirty="0"/>
              <a:t>- After the debridement, derm and burn continued to lead on wound care </a:t>
            </a:r>
          </a:p>
        </p:txBody>
      </p:sp>
      <p:sp>
        <p:nvSpPr>
          <p:cNvPr id="4" name="Slide Number Placeholder 3"/>
          <p:cNvSpPr>
            <a:spLocks noGrp="1"/>
          </p:cNvSpPr>
          <p:nvPr>
            <p:ph type="sldNum" sz="quarter" idx="5"/>
          </p:nvPr>
        </p:nvSpPr>
        <p:spPr/>
        <p:txBody>
          <a:bodyPr/>
          <a:lstStyle/>
          <a:p>
            <a:fld id="{FC69A0C9-C48A-5842-824B-C38AC9330749}" type="slidenum">
              <a:rPr lang="en-US" smtClean="0"/>
              <a:t>9</a:t>
            </a:fld>
            <a:endParaRPr lang="en-US"/>
          </a:p>
        </p:txBody>
      </p:sp>
    </p:spTree>
    <p:extLst>
      <p:ext uri="{BB962C8B-B14F-4D97-AF65-F5344CB8AC3E}">
        <p14:creationId xmlns:p14="http://schemas.microsoft.com/office/powerpoint/2010/main" val="41333722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rgbClr val="1E6B5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562993-17CC-417B-B053-260F797A81E7}"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ADCCF-F7FF-4D0F-BB23-245D620410E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EEA5D15-7CA8-4719-8C23-798EBB514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10952" y="6398324"/>
            <a:ext cx="1673945" cy="426586"/>
          </a:xfrm>
          <a:prstGeom prst="rect">
            <a:avLst/>
          </a:prstGeom>
        </p:spPr>
      </p:pic>
    </p:spTree>
    <p:extLst>
      <p:ext uri="{BB962C8B-B14F-4D97-AF65-F5344CB8AC3E}">
        <p14:creationId xmlns:p14="http://schemas.microsoft.com/office/powerpoint/2010/main" val="3613364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562993-17CC-417B-B053-260F797A81E7}"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ADCCF-F7FF-4D0F-BB23-245D620410E0}" type="slidenum">
              <a:rPr lang="en-US" smtClean="0"/>
              <a:t>‹#›</a:t>
            </a:fld>
            <a:endParaRPr lang="en-US"/>
          </a:p>
        </p:txBody>
      </p:sp>
    </p:spTree>
    <p:extLst>
      <p:ext uri="{BB962C8B-B14F-4D97-AF65-F5344CB8AC3E}">
        <p14:creationId xmlns:p14="http://schemas.microsoft.com/office/powerpoint/2010/main" val="2006729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rgbClr val="1E6B5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562993-17CC-417B-B053-260F797A81E7}"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ADCCF-F7FF-4D0F-BB23-245D620410E0}" type="slidenum">
              <a:rPr lang="en-US" smtClean="0"/>
              <a:t>‹#›</a:t>
            </a:fld>
            <a:endParaRPr lang="en-US"/>
          </a:p>
        </p:txBody>
      </p:sp>
    </p:spTree>
    <p:extLst>
      <p:ext uri="{BB962C8B-B14F-4D97-AF65-F5344CB8AC3E}">
        <p14:creationId xmlns:p14="http://schemas.microsoft.com/office/powerpoint/2010/main" val="330891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Main_Title and Content">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a:xfrm>
            <a:off x="487680" y="6356355"/>
            <a:ext cx="9338733" cy="365125"/>
          </a:xfrm>
          <a:prstGeom prst="rect">
            <a:avLst/>
          </a:prstGeom>
        </p:spPr>
        <p:txBody>
          <a:bodyPr>
            <a:normAutofit/>
          </a:bodyPr>
          <a:lstStyle>
            <a:lvl1pPr>
              <a:buNone/>
              <a:defRPr sz="1600">
                <a:solidFill>
                  <a:schemeClr val="tx1">
                    <a:lumMod val="50000"/>
                    <a:lumOff val="50000"/>
                  </a:schemeClr>
                </a:solidFill>
                <a:latin typeface="+mn-lt"/>
                <a:cs typeface="Arial" panose="020B0604020202020204" pitchFamily="34" charset="0"/>
              </a:defRPr>
            </a:lvl1pPr>
          </a:lstStyle>
          <a:p>
            <a:pPr lvl="0"/>
            <a:r>
              <a:rPr lang="en-US"/>
              <a:t>Click to edit Master text styles</a:t>
            </a:r>
          </a:p>
        </p:txBody>
      </p:sp>
      <p:sp>
        <p:nvSpPr>
          <p:cNvPr id="11" name="Title 10"/>
          <p:cNvSpPr>
            <a:spLocks noGrp="1"/>
          </p:cNvSpPr>
          <p:nvPr>
            <p:ph type="title"/>
          </p:nvPr>
        </p:nvSpPr>
        <p:spPr>
          <a:xfrm>
            <a:off x="487680" y="274642"/>
            <a:ext cx="11216640" cy="492283"/>
          </a:xfrm>
        </p:spPr>
        <p:txBody>
          <a:bodyPr/>
          <a:lstStyle>
            <a:lvl1pPr algn="l">
              <a:defRPr/>
            </a:lvl1pPr>
          </a:lstStyle>
          <a:p>
            <a:r>
              <a:rPr lang="en-US"/>
              <a:t>Click to edit Master title style</a:t>
            </a:r>
            <a:endParaRPr lang="en-US" dirty="0"/>
          </a:p>
        </p:txBody>
      </p:sp>
      <p:sp>
        <p:nvSpPr>
          <p:cNvPr id="15" name="Text Placeholder 14"/>
          <p:cNvSpPr>
            <a:spLocks noGrp="1"/>
          </p:cNvSpPr>
          <p:nvPr>
            <p:ph type="body" sz="quarter" idx="15" hasCustomPrompt="1"/>
          </p:nvPr>
        </p:nvSpPr>
        <p:spPr>
          <a:xfrm>
            <a:off x="487680" y="1030777"/>
            <a:ext cx="11216640" cy="4041555"/>
          </a:xfrm>
        </p:spPr>
        <p:txBody>
          <a:bodyPr/>
          <a:lstStyle>
            <a:lvl1pPr marL="463527" indent="-342882">
              <a:buClr>
                <a:schemeClr val="accent1"/>
              </a:buClr>
              <a:buFont typeface="Courier New" charset="0"/>
              <a:buChar char="o"/>
              <a:defRPr lang="en-US" sz="2000" kern="1200" baseline="0" dirty="0" smtClean="0">
                <a:solidFill>
                  <a:schemeClr val="accent1"/>
                </a:solidFill>
                <a:latin typeface="+mn-lt"/>
                <a:ea typeface="+mn-ea"/>
                <a:cs typeface="+mn-cs"/>
              </a:defRPr>
            </a:lvl1pPr>
            <a:lvl2pPr marL="687353" indent="-342882">
              <a:buClr>
                <a:schemeClr val="accent1"/>
              </a:buClr>
              <a:defRPr lang="en-US" sz="2000" kern="1200" baseline="0" dirty="0" smtClean="0">
                <a:solidFill>
                  <a:schemeClr val="tx1"/>
                </a:solidFill>
                <a:latin typeface="+mn-lt"/>
                <a:ea typeface="+mn-ea"/>
                <a:cs typeface="+mn-cs"/>
              </a:defRPr>
            </a:lvl2pPr>
            <a:lvl3pPr marL="1028649" indent="-342882">
              <a:buClr>
                <a:schemeClr val="accent1"/>
              </a:buClr>
              <a:defRPr lang="en-US" sz="2000" kern="1200" baseline="0" dirty="0" smtClean="0">
                <a:solidFill>
                  <a:schemeClr val="tx1"/>
                </a:solidFill>
                <a:latin typeface="+mn-lt"/>
                <a:ea typeface="+mn-ea"/>
                <a:cs typeface="+mn-cs"/>
              </a:defRPr>
            </a:lvl3pPr>
          </a:lstStyle>
          <a:p>
            <a:pPr marL="344470" marR="0" lvl="0" indent="-223828" algn="l" defTabSz="914354" rtl="0" eaLnBrk="1" fontAlgn="auto" latinLnBrk="0" hangingPunct="1">
              <a:lnSpc>
                <a:spcPct val="100000"/>
              </a:lnSpc>
              <a:spcBef>
                <a:spcPts val="600"/>
              </a:spcBef>
              <a:spcAft>
                <a:spcPts val="600"/>
              </a:spcAft>
              <a:buClr>
                <a:srgbClr val="31859C"/>
              </a:buClr>
              <a:buSzPct val="80000"/>
              <a:tabLst/>
              <a:defRPr/>
            </a:pPr>
            <a:r>
              <a:rPr lang="en-US" dirty="0"/>
              <a:t>First level text here</a:t>
            </a:r>
          </a:p>
          <a:p>
            <a:pPr marL="568298" marR="0" lvl="1" indent="-223828" algn="l" defTabSz="914354" rtl="0" eaLnBrk="1" fontAlgn="auto" latinLnBrk="0" hangingPunct="1">
              <a:lnSpc>
                <a:spcPct val="100000"/>
              </a:lnSpc>
              <a:spcBef>
                <a:spcPts val="600"/>
              </a:spcBef>
              <a:spcAft>
                <a:spcPts val="600"/>
              </a:spcAft>
              <a:buClr>
                <a:srgbClr val="31859C"/>
              </a:buClr>
              <a:buSzPct val="80000"/>
              <a:tabLst/>
              <a:defRPr/>
            </a:pPr>
            <a:r>
              <a:rPr lang="en-US" dirty="0"/>
              <a:t>Second level</a:t>
            </a:r>
          </a:p>
          <a:p>
            <a:pPr marL="909593" marR="0" lvl="2" indent="-223828" algn="l" defTabSz="914354" rtl="0" eaLnBrk="1" fontAlgn="auto" latinLnBrk="0" hangingPunct="1">
              <a:lnSpc>
                <a:spcPct val="100000"/>
              </a:lnSpc>
              <a:spcBef>
                <a:spcPts val="600"/>
              </a:spcBef>
              <a:spcAft>
                <a:spcPts val="600"/>
              </a:spcAft>
              <a:buClr>
                <a:srgbClr val="31859C"/>
              </a:buClr>
              <a:buSzPct val="80000"/>
              <a:tabLst/>
              <a:defRPr/>
            </a:pPr>
            <a:r>
              <a:rPr lang="en-US" dirty="0"/>
              <a:t>Third level</a:t>
            </a:r>
          </a:p>
        </p:txBody>
      </p:sp>
      <p:sp>
        <p:nvSpPr>
          <p:cNvPr id="19" name="Slide Number Placeholder 18"/>
          <p:cNvSpPr>
            <a:spLocks noGrp="1"/>
          </p:cNvSpPr>
          <p:nvPr>
            <p:ph type="sldNum" sz="quarter" idx="18"/>
          </p:nvPr>
        </p:nvSpPr>
        <p:spPr>
          <a:xfrm>
            <a:off x="10995805" y="6356355"/>
            <a:ext cx="708515" cy="365125"/>
          </a:xfrm>
        </p:spPr>
        <p:txBody>
          <a:bodyPr/>
          <a:lstStyle/>
          <a:p>
            <a:fld id="{A57526A6-7959-D14C-B7AA-8E26DF904E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714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562993-17CC-417B-B053-260F797A81E7}"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91882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15" y="6334316"/>
            <a:ext cx="12188825" cy="64008"/>
          </a:xfrm>
          <a:prstGeom prst="rect">
            <a:avLst/>
          </a:prstGeom>
          <a:solidFill>
            <a:srgbClr val="1E6B5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562993-17CC-417B-B053-260F797A81E7}" type="datetimeFigureOut">
              <a:rPr lang="en-US" smtClean="0"/>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CADCCF-F7FF-4D0F-BB23-245D620410E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EC1D7B8-31B5-426E-8D70-BD0E5D1E6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0458" y="6448673"/>
            <a:ext cx="1476373" cy="376237"/>
          </a:xfrm>
          <a:prstGeom prst="rect">
            <a:avLst/>
          </a:prstGeom>
        </p:spPr>
      </p:pic>
    </p:spTree>
    <p:extLst>
      <p:ext uri="{BB962C8B-B14F-4D97-AF65-F5344CB8AC3E}">
        <p14:creationId xmlns:p14="http://schemas.microsoft.com/office/powerpoint/2010/main" val="416292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562993-17CC-417B-B053-260F797A81E7}"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4317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562993-17CC-417B-B053-260F797A81E7}" type="datetimeFigureOut">
              <a:rPr lang="en-US" smtClean="0"/>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CADCCF-F7FF-4D0F-BB23-245D620410E0}" type="slidenum">
              <a:rPr lang="en-US" smtClean="0"/>
              <a:t>‹#›</a:t>
            </a:fld>
            <a:endParaRPr lang="en-US"/>
          </a:p>
        </p:txBody>
      </p:sp>
    </p:spTree>
    <p:extLst>
      <p:ext uri="{BB962C8B-B14F-4D97-AF65-F5344CB8AC3E}">
        <p14:creationId xmlns:p14="http://schemas.microsoft.com/office/powerpoint/2010/main" val="2962681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562993-17CC-417B-B053-260F797A81E7}" type="datetimeFigureOut">
              <a:rPr lang="en-US" smtClean="0"/>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CADCCF-F7FF-4D0F-BB23-245D620410E0}" type="slidenum">
              <a:rPr lang="en-US" smtClean="0"/>
              <a:t>‹#›</a:t>
            </a:fld>
            <a:endParaRPr lang="en-US"/>
          </a:p>
        </p:txBody>
      </p:sp>
    </p:spTree>
    <p:extLst>
      <p:ext uri="{BB962C8B-B14F-4D97-AF65-F5344CB8AC3E}">
        <p14:creationId xmlns:p14="http://schemas.microsoft.com/office/powerpoint/2010/main" val="102173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p:nvSpPr>
        <p:spPr>
          <a:xfrm>
            <a:off x="15" y="6334316"/>
            <a:ext cx="12188825" cy="64008"/>
          </a:xfrm>
          <a:prstGeom prst="rect">
            <a:avLst/>
          </a:prstGeom>
          <a:solidFill>
            <a:srgbClr val="1E6B5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2562993-17CC-417B-B053-260F797A81E7}" type="datetimeFigureOut">
              <a:rPr lang="en-US" smtClean="0"/>
              <a:t>2/17/2024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7CADCCF-F7FF-4D0F-BB23-245D620410E0}" type="slidenum">
              <a:rPr lang="en-US" smtClean="0"/>
              <a:t>‹#›</a:t>
            </a:fld>
            <a:endParaRPr lang="en-US"/>
          </a:p>
        </p:txBody>
      </p:sp>
      <p:pic>
        <p:nvPicPr>
          <p:cNvPr id="10" name="Content Placeholder 7">
            <a:extLst>
              <a:ext uri="{FF2B5EF4-FFF2-40B4-BE49-F238E27FC236}">
                <a16:creationId xmlns:a16="http://schemas.microsoft.com/office/drawing/2014/main" id="{11399883-3BBD-4783-8A27-1EB8BF7B21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4335" y="6398324"/>
            <a:ext cx="1583475" cy="470094"/>
          </a:xfrm>
          <a:prstGeom prst="rect">
            <a:avLst/>
          </a:prstGeom>
        </p:spPr>
      </p:pic>
    </p:spTree>
    <p:extLst>
      <p:ext uri="{BB962C8B-B14F-4D97-AF65-F5344CB8AC3E}">
        <p14:creationId xmlns:p14="http://schemas.microsoft.com/office/powerpoint/2010/main" val="281360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1E6B5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80BC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2562993-17CC-417B-B053-260F797A81E7}" type="datetimeFigureOut">
              <a:rPr lang="en-US" smtClean="0"/>
              <a:t>2/17/2024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7CADCCF-F7FF-4D0F-BB23-245D620410E0}" type="slidenum">
              <a:rPr lang="en-US" smtClean="0"/>
              <a:t>‹#›</a:t>
            </a:fld>
            <a:endParaRPr lang="en-US"/>
          </a:p>
        </p:txBody>
      </p:sp>
    </p:spTree>
    <p:extLst>
      <p:ext uri="{BB962C8B-B14F-4D97-AF65-F5344CB8AC3E}">
        <p14:creationId xmlns:p14="http://schemas.microsoft.com/office/powerpoint/2010/main" val="98546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2562993-17CC-417B-B053-260F797A81E7}" type="datetimeFigureOut">
              <a:rPr lang="en-US" smtClean="0"/>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CADCCF-F7FF-4D0F-BB23-245D620410E0}" type="slidenum">
              <a:rPr lang="en-US" smtClean="0"/>
              <a:t>‹#›</a:t>
            </a:fld>
            <a:endParaRPr lang="en-US"/>
          </a:p>
        </p:txBody>
      </p:sp>
    </p:spTree>
    <p:extLst>
      <p:ext uri="{BB962C8B-B14F-4D97-AF65-F5344CB8AC3E}">
        <p14:creationId xmlns:p14="http://schemas.microsoft.com/office/powerpoint/2010/main" val="4065325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rgbClr val="1E6B5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2562993-17CC-417B-B053-260F797A81E7}" type="datetimeFigureOut">
              <a:rPr lang="en-US" smtClean="0"/>
              <a:t>2/17/2024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7CADCCF-F7FF-4D0F-BB23-245D620410E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76CDDC5-8313-4BEC-B2E2-51BF06FDB05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900458" y="6448673"/>
            <a:ext cx="1476373" cy="376237"/>
          </a:xfrm>
          <a:prstGeom prst="rect">
            <a:avLst/>
          </a:prstGeom>
        </p:spPr>
      </p:pic>
    </p:spTree>
    <p:extLst>
      <p:ext uri="{BB962C8B-B14F-4D97-AF65-F5344CB8AC3E}">
        <p14:creationId xmlns:p14="http://schemas.microsoft.com/office/powerpoint/2010/main" val="17093297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4" name="Picture 3" descr="A close-up of a label&#10;&#10;Description automatically generated">
            <a:extLst>
              <a:ext uri="{FF2B5EF4-FFF2-40B4-BE49-F238E27FC236}">
                <a16:creationId xmlns:a16="http://schemas.microsoft.com/office/drawing/2014/main" id="{4B44B491-8B71-F6BA-0B92-CCE79890CD14}"/>
              </a:ext>
            </a:extLst>
          </p:cNvPr>
          <p:cNvPicPr>
            <a:picLocks noChangeAspect="1"/>
          </p:cNvPicPr>
          <p:nvPr/>
        </p:nvPicPr>
        <p:blipFill rotWithShape="1">
          <a:blip r:embed="rId3">
            <a:alphaModFix amt="20000"/>
          </a:blip>
          <a:srcRect t="15191" b="8538"/>
          <a:stretch/>
        </p:blipFill>
        <p:spPr>
          <a:xfrm>
            <a:off x="20" y="10"/>
            <a:ext cx="12191980" cy="6857990"/>
          </a:xfrm>
          <a:prstGeom prst="rect">
            <a:avLst/>
          </a:prstGeom>
        </p:spPr>
      </p:pic>
      <p:sp>
        <p:nvSpPr>
          <p:cNvPr id="2" name="Title 1"/>
          <p:cNvSpPr>
            <a:spLocks noGrp="1"/>
          </p:cNvSpPr>
          <p:nvPr>
            <p:ph type="ctrTitle"/>
          </p:nvPr>
        </p:nvSpPr>
        <p:spPr>
          <a:xfrm>
            <a:off x="1097280" y="2017484"/>
            <a:ext cx="10058400" cy="2568880"/>
          </a:xfrm>
        </p:spPr>
        <p:txBody>
          <a:bodyPr>
            <a:normAutofit/>
          </a:bodyPr>
          <a:lstStyle/>
          <a:p>
            <a:r>
              <a:rPr lang="en-US" sz="5400" dirty="0">
                <a:solidFill>
                  <a:srgbClr val="FFFFFF"/>
                </a:solidFill>
                <a:latin typeface="Arial" panose="020B0604020202020204" pitchFamily="34" charset="0"/>
                <a:cs typeface="Arial" panose="020B0604020202020204" pitchFamily="34" charset="0"/>
              </a:rPr>
              <a:t>Ingredients Not listed: </a:t>
            </a:r>
            <a:br>
              <a:rPr lang="en-US" sz="5400" dirty="0">
                <a:solidFill>
                  <a:srgbClr val="FFFFFF"/>
                </a:solidFill>
                <a:latin typeface="Arial" panose="020B0604020202020204" pitchFamily="34" charset="0"/>
                <a:cs typeface="Arial" panose="020B0604020202020204" pitchFamily="34" charset="0"/>
              </a:rPr>
            </a:br>
            <a:r>
              <a:rPr lang="en-US" sz="5400" dirty="0">
                <a:solidFill>
                  <a:srgbClr val="FFFFFF"/>
                </a:solidFill>
                <a:latin typeface="Arial" panose="020B0604020202020204" pitchFamily="34" charset="0"/>
                <a:cs typeface="Arial" panose="020B0604020202020204" pitchFamily="34" charset="0"/>
              </a:rPr>
              <a:t>An Emerging Drug Contaminant</a:t>
            </a:r>
            <a:br>
              <a:rPr lang="en-US" sz="5400" dirty="0">
                <a:solidFill>
                  <a:srgbClr val="FFFFFF"/>
                </a:solidFill>
                <a:latin typeface="Arial" panose="020B0604020202020204" pitchFamily="34" charset="0"/>
                <a:cs typeface="Arial" panose="020B0604020202020204" pitchFamily="34" charset="0"/>
              </a:rPr>
            </a:br>
            <a:endParaRPr lang="en-US" sz="5400" dirty="0">
              <a:solidFill>
                <a:srgbClr val="FFFFFF"/>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100051" y="4455621"/>
            <a:ext cx="10576134" cy="1143000"/>
          </a:xfrm>
        </p:spPr>
        <p:txBody>
          <a:bodyPr>
            <a:normAutofit/>
          </a:bodyPr>
          <a:lstStyle/>
          <a:p>
            <a:pPr eaLnBrk="1" hangingPunct="1">
              <a:spcBef>
                <a:spcPct val="0"/>
              </a:spcBef>
              <a:buFontTx/>
              <a:buNone/>
            </a:pPr>
            <a:r>
              <a:rPr lang="en-US" altLang="en-US" dirty="0">
                <a:solidFill>
                  <a:srgbClr val="FFFFFF"/>
                </a:solidFill>
                <a:latin typeface="Arial" panose="020B0604020202020204" pitchFamily="34" charset="0"/>
                <a:cs typeface="Arial" panose="020B0604020202020204" pitchFamily="34" charset="0"/>
              </a:rPr>
              <a:t>Brett Cooke, BS; Parth Patel, MD; </a:t>
            </a:r>
          </a:p>
          <a:p>
            <a:pPr eaLnBrk="1" hangingPunct="1">
              <a:spcBef>
                <a:spcPct val="0"/>
              </a:spcBef>
              <a:buFontTx/>
              <a:buNone/>
            </a:pPr>
            <a:r>
              <a:rPr lang="en-US" altLang="en-US" dirty="0">
                <a:solidFill>
                  <a:srgbClr val="FFFFFF"/>
                </a:solidFill>
                <a:latin typeface="Arial" panose="020B0604020202020204" pitchFamily="34" charset="0"/>
                <a:cs typeface="Arial" panose="020B0604020202020204" pitchFamily="34" charset="0"/>
              </a:rPr>
              <a:t>Carlos Estrada, MD, </a:t>
            </a:r>
            <a:r>
              <a:rPr lang="en-US" altLang="en-US" dirty="0" err="1">
                <a:solidFill>
                  <a:srgbClr val="FFFFFF"/>
                </a:solidFill>
                <a:latin typeface="Arial" panose="020B0604020202020204" pitchFamily="34" charset="0"/>
                <a:cs typeface="Arial" panose="020B0604020202020204" pitchFamily="34" charset="0"/>
              </a:rPr>
              <a:t>Ms</a:t>
            </a:r>
            <a:r>
              <a:rPr lang="en-US" altLang="en-US" dirty="0">
                <a:solidFill>
                  <a:srgbClr val="FFFFFF"/>
                </a:solidFill>
                <a:latin typeface="Arial" panose="020B0604020202020204" pitchFamily="34" charset="0"/>
                <a:cs typeface="Arial" panose="020B0604020202020204" pitchFamily="34" charset="0"/>
              </a:rPr>
              <a:t>; Starr </a:t>
            </a:r>
            <a:r>
              <a:rPr lang="en-US" altLang="en-US" dirty="0" err="1">
                <a:solidFill>
                  <a:srgbClr val="FFFFFF"/>
                </a:solidFill>
                <a:latin typeface="Arial" panose="020B0604020202020204" pitchFamily="34" charset="0"/>
                <a:cs typeface="Arial" panose="020B0604020202020204" pitchFamily="34" charset="0"/>
              </a:rPr>
              <a:t>Steinhilber</a:t>
            </a:r>
            <a:r>
              <a:rPr lang="en-US" altLang="en-US" dirty="0">
                <a:solidFill>
                  <a:srgbClr val="FFFFFF"/>
                </a:solidFill>
                <a:latin typeface="Arial" panose="020B0604020202020204" pitchFamily="34" charset="0"/>
                <a:cs typeface="Arial" panose="020B0604020202020204" pitchFamily="34" charset="0"/>
              </a:rPr>
              <a:t>, MD, MPH</a:t>
            </a:r>
            <a:endParaRPr lang="en-US" altLang="en-US" baseline="30000" dirty="0">
              <a:solidFill>
                <a:srgbClr val="FFFFFF"/>
              </a:solidFill>
              <a:latin typeface="Arial" panose="020B0604020202020204" pitchFamily="34" charset="0"/>
              <a:cs typeface="Arial" panose="020B0604020202020204" pitchFamily="34" charset="0"/>
            </a:endParaRPr>
          </a:p>
          <a:p>
            <a:pPr eaLnBrk="1" hangingPunct="1">
              <a:spcBef>
                <a:spcPct val="0"/>
              </a:spcBef>
              <a:buFontTx/>
              <a:buNone/>
            </a:pPr>
            <a:endParaRPr lang="en-US" altLang="en-US" baseline="30000" dirty="0">
              <a:solidFill>
                <a:srgbClr val="FFFFFF"/>
              </a:solidFill>
              <a:latin typeface="Arial" panose="020B0604020202020204" pitchFamily="34" charset="0"/>
              <a:cs typeface="Arial" panose="020B0604020202020204" pitchFamily="34" charset="0"/>
            </a:endParaRPr>
          </a:p>
          <a:p>
            <a:pPr eaLnBrk="1" hangingPunct="1">
              <a:spcBef>
                <a:spcPct val="0"/>
              </a:spcBef>
              <a:buFontTx/>
              <a:buNone/>
            </a:pPr>
            <a:endParaRPr lang="en-US" altLang="en-US" dirty="0">
              <a:solidFill>
                <a:srgbClr val="FFFFFF"/>
              </a:solidFill>
              <a:latin typeface="Arial" panose="020B0604020202020204" pitchFamily="34" charset="0"/>
              <a:cs typeface="Arial" panose="020B0604020202020204" pitchFamily="34" charset="0"/>
            </a:endParaRPr>
          </a:p>
          <a:p>
            <a:endParaRPr lang="en-US" dirty="0">
              <a:solidFill>
                <a:srgbClr val="FFFFFF"/>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E14BE1C0-923F-4557-952F-150367D02F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1A0E2E-CDD4-46BC-BDBB-D276E3467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8F2A5265-B923-4C48-AB84-FC98FD2024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8114569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B72E8-EB61-866C-9523-515247A28D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00A63-B1F2-B2BF-7719-B5333EBDEFFA}"/>
              </a:ext>
            </a:extLst>
          </p:cNvPr>
          <p:cNvSpPr>
            <a:spLocks noGrp="1"/>
          </p:cNvSpPr>
          <p:nvPr>
            <p:ph type="title"/>
          </p:nvPr>
        </p:nvSpPr>
        <p:spPr/>
        <p:txBody>
          <a:bodyPr/>
          <a:lstStyle/>
          <a:p>
            <a:r>
              <a:rPr lang="en-US" dirty="0"/>
              <a:t>Results of Workup</a:t>
            </a:r>
          </a:p>
        </p:txBody>
      </p:sp>
      <p:sp>
        <p:nvSpPr>
          <p:cNvPr id="3" name="Content Placeholder 2">
            <a:extLst>
              <a:ext uri="{FF2B5EF4-FFF2-40B4-BE49-F238E27FC236}">
                <a16:creationId xmlns:a16="http://schemas.microsoft.com/office/drawing/2014/main" id="{D0CA9D76-6B29-DA3E-B7DF-C49306443F69}"/>
              </a:ext>
            </a:extLst>
          </p:cNvPr>
          <p:cNvSpPr>
            <a:spLocks noGrp="1"/>
          </p:cNvSpPr>
          <p:nvPr>
            <p:ph idx="1"/>
          </p:nvPr>
        </p:nvSpPr>
        <p:spPr/>
        <p:txBody>
          <a:bodyPr>
            <a:normAutofit/>
          </a:bodyPr>
          <a:lstStyle/>
          <a:p>
            <a:pPr>
              <a:buFont typeface="Arial" panose="020B0604020202020204" pitchFamily="34" charset="0"/>
              <a:buChar char="•"/>
            </a:pPr>
            <a:r>
              <a:rPr lang="en-US" sz="3000" dirty="0">
                <a:latin typeface="Arial" panose="020B0604020202020204" pitchFamily="34" charset="0"/>
                <a:cs typeface="Arial" panose="020B0604020202020204" pitchFamily="34" charset="0"/>
              </a:rPr>
              <a:t>Punch biopsies non-specific, no evidence of vasculitis</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Vasculitis panel negative </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Wound cultures – polymicrobial, put on empiric </a:t>
            </a:r>
            <a:r>
              <a:rPr lang="en-US" sz="3000" dirty="0" err="1">
                <a:latin typeface="Arial" panose="020B0604020202020204" pitchFamily="34" charset="0"/>
                <a:cs typeface="Arial" panose="020B0604020202020204" pitchFamily="34" charset="0"/>
              </a:rPr>
              <a:t>abx</a:t>
            </a:r>
            <a:r>
              <a:rPr lang="en-US" sz="3000" dirty="0">
                <a:latin typeface="Arial" panose="020B0604020202020204" pitchFamily="34" charset="0"/>
                <a:cs typeface="Arial" panose="020B0604020202020204" pitchFamily="34" charset="0"/>
              </a:rPr>
              <a:t> </a:t>
            </a:r>
          </a:p>
          <a:p>
            <a:pPr>
              <a:buFont typeface="Arial" panose="020B0604020202020204" pitchFamily="34" charset="0"/>
              <a:buChar char="•"/>
            </a:pPr>
            <a:r>
              <a:rPr lang="pt-BR" sz="3000" dirty="0">
                <a:latin typeface="Arial" panose="020B0604020202020204" pitchFamily="34" charset="0"/>
                <a:cs typeface="Arial" panose="020B0604020202020204" pitchFamily="34" charset="0"/>
              </a:rPr>
              <a:t>CTA w/o significant atherosclerosis – no intervention </a:t>
            </a:r>
            <a:endParaRPr lang="en-US" sz="30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HIT Score intermediate/high risk, HIT Ab (-), no LE DVT, UE DVT (residual)</a:t>
            </a:r>
          </a:p>
        </p:txBody>
      </p:sp>
    </p:spTree>
    <p:extLst>
      <p:ext uri="{BB962C8B-B14F-4D97-AF65-F5344CB8AC3E}">
        <p14:creationId xmlns:p14="http://schemas.microsoft.com/office/powerpoint/2010/main" val="4104175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E4BF-5D2E-E5C5-EA5E-EF7578B98124}"/>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1B358B67-8C62-7697-8D35-B17D9B94CCC2}"/>
              </a:ext>
            </a:extLst>
          </p:cNvPr>
          <p:cNvSpPr>
            <a:spLocks noGrp="1"/>
          </p:cNvSpPr>
          <p:nvPr>
            <p:ph sz="half" idx="1"/>
          </p:nvPr>
        </p:nvSpPr>
        <p:spPr>
          <a:xfrm>
            <a:off x="1097278" y="1845734"/>
            <a:ext cx="10058400" cy="4023360"/>
          </a:xfrm>
        </p:spPr>
        <p:txBody>
          <a:bodyPr>
            <a:normAutofit fontScale="92500" lnSpcReduction="10000"/>
          </a:bodyPr>
          <a:lstStyle/>
          <a:p>
            <a:pPr>
              <a:buFont typeface="Arial" panose="020B0604020202020204" pitchFamily="34" charset="0"/>
              <a:buChar char="•"/>
            </a:pPr>
            <a:r>
              <a:rPr lang="en-US" sz="3200" dirty="0">
                <a:latin typeface="Arial" panose="020B0604020202020204" pitchFamily="34" charset="0"/>
                <a:cs typeface="Arial" panose="020B0604020202020204" pitchFamily="34" charset="0"/>
              </a:rPr>
              <a:t>Ecthyma Gangrenosum </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Pyoderma Gangrenosum </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Vasculopathy</a:t>
            </a:r>
          </a:p>
          <a:p>
            <a:pPr lvl="1">
              <a:buFont typeface="Arial" panose="020B0604020202020204" pitchFamily="34" charset="0"/>
              <a:buChar char="•"/>
            </a:pPr>
            <a:r>
              <a:rPr lang="en-US" sz="3000" dirty="0">
                <a:latin typeface="Arial" panose="020B0604020202020204" pitchFamily="34" charset="0"/>
                <a:cs typeface="Arial" panose="020B0604020202020204" pitchFamily="34" charset="0"/>
              </a:rPr>
              <a:t>Vasculitis </a:t>
            </a:r>
          </a:p>
          <a:p>
            <a:pPr lvl="1">
              <a:buFont typeface="Arial" panose="020B0604020202020204" pitchFamily="34" charset="0"/>
              <a:buChar char="•"/>
            </a:pPr>
            <a:r>
              <a:rPr lang="en-US" sz="3000" dirty="0">
                <a:latin typeface="Arial" panose="020B0604020202020204" pitchFamily="34" charset="0"/>
                <a:cs typeface="Arial" panose="020B0604020202020204" pitchFamily="34" charset="0"/>
              </a:rPr>
              <a:t>Infarction </a:t>
            </a:r>
          </a:p>
          <a:p>
            <a:pPr lvl="1">
              <a:buFont typeface="Arial" panose="020B0604020202020204" pitchFamily="34" charset="0"/>
              <a:buChar char="•"/>
            </a:pPr>
            <a:r>
              <a:rPr lang="en-US" sz="3000" dirty="0">
                <a:latin typeface="Arial" panose="020B0604020202020204" pitchFamily="34" charset="0"/>
                <a:cs typeface="Arial" panose="020B0604020202020204" pitchFamily="34" charset="0"/>
              </a:rPr>
              <a:t>Venous Ulceration 2/2 chronic venous insufficiency </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HIT Induced Skin Necrosis</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Primary Infection </a:t>
            </a:r>
          </a:p>
        </p:txBody>
      </p:sp>
      <p:sp>
        <p:nvSpPr>
          <p:cNvPr id="7" name="Rectangle 6">
            <a:extLst>
              <a:ext uri="{FF2B5EF4-FFF2-40B4-BE49-F238E27FC236}">
                <a16:creationId xmlns:a16="http://schemas.microsoft.com/office/drawing/2014/main" id="{8D331BEA-574D-B1DD-B2D5-FC569A4D0AA9}"/>
              </a:ext>
            </a:extLst>
          </p:cNvPr>
          <p:cNvSpPr/>
          <p:nvPr/>
        </p:nvSpPr>
        <p:spPr>
          <a:xfrm>
            <a:off x="1097279" y="2027023"/>
            <a:ext cx="4180322" cy="4571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A7FD36-52E0-DC0C-B460-3C6955F0296D}"/>
              </a:ext>
            </a:extLst>
          </p:cNvPr>
          <p:cNvSpPr/>
          <p:nvPr/>
        </p:nvSpPr>
        <p:spPr>
          <a:xfrm>
            <a:off x="1354475" y="3502594"/>
            <a:ext cx="1662326" cy="4571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DFDC3C-920D-494F-2A83-827B592CD042}"/>
              </a:ext>
            </a:extLst>
          </p:cNvPr>
          <p:cNvSpPr/>
          <p:nvPr/>
        </p:nvSpPr>
        <p:spPr>
          <a:xfrm>
            <a:off x="1097279" y="2574725"/>
            <a:ext cx="4468322" cy="4571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CA1943-5865-F2BD-7DE0-C4E75BA3F1DD}"/>
              </a:ext>
            </a:extLst>
          </p:cNvPr>
          <p:cNvSpPr/>
          <p:nvPr/>
        </p:nvSpPr>
        <p:spPr>
          <a:xfrm>
            <a:off x="1097279" y="3107290"/>
            <a:ext cx="2459522" cy="4571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0CB149-B27F-3713-754A-88162393BABA}"/>
              </a:ext>
            </a:extLst>
          </p:cNvPr>
          <p:cNvSpPr/>
          <p:nvPr/>
        </p:nvSpPr>
        <p:spPr>
          <a:xfrm>
            <a:off x="1354473" y="4363754"/>
            <a:ext cx="8285554" cy="4571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E35E09-B83A-12FC-0DE9-D0C4774EB07D}"/>
              </a:ext>
            </a:extLst>
          </p:cNvPr>
          <p:cNvSpPr/>
          <p:nvPr/>
        </p:nvSpPr>
        <p:spPr>
          <a:xfrm>
            <a:off x="1097279" y="4919179"/>
            <a:ext cx="4749122" cy="4571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8F2227-46AF-A5A4-0E39-5FB69CD1D2EE}"/>
              </a:ext>
            </a:extLst>
          </p:cNvPr>
          <p:cNvSpPr/>
          <p:nvPr/>
        </p:nvSpPr>
        <p:spPr>
          <a:xfrm>
            <a:off x="1097279" y="5459154"/>
            <a:ext cx="3078722" cy="4571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FDD6FD-1DA1-3799-CC7D-D72D9B9B331D}"/>
              </a:ext>
            </a:extLst>
          </p:cNvPr>
          <p:cNvSpPr/>
          <p:nvPr/>
        </p:nvSpPr>
        <p:spPr>
          <a:xfrm>
            <a:off x="1354473" y="3921276"/>
            <a:ext cx="1662327" cy="45719"/>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42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EF1D-E927-46B8-6C3F-56E947132874}"/>
              </a:ext>
            </a:extLst>
          </p:cNvPr>
          <p:cNvSpPr>
            <a:spLocks noGrp="1"/>
          </p:cNvSpPr>
          <p:nvPr>
            <p:ph type="title"/>
          </p:nvPr>
        </p:nvSpPr>
        <p:spPr/>
        <p:txBody>
          <a:bodyPr/>
          <a:lstStyle/>
          <a:p>
            <a:r>
              <a:rPr lang="en-US" dirty="0"/>
              <a:t>New Hypothesis </a:t>
            </a:r>
          </a:p>
        </p:txBody>
      </p:sp>
      <p:sp>
        <p:nvSpPr>
          <p:cNvPr id="3" name="Content Placeholder 2">
            <a:extLst>
              <a:ext uri="{FF2B5EF4-FFF2-40B4-BE49-F238E27FC236}">
                <a16:creationId xmlns:a16="http://schemas.microsoft.com/office/drawing/2014/main" id="{E105DFD6-AB0C-E48C-6FD0-D1117FA33275}"/>
              </a:ext>
            </a:extLst>
          </p:cNvPr>
          <p:cNvSpPr>
            <a:spLocks noGrp="1"/>
          </p:cNvSpPr>
          <p:nvPr>
            <p:ph idx="1"/>
          </p:nvPr>
        </p:nvSpPr>
        <p:spPr/>
        <p:txBody>
          <a:bodyPr>
            <a:normAutofit/>
          </a:bodyPr>
          <a:lstStyle/>
          <a:p>
            <a:pPr>
              <a:buFont typeface="Arial" panose="020B0604020202020204" pitchFamily="34" charset="0"/>
              <a:buChar char="•"/>
            </a:pPr>
            <a:r>
              <a:rPr lang="en-US" sz="3000" dirty="0">
                <a:latin typeface="Arial" panose="020B0604020202020204" pitchFamily="34" charset="0"/>
                <a:cs typeface="Arial" panose="020B0604020202020204" pitchFamily="34" charset="0"/>
              </a:rPr>
              <a:t>Workup negative</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Consultant discussed potential drug contamination</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Additional history – patient used cocaine 2 days prior to presentation to OSH</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Further literature review</a:t>
            </a:r>
          </a:p>
          <a:p>
            <a:pPr lvl="1">
              <a:buFont typeface="Arial" panose="020B0604020202020204" pitchFamily="34" charset="0"/>
              <a:buChar char="•"/>
            </a:pPr>
            <a:r>
              <a:rPr lang="en-US" sz="2800" dirty="0">
                <a:latin typeface="Arial" panose="020B0604020202020204" pitchFamily="34" charset="0"/>
                <a:cs typeface="Arial" panose="020B0604020202020204" pitchFamily="34" charset="0"/>
              </a:rPr>
              <a:t>Xylazine vs. Levamisole</a:t>
            </a:r>
          </a:p>
        </p:txBody>
      </p:sp>
    </p:spTree>
    <p:extLst>
      <p:ext uri="{BB962C8B-B14F-4D97-AF65-F5344CB8AC3E}">
        <p14:creationId xmlns:p14="http://schemas.microsoft.com/office/powerpoint/2010/main" val="380241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3C49-B28A-7333-0E3C-FEB1185D29D6}"/>
              </a:ext>
            </a:extLst>
          </p:cNvPr>
          <p:cNvSpPr>
            <a:spLocks noGrp="1"/>
          </p:cNvSpPr>
          <p:nvPr>
            <p:ph type="title"/>
          </p:nvPr>
        </p:nvSpPr>
        <p:spPr/>
        <p:txBody>
          <a:bodyPr/>
          <a:lstStyle/>
          <a:p>
            <a:r>
              <a:rPr lang="en-US" dirty="0">
                <a:cs typeface="Arial" panose="020B0604020202020204" pitchFamily="34" charset="0"/>
              </a:rPr>
              <a:t>Xylazine vs. Levamisole </a:t>
            </a:r>
          </a:p>
        </p:txBody>
      </p:sp>
      <p:sp>
        <p:nvSpPr>
          <p:cNvPr id="3" name="Content Placeholder 2">
            <a:extLst>
              <a:ext uri="{FF2B5EF4-FFF2-40B4-BE49-F238E27FC236}">
                <a16:creationId xmlns:a16="http://schemas.microsoft.com/office/drawing/2014/main" id="{A8B39182-8B56-B136-EDDD-657DE5394FBD}"/>
              </a:ext>
            </a:extLst>
          </p:cNvPr>
          <p:cNvSpPr>
            <a:spLocks noGrp="1"/>
          </p:cNvSpPr>
          <p:nvPr>
            <p:ph idx="1"/>
          </p:nvPr>
        </p:nvSpPr>
        <p:spPr>
          <a:xfrm>
            <a:off x="6567268" y="1861626"/>
            <a:ext cx="4588412" cy="966040"/>
          </a:xfrm>
        </p:spPr>
        <p:txBody>
          <a:bodyPr>
            <a:normAutofit/>
          </a:bodyPr>
          <a:lstStyle/>
          <a:p>
            <a:pPr algn="ctr"/>
            <a:r>
              <a:rPr lang="en-US" b="1" dirty="0">
                <a:latin typeface="Arial" panose="020B0604020202020204" pitchFamily="34" charset="0"/>
                <a:cs typeface="Arial" panose="020B0604020202020204" pitchFamily="34" charset="0"/>
              </a:rPr>
              <a:t>Levamisole</a:t>
            </a:r>
            <a:r>
              <a:rPr lang="en-US" b="1" baseline="30000" dirty="0">
                <a:latin typeface="Arial" panose="020B0604020202020204" pitchFamily="34" charset="0"/>
                <a:cs typeface="Arial" panose="020B0604020202020204" pitchFamily="34" charset="0"/>
              </a:rPr>
              <a:t>3*,4*, 5*</a:t>
            </a:r>
            <a:r>
              <a:rPr lang="en-US" b="1" dirty="0">
                <a:latin typeface="Arial" panose="020B0604020202020204" pitchFamily="34" charset="0"/>
                <a:cs typeface="Arial" panose="020B0604020202020204" pitchFamily="34" charset="0"/>
              </a:rPr>
              <a:t> </a:t>
            </a:r>
          </a:p>
          <a:p>
            <a:pPr>
              <a:buFont typeface="Arial" panose="020B0604020202020204" pitchFamily="34" charset="0"/>
              <a:buChar char="•"/>
            </a:pPr>
            <a:r>
              <a:rPr lang="en-US" b="1" dirty="0">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Veterinary Anti-Parasitic</a:t>
            </a:r>
          </a:p>
        </p:txBody>
      </p:sp>
      <p:sp>
        <p:nvSpPr>
          <p:cNvPr id="4" name="Content Placeholder 2">
            <a:extLst>
              <a:ext uri="{FF2B5EF4-FFF2-40B4-BE49-F238E27FC236}">
                <a16:creationId xmlns:a16="http://schemas.microsoft.com/office/drawing/2014/main" id="{4710BAFB-A851-7E29-35AE-775E5BD18AEB}"/>
              </a:ext>
            </a:extLst>
          </p:cNvPr>
          <p:cNvSpPr txBox="1">
            <a:spLocks/>
          </p:cNvSpPr>
          <p:nvPr/>
        </p:nvSpPr>
        <p:spPr>
          <a:xfrm>
            <a:off x="1097280" y="1861626"/>
            <a:ext cx="4588412" cy="88157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b="1" dirty="0">
                <a:latin typeface="Arial" panose="020B0604020202020204" pitchFamily="34" charset="0"/>
                <a:cs typeface="Arial" panose="020B0604020202020204" pitchFamily="34" charset="0"/>
              </a:rPr>
              <a:t>Xylazine</a:t>
            </a:r>
          </a:p>
          <a:p>
            <a:pPr>
              <a:buFont typeface="Arial" panose="020B0604020202020204" pitchFamily="34" charset="0"/>
              <a:buChar char="•"/>
            </a:pPr>
            <a:r>
              <a:rPr lang="en-US" b="1" dirty="0">
                <a:latin typeface="Arial" panose="020B0604020202020204" pitchFamily="34" charset="0"/>
                <a:cs typeface="Arial" panose="020B0604020202020204" pitchFamily="34" charset="0"/>
              </a:rPr>
              <a:t>Use: </a:t>
            </a:r>
            <a:r>
              <a:rPr lang="en-US" dirty="0">
                <a:latin typeface="Arial" panose="020B0604020202020204" pitchFamily="34" charset="0"/>
                <a:cs typeface="Arial" panose="020B0604020202020204" pitchFamily="34" charset="0"/>
              </a:rPr>
              <a:t>Veterinary Tranquilizer</a:t>
            </a:r>
          </a:p>
        </p:txBody>
      </p:sp>
      <p:sp>
        <p:nvSpPr>
          <p:cNvPr id="11" name="Content Placeholder 2">
            <a:extLst>
              <a:ext uri="{FF2B5EF4-FFF2-40B4-BE49-F238E27FC236}">
                <a16:creationId xmlns:a16="http://schemas.microsoft.com/office/drawing/2014/main" id="{EFFE5EF3-B040-468A-2656-5B65F8E669C2}"/>
              </a:ext>
            </a:extLst>
          </p:cNvPr>
          <p:cNvSpPr txBox="1">
            <a:spLocks/>
          </p:cNvSpPr>
          <p:nvPr/>
        </p:nvSpPr>
        <p:spPr>
          <a:xfrm>
            <a:off x="1097280" y="2816500"/>
            <a:ext cx="4588412" cy="1287135"/>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Drug Mixtures: </a:t>
            </a:r>
            <a:r>
              <a:rPr lang="en-US" dirty="0">
                <a:latin typeface="Arial" panose="020B0604020202020204" pitchFamily="34" charset="0"/>
                <a:cs typeface="Arial" panose="020B0604020202020204" pitchFamily="34" charset="0"/>
              </a:rPr>
              <a:t>Fentanyl (mostly) – also detected in cocaine and heroin</a:t>
            </a:r>
            <a:r>
              <a:rPr lang="en-US" baseline="30000"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dirty="0">
                <a:latin typeface="Arial" panose="020B0604020202020204" pitchFamily="34" charset="0"/>
                <a:cs typeface="Arial" panose="020B0604020202020204" pitchFamily="34" charset="0"/>
              </a:rPr>
              <a:t>Fentanyl adulterated cocaine</a:t>
            </a:r>
            <a:r>
              <a:rPr lang="en-US" baseline="30000" dirty="0">
                <a:latin typeface="Arial" panose="020B0604020202020204" pitchFamily="34" charset="0"/>
                <a:cs typeface="Arial" panose="020B0604020202020204" pitchFamily="34" charset="0"/>
              </a:rPr>
              <a:t>2*</a:t>
            </a:r>
          </a:p>
        </p:txBody>
      </p:sp>
      <p:sp>
        <p:nvSpPr>
          <p:cNvPr id="13" name="Content Placeholder 2">
            <a:extLst>
              <a:ext uri="{FF2B5EF4-FFF2-40B4-BE49-F238E27FC236}">
                <a16:creationId xmlns:a16="http://schemas.microsoft.com/office/drawing/2014/main" id="{AE514290-7402-A3CA-1605-F74EC6BC07E8}"/>
              </a:ext>
            </a:extLst>
          </p:cNvPr>
          <p:cNvSpPr txBox="1">
            <a:spLocks/>
          </p:cNvSpPr>
          <p:nvPr/>
        </p:nvSpPr>
        <p:spPr>
          <a:xfrm>
            <a:off x="1097280" y="3899657"/>
            <a:ext cx="4588412" cy="51972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Lesion Locations: </a:t>
            </a:r>
            <a:r>
              <a:rPr lang="en-US" dirty="0">
                <a:latin typeface="Arial" panose="020B0604020202020204" pitchFamily="34" charset="0"/>
                <a:cs typeface="Arial" panose="020B0604020202020204" pitchFamily="34" charset="0"/>
              </a:rPr>
              <a:t>Extremities</a:t>
            </a:r>
          </a:p>
        </p:txBody>
      </p:sp>
      <p:sp>
        <p:nvSpPr>
          <p:cNvPr id="14" name="Content Placeholder 2">
            <a:extLst>
              <a:ext uri="{FF2B5EF4-FFF2-40B4-BE49-F238E27FC236}">
                <a16:creationId xmlns:a16="http://schemas.microsoft.com/office/drawing/2014/main" id="{5171C4BC-FBB9-FC64-1B12-83AB7354D85E}"/>
              </a:ext>
            </a:extLst>
          </p:cNvPr>
          <p:cNvSpPr txBox="1">
            <a:spLocks/>
          </p:cNvSpPr>
          <p:nvPr/>
        </p:nvSpPr>
        <p:spPr>
          <a:xfrm>
            <a:off x="1097280" y="4547328"/>
            <a:ext cx="4588412" cy="54048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Labs: </a:t>
            </a:r>
            <a:r>
              <a:rPr lang="en-US" dirty="0">
                <a:latin typeface="Arial" panose="020B0604020202020204" pitchFamily="34" charset="0"/>
                <a:cs typeface="Arial" panose="020B0604020202020204" pitchFamily="34" charset="0"/>
              </a:rPr>
              <a:t>Not characterized</a:t>
            </a:r>
          </a:p>
        </p:txBody>
      </p:sp>
      <p:sp>
        <p:nvSpPr>
          <p:cNvPr id="15" name="Content Placeholder 2">
            <a:extLst>
              <a:ext uri="{FF2B5EF4-FFF2-40B4-BE49-F238E27FC236}">
                <a16:creationId xmlns:a16="http://schemas.microsoft.com/office/drawing/2014/main" id="{03A95B8A-38D2-4276-591B-9A42B317C910}"/>
              </a:ext>
            </a:extLst>
          </p:cNvPr>
          <p:cNvSpPr txBox="1">
            <a:spLocks/>
          </p:cNvSpPr>
          <p:nvPr/>
        </p:nvSpPr>
        <p:spPr>
          <a:xfrm>
            <a:off x="1097280" y="5267900"/>
            <a:ext cx="4588412" cy="54048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Biopsy: </a:t>
            </a:r>
            <a:r>
              <a:rPr lang="en-US" dirty="0">
                <a:latin typeface="Arial" panose="020B0604020202020204" pitchFamily="34" charset="0"/>
                <a:cs typeface="Arial" panose="020B0604020202020204" pitchFamily="34" charset="0"/>
              </a:rPr>
              <a:t>Not characterized</a:t>
            </a:r>
          </a:p>
        </p:txBody>
      </p:sp>
      <p:sp>
        <p:nvSpPr>
          <p:cNvPr id="18" name="Content Placeholder 2">
            <a:extLst>
              <a:ext uri="{FF2B5EF4-FFF2-40B4-BE49-F238E27FC236}">
                <a16:creationId xmlns:a16="http://schemas.microsoft.com/office/drawing/2014/main" id="{B47EECCA-AF7C-7163-E3CD-48B48B76FF1D}"/>
              </a:ext>
            </a:extLst>
          </p:cNvPr>
          <p:cNvSpPr txBox="1">
            <a:spLocks/>
          </p:cNvSpPr>
          <p:nvPr/>
        </p:nvSpPr>
        <p:spPr>
          <a:xfrm>
            <a:off x="6567268" y="2816500"/>
            <a:ext cx="4588412" cy="45608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Drug Mixtures: </a:t>
            </a:r>
            <a:r>
              <a:rPr lang="en-US" dirty="0">
                <a:latin typeface="Arial" panose="020B0604020202020204" pitchFamily="34" charset="0"/>
                <a:cs typeface="Arial" panose="020B0604020202020204" pitchFamily="34" charset="0"/>
              </a:rPr>
              <a:t>Cocaine</a:t>
            </a:r>
          </a:p>
        </p:txBody>
      </p:sp>
      <p:sp>
        <p:nvSpPr>
          <p:cNvPr id="19" name="Content Placeholder 2">
            <a:extLst>
              <a:ext uri="{FF2B5EF4-FFF2-40B4-BE49-F238E27FC236}">
                <a16:creationId xmlns:a16="http://schemas.microsoft.com/office/drawing/2014/main" id="{026E29C9-A78A-D791-B6E0-D215B3B88734}"/>
              </a:ext>
            </a:extLst>
          </p:cNvPr>
          <p:cNvSpPr txBox="1">
            <a:spLocks/>
          </p:cNvSpPr>
          <p:nvPr/>
        </p:nvSpPr>
        <p:spPr>
          <a:xfrm>
            <a:off x="6567268" y="3857890"/>
            <a:ext cx="4588412" cy="64192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Lesion Locations: </a:t>
            </a:r>
            <a:r>
              <a:rPr lang="en-US" dirty="0">
                <a:latin typeface="Arial" panose="020B0604020202020204" pitchFamily="34" charset="0"/>
                <a:cs typeface="Arial" panose="020B0604020202020204" pitchFamily="34" charset="0"/>
              </a:rPr>
              <a:t>Nose, ears, cheeks, extremities</a:t>
            </a:r>
          </a:p>
        </p:txBody>
      </p:sp>
      <p:sp>
        <p:nvSpPr>
          <p:cNvPr id="20" name="Content Placeholder 2">
            <a:extLst>
              <a:ext uri="{FF2B5EF4-FFF2-40B4-BE49-F238E27FC236}">
                <a16:creationId xmlns:a16="http://schemas.microsoft.com/office/drawing/2014/main" id="{77C4B7D0-4E41-D10C-A816-3D6833C1E123}"/>
              </a:ext>
            </a:extLst>
          </p:cNvPr>
          <p:cNvSpPr txBox="1">
            <a:spLocks/>
          </p:cNvSpPr>
          <p:nvPr/>
        </p:nvSpPr>
        <p:spPr>
          <a:xfrm>
            <a:off x="6567268" y="4562895"/>
            <a:ext cx="4588412" cy="641923"/>
          </a:xfrm>
          <a:prstGeom prst="rect">
            <a:avLst/>
          </a:prstGeom>
        </p:spPr>
        <p:txBody>
          <a:bodyPr vert="horz" lIns="0" tIns="45720" rIns="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Labs: </a:t>
            </a:r>
            <a:r>
              <a:rPr lang="en-US" dirty="0">
                <a:latin typeface="Arial" panose="020B0604020202020204" pitchFamily="34" charset="0"/>
                <a:cs typeface="Arial" panose="020B0604020202020204" pitchFamily="34" charset="0"/>
              </a:rPr>
              <a:t>leukopenia, neutropenia, + ANA, and + ANCA</a:t>
            </a:r>
          </a:p>
          <a:p>
            <a:pPr>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0F2150EF-0DD2-3FF6-DE09-981575431A13}"/>
              </a:ext>
            </a:extLst>
          </p:cNvPr>
          <p:cNvSpPr txBox="1">
            <a:spLocks/>
          </p:cNvSpPr>
          <p:nvPr/>
        </p:nvSpPr>
        <p:spPr>
          <a:xfrm>
            <a:off x="6567268" y="5267900"/>
            <a:ext cx="4588412" cy="1054016"/>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b="1" dirty="0">
                <a:latin typeface="Arial" panose="020B0604020202020204" pitchFamily="34" charset="0"/>
                <a:cs typeface="Arial" panose="020B0604020202020204" pitchFamily="34" charset="0"/>
              </a:rPr>
              <a:t>Biopsy: </a:t>
            </a:r>
            <a:r>
              <a:rPr lang="en-US" dirty="0">
                <a:latin typeface="Arial" panose="020B0604020202020204" pitchFamily="34" charset="0"/>
                <a:cs typeface="Arial" panose="020B0604020202020204" pitchFamily="34" charset="0"/>
              </a:rPr>
              <a:t>Variable - ranging from leukocytoclastic vasculitis to occlusive vasculopathy </a:t>
            </a:r>
          </a:p>
        </p:txBody>
      </p:sp>
      <p:sp>
        <p:nvSpPr>
          <p:cNvPr id="24" name="Rectangle 23">
            <a:extLst>
              <a:ext uri="{FF2B5EF4-FFF2-40B4-BE49-F238E27FC236}">
                <a16:creationId xmlns:a16="http://schemas.microsoft.com/office/drawing/2014/main" id="{46BBC830-DE79-6687-507D-9225F2B0ADDB}"/>
              </a:ext>
            </a:extLst>
          </p:cNvPr>
          <p:cNvSpPr/>
          <p:nvPr/>
        </p:nvSpPr>
        <p:spPr>
          <a:xfrm>
            <a:off x="1430215" y="3429001"/>
            <a:ext cx="3188677" cy="310662"/>
          </a:xfrm>
          <a:prstGeom prst="rect">
            <a:avLst/>
          </a:prstGeom>
          <a:noFill/>
          <a:ln>
            <a:solidFill>
              <a:srgbClr val="80B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A0E622D-1E17-3A89-8DEB-9DB39DFD3843}"/>
              </a:ext>
            </a:extLst>
          </p:cNvPr>
          <p:cNvSpPr/>
          <p:nvPr/>
        </p:nvSpPr>
        <p:spPr>
          <a:xfrm>
            <a:off x="8499231" y="2816500"/>
            <a:ext cx="996461" cy="31356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25">
            <a:extLst>
              <a:ext uri="{FF2B5EF4-FFF2-40B4-BE49-F238E27FC236}">
                <a16:creationId xmlns:a16="http://schemas.microsoft.com/office/drawing/2014/main" id="{797CEFB7-C31D-9480-3DAD-85780F4B385B}"/>
              </a:ext>
            </a:extLst>
          </p:cNvPr>
          <p:cNvSpPr/>
          <p:nvPr/>
        </p:nvSpPr>
        <p:spPr>
          <a:xfrm>
            <a:off x="3391486" y="3935718"/>
            <a:ext cx="1321191" cy="31356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F84DE13D-6C42-4C54-00FB-B8A2C85734AF}"/>
              </a:ext>
            </a:extLst>
          </p:cNvPr>
          <p:cNvSpPr/>
          <p:nvPr/>
        </p:nvSpPr>
        <p:spPr>
          <a:xfrm>
            <a:off x="6614160" y="4165017"/>
            <a:ext cx="1321191" cy="313562"/>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178301D0-B546-22CE-F699-291F2A2F1B18}"/>
              </a:ext>
            </a:extLst>
          </p:cNvPr>
          <p:cNvCxnSpPr>
            <a:cxnSpLocks/>
          </p:cNvCxnSpPr>
          <p:nvPr/>
        </p:nvCxnSpPr>
        <p:spPr>
          <a:xfrm>
            <a:off x="8861474" y="4010491"/>
            <a:ext cx="226372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61977B-E7B9-F2A9-6C02-7CC12B91F1D0}"/>
              </a:ext>
            </a:extLst>
          </p:cNvPr>
          <p:cNvCxnSpPr>
            <a:cxnSpLocks/>
          </p:cNvCxnSpPr>
          <p:nvPr/>
        </p:nvCxnSpPr>
        <p:spPr>
          <a:xfrm flipV="1">
            <a:off x="7397262" y="4685098"/>
            <a:ext cx="3697458" cy="438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C3DE222-31F0-E8D7-4CDB-6CE9A78F7871}"/>
              </a:ext>
            </a:extLst>
          </p:cNvPr>
          <p:cNvCxnSpPr>
            <a:cxnSpLocks/>
          </p:cNvCxnSpPr>
          <p:nvPr/>
        </p:nvCxnSpPr>
        <p:spPr>
          <a:xfrm>
            <a:off x="6650502" y="4941922"/>
            <a:ext cx="153220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EBDC1D8-2136-A1D9-0DC5-BA56213BAB2B}"/>
              </a:ext>
            </a:extLst>
          </p:cNvPr>
          <p:cNvCxnSpPr>
            <a:cxnSpLocks/>
          </p:cNvCxnSpPr>
          <p:nvPr/>
        </p:nvCxnSpPr>
        <p:spPr>
          <a:xfrm>
            <a:off x="6614160" y="5741268"/>
            <a:ext cx="438208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EACBA-D8EB-8A23-6FBA-EBF759607F43}"/>
              </a:ext>
            </a:extLst>
          </p:cNvPr>
          <p:cNvCxnSpPr>
            <a:cxnSpLocks/>
          </p:cNvCxnSpPr>
          <p:nvPr/>
        </p:nvCxnSpPr>
        <p:spPr>
          <a:xfrm>
            <a:off x="6614160" y="5967656"/>
            <a:ext cx="169750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DD56EEB-CC06-C26C-1BD2-0FE3298EB84C}"/>
              </a:ext>
            </a:extLst>
          </p:cNvPr>
          <p:cNvCxnSpPr>
            <a:cxnSpLocks/>
          </p:cNvCxnSpPr>
          <p:nvPr/>
        </p:nvCxnSpPr>
        <p:spPr>
          <a:xfrm>
            <a:off x="7656341" y="5455468"/>
            <a:ext cx="262479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38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11" grpId="0"/>
      <p:bldP spid="13" grpId="0"/>
      <p:bldP spid="14" grpId="0"/>
      <p:bldP spid="15" grpId="0"/>
      <p:bldP spid="18" grpId="0"/>
      <p:bldP spid="19" grpId="0"/>
      <p:bldP spid="20" grpId="0"/>
      <p:bldP spid="21" grpId="0"/>
      <p:bldP spid="24" grpId="0" animBg="1"/>
      <p:bldP spid="25"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3D6564-7831-4DB8-FEC8-F167AF957CA5}"/>
              </a:ext>
            </a:extLst>
          </p:cNvPr>
          <p:cNvPicPr>
            <a:picLocks noChangeAspect="1"/>
          </p:cNvPicPr>
          <p:nvPr/>
        </p:nvPicPr>
        <p:blipFill rotWithShape="1">
          <a:blip r:embed="rId3"/>
          <a:srcRect l="18526" t="17475" r="15586" b="10632"/>
          <a:stretch/>
        </p:blipFill>
        <p:spPr>
          <a:xfrm>
            <a:off x="3771796" y="341241"/>
            <a:ext cx="3710857" cy="3181422"/>
          </a:xfrm>
          <a:prstGeom prst="rect">
            <a:avLst/>
          </a:prstGeom>
        </p:spPr>
      </p:pic>
      <p:pic>
        <p:nvPicPr>
          <p:cNvPr id="5" name="Picture 4">
            <a:extLst>
              <a:ext uri="{FF2B5EF4-FFF2-40B4-BE49-F238E27FC236}">
                <a16:creationId xmlns:a16="http://schemas.microsoft.com/office/drawing/2014/main" id="{A8CF1AE0-D096-2CA8-2765-3DCF7ED992D8}"/>
              </a:ext>
            </a:extLst>
          </p:cNvPr>
          <p:cNvPicPr>
            <a:picLocks noChangeAspect="1"/>
          </p:cNvPicPr>
          <p:nvPr/>
        </p:nvPicPr>
        <p:blipFill>
          <a:blip r:embed="rId4"/>
          <a:stretch>
            <a:fillRect/>
          </a:stretch>
        </p:blipFill>
        <p:spPr>
          <a:xfrm>
            <a:off x="473844" y="219243"/>
            <a:ext cx="2610974" cy="5472599"/>
          </a:xfrm>
          <a:prstGeom prst="rect">
            <a:avLst/>
          </a:prstGeom>
        </p:spPr>
      </p:pic>
      <p:pic>
        <p:nvPicPr>
          <p:cNvPr id="6" name="Picture 5">
            <a:extLst>
              <a:ext uri="{FF2B5EF4-FFF2-40B4-BE49-F238E27FC236}">
                <a16:creationId xmlns:a16="http://schemas.microsoft.com/office/drawing/2014/main" id="{DD37B457-2FDA-ABC0-790A-B2ADB506D9B4}"/>
              </a:ext>
            </a:extLst>
          </p:cNvPr>
          <p:cNvPicPr>
            <a:picLocks noChangeAspect="1"/>
          </p:cNvPicPr>
          <p:nvPr/>
        </p:nvPicPr>
        <p:blipFill>
          <a:blip r:embed="rId5"/>
          <a:stretch>
            <a:fillRect/>
          </a:stretch>
        </p:blipFill>
        <p:spPr>
          <a:xfrm>
            <a:off x="8210504" y="344799"/>
            <a:ext cx="3483959" cy="4415471"/>
          </a:xfrm>
          <a:prstGeom prst="rect">
            <a:avLst/>
          </a:prstGeom>
        </p:spPr>
      </p:pic>
      <p:sp>
        <p:nvSpPr>
          <p:cNvPr id="8" name="TextBox 7">
            <a:extLst>
              <a:ext uri="{FF2B5EF4-FFF2-40B4-BE49-F238E27FC236}">
                <a16:creationId xmlns:a16="http://schemas.microsoft.com/office/drawing/2014/main" id="{4A1588E7-F79A-72EF-626C-B336EBB4B73C}"/>
              </a:ext>
            </a:extLst>
          </p:cNvPr>
          <p:cNvSpPr txBox="1"/>
          <p:nvPr/>
        </p:nvSpPr>
        <p:spPr>
          <a:xfrm>
            <a:off x="8236237" y="4802301"/>
            <a:ext cx="3468841" cy="646331"/>
          </a:xfrm>
          <a:prstGeom prst="rect">
            <a:avLst/>
          </a:prstGeom>
          <a:noFill/>
        </p:spPr>
        <p:txBody>
          <a:bodyPr wrap="square">
            <a:spAutoFit/>
          </a:bodyPr>
          <a:lstStyle/>
          <a:p>
            <a:r>
              <a:rPr lang="en-US" sz="1200" dirty="0" err="1"/>
              <a:t>Xylazine</a:t>
            </a:r>
            <a:r>
              <a:rPr lang="en-US" sz="1200" dirty="0"/>
              <a:t> (“</a:t>
            </a:r>
            <a:r>
              <a:rPr lang="en-US" sz="1200" dirty="0" err="1"/>
              <a:t>Tranq</a:t>
            </a:r>
            <a:r>
              <a:rPr lang="en-US" sz="1200" dirty="0"/>
              <a:t>”): The Potential for Loss of Life and Limb, American Academy of Dermatology. 2022 Dec 7.</a:t>
            </a:r>
          </a:p>
        </p:txBody>
      </p:sp>
      <p:sp>
        <p:nvSpPr>
          <p:cNvPr id="10" name="TextBox 9">
            <a:extLst>
              <a:ext uri="{FF2B5EF4-FFF2-40B4-BE49-F238E27FC236}">
                <a16:creationId xmlns:a16="http://schemas.microsoft.com/office/drawing/2014/main" id="{4383A1B2-76B0-48F3-229D-76E009D783E2}"/>
              </a:ext>
            </a:extLst>
          </p:cNvPr>
          <p:cNvSpPr txBox="1"/>
          <p:nvPr/>
        </p:nvSpPr>
        <p:spPr>
          <a:xfrm>
            <a:off x="445457" y="5652489"/>
            <a:ext cx="2634827" cy="646331"/>
          </a:xfrm>
          <a:prstGeom prst="rect">
            <a:avLst/>
          </a:prstGeom>
          <a:noFill/>
        </p:spPr>
        <p:txBody>
          <a:bodyPr wrap="square">
            <a:spAutoFit/>
          </a:bodyPr>
          <a:lstStyle/>
          <a:p>
            <a:r>
              <a:rPr lang="en-US" sz="1200" dirty="0" err="1"/>
              <a:t>Xylazine</a:t>
            </a:r>
            <a:r>
              <a:rPr lang="en-US" sz="1200" dirty="0"/>
              <a:t>-Induced Skin Ulcers in a Person Who Injects Drugs in Philadelphia, </a:t>
            </a:r>
            <a:r>
              <a:rPr lang="en-US" sz="1200" dirty="0" err="1"/>
              <a:t>Cureus</a:t>
            </a:r>
            <a:r>
              <a:rPr lang="en-US" sz="1200" dirty="0"/>
              <a:t>. 2022 Aug 19. </a:t>
            </a:r>
          </a:p>
        </p:txBody>
      </p:sp>
      <p:sp>
        <p:nvSpPr>
          <p:cNvPr id="12" name="TextBox 11">
            <a:extLst>
              <a:ext uri="{FF2B5EF4-FFF2-40B4-BE49-F238E27FC236}">
                <a16:creationId xmlns:a16="http://schemas.microsoft.com/office/drawing/2014/main" id="{E29548F8-A352-3C9D-8C79-10D174BCF7B5}"/>
              </a:ext>
            </a:extLst>
          </p:cNvPr>
          <p:cNvSpPr txBox="1"/>
          <p:nvPr/>
        </p:nvSpPr>
        <p:spPr>
          <a:xfrm>
            <a:off x="3777967" y="3522663"/>
            <a:ext cx="3718970" cy="461665"/>
          </a:xfrm>
          <a:prstGeom prst="rect">
            <a:avLst/>
          </a:prstGeom>
          <a:noFill/>
        </p:spPr>
        <p:txBody>
          <a:bodyPr wrap="square">
            <a:spAutoFit/>
          </a:bodyPr>
          <a:lstStyle/>
          <a:p>
            <a:r>
              <a:rPr lang="en-US" sz="1200" dirty="0" err="1"/>
              <a:t>Xylazine</a:t>
            </a:r>
            <a:r>
              <a:rPr lang="en-US" sz="1200" dirty="0"/>
              <a:t>-induced acute skin necrosis in two patients who inject fentanyl. JAAD Case Rep. 2023;36:113-115.</a:t>
            </a:r>
          </a:p>
        </p:txBody>
      </p:sp>
      <p:sp>
        <p:nvSpPr>
          <p:cNvPr id="3" name="Rectangle 2"/>
          <p:cNvSpPr/>
          <p:nvPr/>
        </p:nvSpPr>
        <p:spPr>
          <a:xfrm>
            <a:off x="3686261" y="4567421"/>
            <a:ext cx="4180113" cy="1323439"/>
          </a:xfrm>
          <a:prstGeom prst="rect">
            <a:avLst/>
          </a:prstGeom>
        </p:spPr>
        <p:txBody>
          <a:bodyPr wrap="square">
            <a:spAutoFit/>
          </a:bodyPr>
          <a:lstStyle/>
          <a:p>
            <a:pPr algn="ctr"/>
            <a:r>
              <a:rPr lang="en-US" sz="4000" dirty="0">
                <a:latin typeface="Arial"/>
                <a:cs typeface="Arial"/>
              </a:rPr>
              <a:t>Xylazine-Induced Skin Necrosis </a:t>
            </a:r>
          </a:p>
        </p:txBody>
      </p:sp>
    </p:spTree>
    <p:extLst>
      <p:ext uri="{BB962C8B-B14F-4D97-AF65-F5344CB8AC3E}">
        <p14:creationId xmlns:p14="http://schemas.microsoft.com/office/powerpoint/2010/main" val="398873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661D1-B789-F0FA-74DA-7F1F9CD1CD4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D19F546-3247-E327-77E0-FA43A82AE2E5}"/>
              </a:ext>
            </a:extLst>
          </p:cNvPr>
          <p:cNvSpPr/>
          <p:nvPr/>
        </p:nvSpPr>
        <p:spPr>
          <a:xfrm>
            <a:off x="4631919" y="4438467"/>
            <a:ext cx="3443977" cy="1938992"/>
          </a:xfrm>
          <a:prstGeom prst="rect">
            <a:avLst/>
          </a:prstGeom>
        </p:spPr>
        <p:txBody>
          <a:bodyPr wrap="square">
            <a:spAutoFit/>
          </a:bodyPr>
          <a:lstStyle/>
          <a:p>
            <a:pPr algn="ctr"/>
            <a:r>
              <a:rPr lang="en-US" sz="4000" dirty="0">
                <a:latin typeface="Arial"/>
                <a:cs typeface="Arial"/>
              </a:rPr>
              <a:t>Levamisole-Induced Skin Necrosis </a:t>
            </a:r>
          </a:p>
        </p:txBody>
      </p:sp>
      <p:pic>
        <p:nvPicPr>
          <p:cNvPr id="10" name="Picture 9">
            <a:extLst>
              <a:ext uri="{FF2B5EF4-FFF2-40B4-BE49-F238E27FC236}">
                <a16:creationId xmlns:a16="http://schemas.microsoft.com/office/drawing/2014/main" id="{3D6943E8-D4C3-3CE0-2922-BC2A5F525CD7}"/>
              </a:ext>
            </a:extLst>
          </p:cNvPr>
          <p:cNvPicPr>
            <a:picLocks noChangeAspect="1"/>
          </p:cNvPicPr>
          <p:nvPr/>
        </p:nvPicPr>
        <p:blipFill>
          <a:blip r:embed="rId3"/>
          <a:stretch>
            <a:fillRect/>
          </a:stretch>
        </p:blipFill>
        <p:spPr>
          <a:xfrm>
            <a:off x="4142046" y="163753"/>
            <a:ext cx="3907908" cy="3091775"/>
          </a:xfrm>
          <a:prstGeom prst="rect">
            <a:avLst/>
          </a:prstGeom>
        </p:spPr>
      </p:pic>
      <p:pic>
        <p:nvPicPr>
          <p:cNvPr id="11" name="Picture 10">
            <a:extLst>
              <a:ext uri="{FF2B5EF4-FFF2-40B4-BE49-F238E27FC236}">
                <a16:creationId xmlns:a16="http://schemas.microsoft.com/office/drawing/2014/main" id="{29EEA20D-3CE1-631A-1FBE-97907C50C823}"/>
              </a:ext>
            </a:extLst>
          </p:cNvPr>
          <p:cNvPicPr>
            <a:picLocks noChangeAspect="1"/>
          </p:cNvPicPr>
          <p:nvPr/>
        </p:nvPicPr>
        <p:blipFill>
          <a:blip r:embed="rId4"/>
          <a:stretch>
            <a:fillRect/>
          </a:stretch>
        </p:blipFill>
        <p:spPr>
          <a:xfrm>
            <a:off x="8476125" y="163753"/>
            <a:ext cx="2957926" cy="3947301"/>
          </a:xfrm>
          <a:prstGeom prst="rect">
            <a:avLst/>
          </a:prstGeom>
        </p:spPr>
      </p:pic>
      <p:sp>
        <p:nvSpPr>
          <p:cNvPr id="13" name="TextBox 12">
            <a:extLst>
              <a:ext uri="{FF2B5EF4-FFF2-40B4-BE49-F238E27FC236}">
                <a16:creationId xmlns:a16="http://schemas.microsoft.com/office/drawing/2014/main" id="{C1BB0BA6-C53B-9701-DDCA-DC777A927D95}"/>
              </a:ext>
            </a:extLst>
          </p:cNvPr>
          <p:cNvSpPr txBox="1"/>
          <p:nvPr/>
        </p:nvSpPr>
        <p:spPr>
          <a:xfrm>
            <a:off x="8476126" y="4111054"/>
            <a:ext cx="2957926" cy="1200329"/>
          </a:xfrm>
          <a:prstGeom prst="rect">
            <a:avLst/>
          </a:prstGeom>
          <a:noFill/>
        </p:spPr>
        <p:txBody>
          <a:bodyPr wrap="square">
            <a:spAutoFit/>
          </a:bodyPr>
          <a:lstStyle/>
          <a:p>
            <a:r>
              <a:rPr lang="en-US" sz="1200" dirty="0"/>
              <a:t>Lee KC, </a:t>
            </a:r>
            <a:r>
              <a:rPr lang="en-US" sz="1200" dirty="0" err="1"/>
              <a:t>Ladizinski</a:t>
            </a:r>
            <a:r>
              <a:rPr lang="en-US" sz="1200" dirty="0"/>
              <a:t> B, </a:t>
            </a:r>
            <a:r>
              <a:rPr lang="en-US" sz="1200" dirty="0" err="1"/>
              <a:t>Federman</a:t>
            </a:r>
            <a:r>
              <a:rPr lang="en-US" sz="1200" dirty="0"/>
              <a:t> DG. Complications associated with use of levamisole-contaminated cocaine: an emerging public health challenge. Mayo Clin Proc. 2012;87(6):581-586. doi:10.1016/j.mayocp.2012.03.010</a:t>
            </a:r>
          </a:p>
        </p:txBody>
      </p:sp>
      <p:sp>
        <p:nvSpPr>
          <p:cNvPr id="15" name="TextBox 14">
            <a:extLst>
              <a:ext uri="{FF2B5EF4-FFF2-40B4-BE49-F238E27FC236}">
                <a16:creationId xmlns:a16="http://schemas.microsoft.com/office/drawing/2014/main" id="{4A34B04C-831C-8E83-512C-A75EB21A1A30}"/>
              </a:ext>
            </a:extLst>
          </p:cNvPr>
          <p:cNvSpPr txBox="1"/>
          <p:nvPr/>
        </p:nvSpPr>
        <p:spPr>
          <a:xfrm>
            <a:off x="3999676" y="3345459"/>
            <a:ext cx="4237892" cy="830997"/>
          </a:xfrm>
          <a:prstGeom prst="rect">
            <a:avLst/>
          </a:prstGeom>
          <a:noFill/>
        </p:spPr>
        <p:txBody>
          <a:bodyPr wrap="square">
            <a:spAutoFit/>
          </a:bodyPr>
          <a:lstStyle/>
          <a:p>
            <a:r>
              <a:rPr lang="en-US" sz="1200" dirty="0"/>
              <a:t>Lawrence LA, </a:t>
            </a:r>
            <a:r>
              <a:rPr lang="en-US" sz="1200" dirty="0" err="1"/>
              <a:t>Jiron</a:t>
            </a:r>
            <a:r>
              <a:rPr lang="en-US" sz="1200" dirty="0"/>
              <a:t> JL, Lin HS, </a:t>
            </a:r>
            <a:r>
              <a:rPr lang="en-US" sz="1200" dirty="0" err="1"/>
              <a:t>Folbe</a:t>
            </a:r>
            <a:r>
              <a:rPr lang="en-US" sz="1200" dirty="0"/>
              <a:t> AJ. Levamisole-adulterated cocaine induced skin necrosis of nose, ears, and extremities: Case report. Allergy </a:t>
            </a:r>
            <a:r>
              <a:rPr lang="en-US" sz="1200" dirty="0" err="1"/>
              <a:t>Rhinol</a:t>
            </a:r>
            <a:r>
              <a:rPr lang="en-US" sz="1200" dirty="0"/>
              <a:t> (Providence). 2014;5(3):132-136. doi:10.2500/ar.2014.5.0101</a:t>
            </a:r>
          </a:p>
        </p:txBody>
      </p:sp>
      <p:pic>
        <p:nvPicPr>
          <p:cNvPr id="2" name="Picture 1">
            <a:extLst>
              <a:ext uri="{FF2B5EF4-FFF2-40B4-BE49-F238E27FC236}">
                <a16:creationId xmlns:a16="http://schemas.microsoft.com/office/drawing/2014/main" id="{81D86FCA-565C-9472-ADD5-F170599CFD33}"/>
              </a:ext>
            </a:extLst>
          </p:cNvPr>
          <p:cNvPicPr>
            <a:picLocks noChangeAspect="1"/>
          </p:cNvPicPr>
          <p:nvPr/>
        </p:nvPicPr>
        <p:blipFill rotWithShape="1">
          <a:blip r:embed="rId5"/>
          <a:srcRect l="1435" t="7007" r="52208" b="3248"/>
          <a:stretch/>
        </p:blipFill>
        <p:spPr>
          <a:xfrm>
            <a:off x="573607" y="163753"/>
            <a:ext cx="2999898" cy="3947301"/>
          </a:xfrm>
          <a:prstGeom prst="rect">
            <a:avLst/>
          </a:prstGeom>
        </p:spPr>
      </p:pic>
      <p:sp>
        <p:nvSpPr>
          <p:cNvPr id="4" name="TextBox 3">
            <a:extLst>
              <a:ext uri="{FF2B5EF4-FFF2-40B4-BE49-F238E27FC236}">
                <a16:creationId xmlns:a16="http://schemas.microsoft.com/office/drawing/2014/main" id="{BF7102D3-54B4-8B45-2447-4ECB3A2A3035}"/>
              </a:ext>
            </a:extLst>
          </p:cNvPr>
          <p:cNvSpPr txBox="1"/>
          <p:nvPr/>
        </p:nvSpPr>
        <p:spPr>
          <a:xfrm>
            <a:off x="573606" y="4111054"/>
            <a:ext cx="2999898" cy="938719"/>
          </a:xfrm>
          <a:prstGeom prst="rect">
            <a:avLst/>
          </a:prstGeom>
          <a:noFill/>
        </p:spPr>
        <p:txBody>
          <a:bodyPr wrap="square">
            <a:spAutoFit/>
          </a:bodyPr>
          <a:lstStyle/>
          <a:p>
            <a:r>
              <a:rPr lang="en-US" sz="1100" dirty="0"/>
              <a:t>Ezra Hahn and Isaac I. </a:t>
            </a:r>
            <a:r>
              <a:rPr lang="en-US" sz="1100" dirty="0" err="1"/>
              <a:t>Bogoch</a:t>
            </a:r>
            <a:r>
              <a:rPr lang="en-US" sz="1100" dirty="0"/>
              <a:t>.  Levamisole-induced Vasculitis in a Cocaine User. The Journal of Rheumatology. October 2015, 42 (10) 1924-1925; DOI: https://doi.org/10.3899/jrheum.150027</a:t>
            </a:r>
          </a:p>
        </p:txBody>
      </p:sp>
    </p:spTree>
    <p:extLst>
      <p:ext uri="{BB962C8B-B14F-4D97-AF65-F5344CB8AC3E}">
        <p14:creationId xmlns:p14="http://schemas.microsoft.com/office/powerpoint/2010/main" val="88302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5901-15A2-F248-830E-C377A2B6CE9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Xylazine </a:t>
            </a:r>
          </a:p>
        </p:txBody>
      </p:sp>
      <p:sp>
        <p:nvSpPr>
          <p:cNvPr id="3" name="Content Placeholder 2">
            <a:extLst>
              <a:ext uri="{FF2B5EF4-FFF2-40B4-BE49-F238E27FC236}">
                <a16:creationId xmlns:a16="http://schemas.microsoft.com/office/drawing/2014/main" id="{6EB77E4B-4CB3-3142-3397-9548326C7829}"/>
              </a:ext>
            </a:extLst>
          </p:cNvPr>
          <p:cNvSpPr>
            <a:spLocks noGrp="1"/>
          </p:cNvSpPr>
          <p:nvPr>
            <p:ph idx="1"/>
          </p:nvPr>
        </p:nvSpPr>
        <p:spPr/>
        <p:txBody>
          <a:bodyPr>
            <a:normAutofit/>
          </a:bodyPr>
          <a:lstStyle/>
          <a:p>
            <a:pPr>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rPr>
              <a:t>A veterinary tranquilizer, increases drug yield and potency</a:t>
            </a:r>
            <a:r>
              <a:rPr lang="en-US" altLang="en-US" sz="2400" baseline="30000" dirty="0">
                <a:solidFill>
                  <a:srgbClr val="000000"/>
                </a:solidFill>
                <a:latin typeface="Arial" panose="020B0604020202020204" pitchFamily="34" charset="0"/>
                <a:cs typeface="Arial" panose="020B0604020202020204" pitchFamily="34" charset="0"/>
              </a:rPr>
              <a:t>1,6</a:t>
            </a:r>
          </a:p>
          <a:p>
            <a:pPr marL="0" indent="0">
              <a:buNone/>
            </a:pPr>
            <a:endParaRPr lang="en-US" altLang="en-US" sz="2400" baseline="30000" dirty="0">
              <a:solidFill>
                <a:srgbClr val="0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rPr>
              <a:t>Growing prevalence of xylazine contamination </a:t>
            </a:r>
          </a:p>
          <a:p>
            <a:pPr lvl="1">
              <a:buFont typeface="Arial" panose="020B0604020202020204" pitchFamily="34" charset="0"/>
              <a:buChar char="•"/>
            </a:pPr>
            <a:r>
              <a:rPr lang="en-US" altLang="en-US" sz="2200" dirty="0">
                <a:solidFill>
                  <a:srgbClr val="000000"/>
                </a:solidFill>
                <a:latin typeface="Arial" panose="020B0604020202020204" pitchFamily="34" charset="0"/>
                <a:cs typeface="Arial" panose="020B0604020202020204" pitchFamily="34" charset="0"/>
              </a:rPr>
              <a:t>Xylazine-fentanyl combinations in 48 states</a:t>
            </a:r>
            <a:r>
              <a:rPr lang="en-US" altLang="en-US" sz="2200" baseline="30000" dirty="0">
                <a:solidFill>
                  <a:srgbClr val="000000"/>
                </a:solidFill>
                <a:latin typeface="Arial" panose="020B0604020202020204" pitchFamily="34" charset="0"/>
                <a:cs typeface="Arial" panose="020B0604020202020204" pitchFamily="34" charset="0"/>
              </a:rPr>
              <a:t>7</a:t>
            </a:r>
          </a:p>
          <a:p>
            <a:pPr lvl="1">
              <a:buFont typeface="Arial" panose="020B0604020202020204" pitchFamily="34" charset="0"/>
              <a:buChar char="•"/>
            </a:pPr>
            <a:r>
              <a:rPr lang="en-US" altLang="en-US" sz="2200" dirty="0">
                <a:solidFill>
                  <a:srgbClr val="000000"/>
                </a:solidFill>
                <a:latin typeface="Arial" panose="020B0604020202020204" pitchFamily="34" charset="0"/>
                <a:cs typeface="Arial" panose="020B0604020202020204" pitchFamily="34" charset="0"/>
              </a:rPr>
              <a:t>One study found xylazine in 80% of opioid samples tested</a:t>
            </a:r>
            <a:r>
              <a:rPr lang="en-US" altLang="en-US" sz="2200" baseline="30000" dirty="0">
                <a:solidFill>
                  <a:srgbClr val="000000"/>
                </a:solidFill>
                <a:latin typeface="Arial" panose="020B0604020202020204" pitchFamily="34" charset="0"/>
                <a:cs typeface="Arial" panose="020B0604020202020204" pitchFamily="34" charset="0"/>
              </a:rPr>
              <a:t>8</a:t>
            </a:r>
          </a:p>
          <a:p>
            <a:pPr marL="201168" lvl="1" indent="0">
              <a:buNone/>
            </a:pPr>
            <a:endParaRPr lang="en-US" altLang="en-US" sz="2200" baseline="30000" dirty="0">
              <a:solidFill>
                <a:srgbClr val="0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2600" dirty="0">
                <a:solidFill>
                  <a:srgbClr val="000000"/>
                </a:solidFill>
                <a:latin typeface="Arial" panose="020B0604020202020204" pitchFamily="34" charset="0"/>
                <a:cs typeface="Arial" panose="020B0604020202020204" pitchFamily="34" charset="0"/>
              </a:rPr>
              <a:t>Mechanism – </a:t>
            </a:r>
            <a:r>
              <a:rPr lang="el-GR" altLang="en-US" sz="2600" dirty="0">
                <a:solidFill>
                  <a:srgbClr val="000000"/>
                </a:solidFill>
                <a:latin typeface="Arial" panose="020B0604020202020204" pitchFamily="34" charset="0"/>
                <a:cs typeface="Arial" panose="020B0604020202020204" pitchFamily="34" charset="0"/>
              </a:rPr>
              <a:t>α</a:t>
            </a:r>
            <a:r>
              <a:rPr lang="en-US" altLang="en-US" sz="2600" dirty="0">
                <a:solidFill>
                  <a:srgbClr val="000000"/>
                </a:solidFill>
                <a:latin typeface="Arial" panose="020B0604020202020204" pitchFamily="34" charset="0"/>
                <a:cs typeface="Arial" panose="020B0604020202020204" pitchFamily="34" charset="0"/>
              </a:rPr>
              <a:t>-2 agonist, decreases sympathetic tone</a:t>
            </a:r>
            <a:r>
              <a:rPr lang="en-US" altLang="en-US" sz="2600" baseline="30000" dirty="0">
                <a:solidFill>
                  <a:srgbClr val="000000"/>
                </a:solidFill>
                <a:latin typeface="Arial" panose="020B0604020202020204" pitchFamily="34" charset="0"/>
                <a:cs typeface="Arial" panose="020B0604020202020204" pitchFamily="34" charset="0"/>
              </a:rPr>
              <a:t>6</a:t>
            </a:r>
          </a:p>
          <a:p>
            <a:pPr marL="0" indent="0">
              <a:buNone/>
            </a:pPr>
            <a:endParaRPr lang="en-US" altLang="en-US" sz="2600" baseline="30000" dirty="0">
              <a:solidFill>
                <a:srgbClr val="0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altLang="en-US" sz="2400" dirty="0">
                <a:solidFill>
                  <a:srgbClr val="000000"/>
                </a:solidFill>
                <a:latin typeface="Arial" panose="020B0604020202020204" pitchFamily="34" charset="0"/>
                <a:cs typeface="Arial" panose="020B0604020202020204" pitchFamily="34" charset="0"/>
              </a:rPr>
              <a:t>Severe vasoconstriction may cause significant skin necrosis</a:t>
            </a:r>
            <a:r>
              <a:rPr lang="en-US" altLang="en-US" sz="2400" baseline="30000" dirty="0">
                <a:solidFill>
                  <a:srgbClr val="000000"/>
                </a:solidFill>
                <a:latin typeface="Arial" panose="020B0604020202020204" pitchFamily="34" charset="0"/>
                <a:cs typeface="Arial" panose="020B0604020202020204" pitchFamily="34" charset="0"/>
              </a:rPr>
              <a:t>6,9,10</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66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7BB6C-F47E-24AF-ABDE-7C9BE7759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7B785-11B3-6103-EABA-6E332C3D316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Xylazine</a:t>
            </a:r>
          </a:p>
        </p:txBody>
      </p:sp>
      <p:pic>
        <p:nvPicPr>
          <p:cNvPr id="5" name="Picture 4">
            <a:extLst>
              <a:ext uri="{FF2B5EF4-FFF2-40B4-BE49-F238E27FC236}">
                <a16:creationId xmlns:a16="http://schemas.microsoft.com/office/drawing/2014/main" id="{0F29C8D8-D329-C6D1-33CB-E4D1B63E375A}"/>
              </a:ext>
            </a:extLst>
          </p:cNvPr>
          <p:cNvPicPr>
            <a:picLocks noChangeAspect="1"/>
          </p:cNvPicPr>
          <p:nvPr/>
        </p:nvPicPr>
        <p:blipFill>
          <a:blip r:embed="rId3"/>
          <a:stretch>
            <a:fillRect/>
          </a:stretch>
        </p:blipFill>
        <p:spPr>
          <a:xfrm>
            <a:off x="597878" y="1948553"/>
            <a:ext cx="5490856" cy="3432337"/>
          </a:xfrm>
          <a:prstGeom prst="rect">
            <a:avLst/>
          </a:prstGeom>
        </p:spPr>
      </p:pic>
      <p:pic>
        <p:nvPicPr>
          <p:cNvPr id="7" name="Picture 6">
            <a:extLst>
              <a:ext uri="{FF2B5EF4-FFF2-40B4-BE49-F238E27FC236}">
                <a16:creationId xmlns:a16="http://schemas.microsoft.com/office/drawing/2014/main" id="{677411B2-77F6-3BB8-7700-8FB4A7BFB730}"/>
              </a:ext>
            </a:extLst>
          </p:cNvPr>
          <p:cNvPicPr>
            <a:picLocks noChangeAspect="1"/>
          </p:cNvPicPr>
          <p:nvPr/>
        </p:nvPicPr>
        <p:blipFill>
          <a:blip r:embed="rId4"/>
          <a:stretch>
            <a:fillRect/>
          </a:stretch>
        </p:blipFill>
        <p:spPr>
          <a:xfrm>
            <a:off x="6249652" y="1948553"/>
            <a:ext cx="5566368" cy="3402142"/>
          </a:xfrm>
          <a:prstGeom prst="rect">
            <a:avLst/>
          </a:prstGeom>
        </p:spPr>
      </p:pic>
      <p:sp>
        <p:nvSpPr>
          <p:cNvPr id="9" name="TextBox 8">
            <a:extLst>
              <a:ext uri="{FF2B5EF4-FFF2-40B4-BE49-F238E27FC236}">
                <a16:creationId xmlns:a16="http://schemas.microsoft.com/office/drawing/2014/main" id="{BF6E777E-BA99-1E32-EF3E-2BCE4FA7CA5D}"/>
              </a:ext>
            </a:extLst>
          </p:cNvPr>
          <p:cNvSpPr txBox="1"/>
          <p:nvPr/>
        </p:nvSpPr>
        <p:spPr>
          <a:xfrm>
            <a:off x="1017530" y="5592083"/>
            <a:ext cx="10464244" cy="369332"/>
          </a:xfrm>
          <a:prstGeom prst="rect">
            <a:avLst/>
          </a:prstGeom>
          <a:noFill/>
        </p:spPr>
        <p:txBody>
          <a:bodyPr wrap="square">
            <a:spAutoFit/>
          </a:bodyPr>
          <a:lstStyle/>
          <a:p>
            <a:r>
              <a:rPr lang="en-US" dirty="0"/>
              <a:t>“The Growing Threat of Xylazine and its Mixture with Illicit Drugs” DEA Joint Intelligence Report, October 2022</a:t>
            </a:r>
          </a:p>
        </p:txBody>
      </p:sp>
      <p:sp>
        <p:nvSpPr>
          <p:cNvPr id="3" name="Rectangle 2">
            <a:extLst>
              <a:ext uri="{FF2B5EF4-FFF2-40B4-BE49-F238E27FC236}">
                <a16:creationId xmlns:a16="http://schemas.microsoft.com/office/drawing/2014/main" id="{E5AFD1CC-A1B5-441D-AB56-98D21426E5D7}"/>
              </a:ext>
            </a:extLst>
          </p:cNvPr>
          <p:cNvSpPr/>
          <p:nvPr/>
        </p:nvSpPr>
        <p:spPr>
          <a:xfrm>
            <a:off x="592261" y="1948553"/>
            <a:ext cx="5490856" cy="70086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19D38A8-0B7E-4F6F-AFAC-FAC3F4D0A817}"/>
              </a:ext>
            </a:extLst>
          </p:cNvPr>
          <p:cNvSpPr/>
          <p:nvPr/>
        </p:nvSpPr>
        <p:spPr>
          <a:xfrm>
            <a:off x="6249652" y="1948553"/>
            <a:ext cx="5461702" cy="70086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77E7F15-99B2-2227-C02D-7E01BE9E6093}"/>
              </a:ext>
            </a:extLst>
          </p:cNvPr>
          <p:cNvSpPr/>
          <p:nvPr/>
        </p:nvSpPr>
        <p:spPr>
          <a:xfrm>
            <a:off x="592261" y="3947789"/>
            <a:ext cx="5490856" cy="448365"/>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4B79CD-6277-3AD3-2FE1-0D73ADC790FF}"/>
              </a:ext>
            </a:extLst>
          </p:cNvPr>
          <p:cNvSpPr/>
          <p:nvPr/>
        </p:nvSpPr>
        <p:spPr>
          <a:xfrm>
            <a:off x="6340674" y="3947789"/>
            <a:ext cx="5461702" cy="448365"/>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94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22839-E559-8AB3-C6C3-931E63271AD1}"/>
              </a:ext>
            </a:extLst>
          </p:cNvPr>
          <p:cNvPicPr>
            <a:picLocks noChangeAspect="1"/>
          </p:cNvPicPr>
          <p:nvPr/>
        </p:nvPicPr>
        <p:blipFill rotWithShape="1">
          <a:blip r:embed="rId3"/>
          <a:srcRect r="39259"/>
          <a:stretch/>
        </p:blipFill>
        <p:spPr>
          <a:xfrm>
            <a:off x="650543" y="205446"/>
            <a:ext cx="10608860" cy="5040084"/>
          </a:xfrm>
          <a:prstGeom prst="rect">
            <a:avLst/>
          </a:prstGeom>
        </p:spPr>
      </p:pic>
      <p:sp>
        <p:nvSpPr>
          <p:cNvPr id="6" name="TextBox 5">
            <a:extLst>
              <a:ext uri="{FF2B5EF4-FFF2-40B4-BE49-F238E27FC236}">
                <a16:creationId xmlns:a16="http://schemas.microsoft.com/office/drawing/2014/main" id="{917C8ECA-CD02-A279-EDAE-A778BB3D145B}"/>
              </a:ext>
            </a:extLst>
          </p:cNvPr>
          <p:cNvSpPr txBox="1"/>
          <p:nvPr/>
        </p:nvSpPr>
        <p:spPr>
          <a:xfrm>
            <a:off x="917812" y="5889467"/>
            <a:ext cx="9002974" cy="461665"/>
          </a:xfrm>
          <a:prstGeom prst="rect">
            <a:avLst/>
          </a:prstGeom>
          <a:noFill/>
        </p:spPr>
        <p:txBody>
          <a:bodyPr wrap="square">
            <a:spAutoFit/>
          </a:bodyPr>
          <a:lstStyle/>
          <a:p>
            <a:r>
              <a:rPr lang="en-US" sz="1200" dirty="0"/>
              <a:t>Friedman J, Montero F, </a:t>
            </a:r>
            <a:r>
              <a:rPr lang="en-US" sz="1200" dirty="0" err="1"/>
              <a:t>Bourgois</a:t>
            </a:r>
            <a:r>
              <a:rPr lang="en-US" sz="1200" dirty="0"/>
              <a:t> P, et al. Xylazine spreads across the US: A growing component of the increasingly synthetic and polysubstance overdose crisis. Drug Alcohol Depend. 2022;233:109380. doi:10.1016/j.drugalcdep.2022.109380</a:t>
            </a:r>
          </a:p>
        </p:txBody>
      </p:sp>
      <p:sp>
        <p:nvSpPr>
          <p:cNvPr id="8" name="TextBox 7">
            <a:extLst>
              <a:ext uri="{FF2B5EF4-FFF2-40B4-BE49-F238E27FC236}">
                <a16:creationId xmlns:a16="http://schemas.microsoft.com/office/drawing/2014/main" id="{6516741A-A588-47DF-D144-C289F0DD7C13}"/>
              </a:ext>
            </a:extLst>
          </p:cNvPr>
          <p:cNvSpPr txBox="1"/>
          <p:nvPr/>
        </p:nvSpPr>
        <p:spPr>
          <a:xfrm>
            <a:off x="917812" y="5119481"/>
            <a:ext cx="10341591" cy="646331"/>
          </a:xfrm>
          <a:prstGeom prst="rect">
            <a:avLst/>
          </a:prstGeom>
          <a:noFill/>
        </p:spPr>
        <p:txBody>
          <a:bodyPr wrap="square">
            <a:spAutoFit/>
          </a:bodyPr>
          <a:lstStyle/>
          <a:p>
            <a:r>
              <a:rPr lang="en-US" dirty="0"/>
              <a:t>Xylazine-Present Overdose Deaths by Jurisdiction and Year. Xylazine-present deaths are show as counts and as a percent of all overdose deaths in text</a:t>
            </a:r>
          </a:p>
        </p:txBody>
      </p:sp>
      <p:sp>
        <p:nvSpPr>
          <p:cNvPr id="10" name="Star: 5 Points 9">
            <a:extLst>
              <a:ext uri="{FF2B5EF4-FFF2-40B4-BE49-F238E27FC236}">
                <a16:creationId xmlns:a16="http://schemas.microsoft.com/office/drawing/2014/main" id="{74791553-144E-D3D8-F5EB-777BC8EE87BA}"/>
              </a:ext>
            </a:extLst>
          </p:cNvPr>
          <p:cNvSpPr/>
          <p:nvPr/>
        </p:nvSpPr>
        <p:spPr>
          <a:xfrm>
            <a:off x="4962099" y="3429000"/>
            <a:ext cx="914400" cy="77451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23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F725A-BF1B-279F-8CE4-A8B6DC2381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41A381-B0B4-A005-045F-4B8686BD530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Xylazine </a:t>
            </a:r>
          </a:p>
        </p:txBody>
      </p:sp>
      <p:sp>
        <p:nvSpPr>
          <p:cNvPr id="3" name="Content Placeholder 2">
            <a:extLst>
              <a:ext uri="{FF2B5EF4-FFF2-40B4-BE49-F238E27FC236}">
                <a16:creationId xmlns:a16="http://schemas.microsoft.com/office/drawing/2014/main" id="{39ABB0F1-F583-4343-BB95-37F5A661A4E3}"/>
              </a:ext>
            </a:extLst>
          </p:cNvPr>
          <p:cNvSpPr>
            <a:spLocks noGrp="1"/>
          </p:cNvSpPr>
          <p:nvPr>
            <p:ph idx="1"/>
          </p:nvPr>
        </p:nvSpPr>
        <p:spPr/>
        <p:txBody>
          <a:bodyPr>
            <a:normAutofit/>
          </a:bodyPr>
          <a:lstStyle/>
          <a:p>
            <a:pPr>
              <a:buFont typeface="Arial" panose="020B0604020202020204" pitchFamily="34" charset="0"/>
              <a:buChar char="•"/>
            </a:pPr>
            <a:r>
              <a:rPr lang="en-US" sz="2400" dirty="0">
                <a:latin typeface="Arial" panose="020B0604020202020204" pitchFamily="34" charset="0"/>
                <a:cs typeface="Arial" panose="020B0604020202020204" pitchFamily="34" charset="0"/>
              </a:rPr>
              <a:t>Detection</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Not detected on standard urine drug screens</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Test strips being developed, utility still being determined</a:t>
            </a:r>
            <a:r>
              <a:rPr lang="en-US" sz="2200" baseline="30000" dirty="0">
                <a:latin typeface="Arial" panose="020B0604020202020204" pitchFamily="34" charset="0"/>
                <a:cs typeface="Arial" panose="020B0604020202020204" pitchFamily="34" charset="0"/>
              </a:rPr>
              <a:t>13</a:t>
            </a:r>
            <a:endParaRPr lang="en-US" sz="2200" dirty="0">
              <a:latin typeface="Arial" panose="020B0604020202020204" pitchFamily="34" charset="0"/>
              <a:cs typeface="Arial" panose="020B0604020202020204" pitchFamily="34" charset="0"/>
            </a:endParaRPr>
          </a:p>
          <a:p>
            <a:pPr marL="201168" lvl="1" indent="0">
              <a:buNone/>
            </a:pPr>
            <a:r>
              <a:rPr lang="en-US" sz="2200" dirty="0">
                <a:latin typeface="Arial" panose="020B0604020202020204" pitchFamily="34" charset="0"/>
                <a:cs typeface="Arial" panose="020B0604020202020204" pitchFamily="34" charset="0"/>
              </a:rPr>
              <a:t> </a:t>
            </a:r>
          </a:p>
          <a:p>
            <a:pPr>
              <a:buFont typeface="Arial" panose="020B0604020202020204" pitchFamily="34" charset="0"/>
              <a:buChar char="•"/>
            </a:pPr>
            <a:r>
              <a:rPr lang="en-US" sz="2400" dirty="0">
                <a:latin typeface="Arial" panose="020B0604020202020204" pitchFamily="34" charset="0"/>
                <a:cs typeface="Arial" panose="020B0604020202020204" pitchFamily="34" charset="0"/>
              </a:rPr>
              <a:t>Management</a:t>
            </a:r>
            <a:r>
              <a:rPr lang="en-US" sz="2400" baseline="30000" dirty="0">
                <a:latin typeface="Arial" panose="020B0604020202020204" pitchFamily="34" charset="0"/>
                <a:cs typeface="Arial" panose="020B0604020202020204" pitchFamily="34" charset="0"/>
              </a:rPr>
              <a:t>6</a:t>
            </a:r>
            <a:endParaRPr lang="en-US" sz="24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Supportive wound care, debridement </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Grafting </a:t>
            </a:r>
          </a:p>
          <a:p>
            <a:pPr lvl="1">
              <a:buFont typeface="Arial" panose="020B0604020202020204" pitchFamily="34" charset="0"/>
              <a:buChar char="•"/>
            </a:pPr>
            <a:r>
              <a:rPr lang="en-US" sz="2200" dirty="0">
                <a:latin typeface="Arial" panose="020B0604020202020204" pitchFamily="34" charset="0"/>
                <a:cs typeface="Arial" panose="020B0604020202020204" pitchFamily="34" charset="0"/>
              </a:rPr>
              <a:t>In severe cases, amputation of necrotic limbs </a:t>
            </a:r>
          </a:p>
        </p:txBody>
      </p:sp>
    </p:spTree>
    <p:extLst>
      <p:ext uri="{BB962C8B-B14F-4D97-AF65-F5344CB8AC3E}">
        <p14:creationId xmlns:p14="http://schemas.microsoft.com/office/powerpoint/2010/main" val="174270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08C4-3AD9-49DE-827B-8D5012FD33E3}"/>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Learning Objectives:</a:t>
            </a:r>
          </a:p>
        </p:txBody>
      </p:sp>
      <p:sp>
        <p:nvSpPr>
          <p:cNvPr id="3" name="Content Placeholder 2">
            <a:extLst>
              <a:ext uri="{FF2B5EF4-FFF2-40B4-BE49-F238E27FC236}">
                <a16:creationId xmlns:a16="http://schemas.microsoft.com/office/drawing/2014/main" id="{1763ACE5-68ED-4006-ABC4-85525C101825}"/>
              </a:ext>
            </a:extLst>
          </p:cNvPr>
          <p:cNvSpPr>
            <a:spLocks noGrp="1"/>
          </p:cNvSpPr>
          <p:nvPr>
            <p:ph idx="1"/>
          </p:nvPr>
        </p:nvSpPr>
        <p:spPr>
          <a:xfrm>
            <a:off x="1097280" y="2328332"/>
            <a:ext cx="9994053" cy="3540761"/>
          </a:xfrm>
        </p:spPr>
        <p:txBody>
          <a:bodyPr>
            <a:normAutofit/>
          </a:bodyPr>
          <a:lstStyle/>
          <a:p>
            <a:pPr marL="230188" indent="-230188">
              <a:buClr>
                <a:srgbClr val="80BC00"/>
              </a:buClr>
              <a:buFont typeface="Arial" panose="020B0604020202020204" pitchFamily="34" charset="0"/>
              <a:buChar char="•"/>
            </a:pPr>
            <a:r>
              <a:rPr lang="en-US" sz="3000" dirty="0">
                <a:latin typeface="Arial" panose="020B0604020202020204" pitchFamily="34" charset="0"/>
                <a:cs typeface="Arial" panose="020B0604020202020204" pitchFamily="34" charset="0"/>
              </a:rPr>
              <a:t>Recognize the clinical presentation of an emerging drug contaminant</a:t>
            </a:r>
          </a:p>
          <a:p>
            <a:pPr marL="230188" indent="-230188">
              <a:buClr>
                <a:srgbClr val="80BC00"/>
              </a:buClr>
              <a:buFont typeface="Arial" panose="020B0604020202020204" pitchFamily="34" charset="0"/>
              <a:buChar char="•"/>
            </a:pPr>
            <a:r>
              <a:rPr lang="en-US" sz="3000" dirty="0">
                <a:latin typeface="Arial" panose="020B0604020202020204" pitchFamily="34" charset="0"/>
                <a:cs typeface="Arial" panose="020B0604020202020204" pitchFamily="34" charset="0"/>
              </a:rPr>
              <a:t>Avoid anchoring and reevaluate the diagnosis when the clinical syndrome doesn’t fit</a:t>
            </a:r>
          </a:p>
          <a:p>
            <a:pPr marL="0" indent="0">
              <a:buClr>
                <a:srgbClr val="80BC00"/>
              </a:buClr>
              <a:buNone/>
            </a:pPr>
            <a:endParaRPr lang="en-US" sz="3000" dirty="0">
              <a:latin typeface="Arial" panose="020B0604020202020204" pitchFamily="34" charset="0"/>
              <a:cs typeface="Arial" panose="020B0604020202020204" pitchFamily="34" charset="0"/>
            </a:endParaRPr>
          </a:p>
          <a:p>
            <a:endParaRPr lang="en-US" sz="3000" dirty="0"/>
          </a:p>
        </p:txBody>
      </p:sp>
    </p:spTree>
    <p:extLst>
      <p:ext uri="{BB962C8B-B14F-4D97-AF65-F5344CB8AC3E}">
        <p14:creationId xmlns:p14="http://schemas.microsoft.com/office/powerpoint/2010/main" val="371948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F19E5-468B-F384-24CD-7500D9BB5F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379BC-A5B4-A9CF-A36C-7D43CC6A744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Xylazine</a:t>
            </a:r>
          </a:p>
        </p:txBody>
      </p:sp>
      <p:pic>
        <p:nvPicPr>
          <p:cNvPr id="5" name="Picture 4">
            <a:extLst>
              <a:ext uri="{FF2B5EF4-FFF2-40B4-BE49-F238E27FC236}">
                <a16:creationId xmlns:a16="http://schemas.microsoft.com/office/drawing/2014/main" id="{4BAD7EA9-CABC-6F72-6EF4-B6863AACC1B5}"/>
              </a:ext>
            </a:extLst>
          </p:cNvPr>
          <p:cNvPicPr>
            <a:picLocks noChangeAspect="1"/>
          </p:cNvPicPr>
          <p:nvPr/>
        </p:nvPicPr>
        <p:blipFill rotWithShape="1">
          <a:blip r:embed="rId3"/>
          <a:srcRect l="1" r="50302"/>
          <a:stretch/>
        </p:blipFill>
        <p:spPr>
          <a:xfrm>
            <a:off x="1182624" y="1860800"/>
            <a:ext cx="4998720" cy="3766417"/>
          </a:xfrm>
          <a:prstGeom prst="rect">
            <a:avLst/>
          </a:prstGeom>
        </p:spPr>
      </p:pic>
      <p:pic>
        <p:nvPicPr>
          <p:cNvPr id="8" name="Picture 7">
            <a:extLst>
              <a:ext uri="{FF2B5EF4-FFF2-40B4-BE49-F238E27FC236}">
                <a16:creationId xmlns:a16="http://schemas.microsoft.com/office/drawing/2014/main" id="{8C3F3EB7-4FD2-DE4E-2362-98337731E729}"/>
              </a:ext>
            </a:extLst>
          </p:cNvPr>
          <p:cNvPicPr>
            <a:picLocks noChangeAspect="1"/>
          </p:cNvPicPr>
          <p:nvPr/>
        </p:nvPicPr>
        <p:blipFill>
          <a:blip r:embed="rId4"/>
          <a:stretch>
            <a:fillRect/>
          </a:stretch>
        </p:blipFill>
        <p:spPr>
          <a:xfrm>
            <a:off x="6534913" y="2613721"/>
            <a:ext cx="5132831" cy="2260573"/>
          </a:xfrm>
          <a:prstGeom prst="rect">
            <a:avLst/>
          </a:prstGeom>
        </p:spPr>
      </p:pic>
      <p:sp>
        <p:nvSpPr>
          <p:cNvPr id="10" name="TextBox 9">
            <a:extLst>
              <a:ext uri="{FF2B5EF4-FFF2-40B4-BE49-F238E27FC236}">
                <a16:creationId xmlns:a16="http://schemas.microsoft.com/office/drawing/2014/main" id="{AA29997D-E2F4-489A-4434-91EA536B2A6F}"/>
              </a:ext>
            </a:extLst>
          </p:cNvPr>
          <p:cNvSpPr txBox="1"/>
          <p:nvPr/>
        </p:nvSpPr>
        <p:spPr>
          <a:xfrm>
            <a:off x="1097280" y="5682136"/>
            <a:ext cx="5084064" cy="600164"/>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Hoffman, Jan. “</a:t>
            </a:r>
            <a:r>
              <a:rPr lang="en-US" sz="1100" dirty="0" err="1">
                <a:latin typeface="Arial" panose="020B0604020202020204" pitchFamily="34" charset="0"/>
                <a:cs typeface="Arial" panose="020B0604020202020204" pitchFamily="34" charset="0"/>
              </a:rPr>
              <a:t>Tranq</a:t>
            </a:r>
            <a:r>
              <a:rPr lang="en-US" sz="1100" dirty="0">
                <a:latin typeface="Arial" panose="020B0604020202020204" pitchFamily="34" charset="0"/>
                <a:cs typeface="Arial" panose="020B0604020202020204" pitchFamily="34" charset="0"/>
              </a:rPr>
              <a:t> Dope: Animal Sedative Mixed with Fentanyl Brings Fresh Horror to U.S. Drug Zones.” The New York Times, The New York Times, 7 Jan. 2023, www.nytimes.com/2023/01/07/health/fentanyl-xylazine-drug.html. </a:t>
            </a:r>
          </a:p>
        </p:txBody>
      </p:sp>
      <p:sp>
        <p:nvSpPr>
          <p:cNvPr id="12" name="TextBox 11">
            <a:extLst>
              <a:ext uri="{FF2B5EF4-FFF2-40B4-BE49-F238E27FC236}">
                <a16:creationId xmlns:a16="http://schemas.microsoft.com/office/drawing/2014/main" id="{150D7062-86B7-3A48-483B-5CCB537CC262}"/>
              </a:ext>
            </a:extLst>
          </p:cNvPr>
          <p:cNvSpPr txBox="1"/>
          <p:nvPr/>
        </p:nvSpPr>
        <p:spPr>
          <a:xfrm>
            <a:off x="6534913" y="4847404"/>
            <a:ext cx="5254751" cy="430887"/>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Treisman, Rachel. “What to Know about Xylazine, the Drug Authorities Are Calling a Public Safety Threat.” NPR, NPR, 21 Mar. 2023, www.npr.org</a:t>
            </a:r>
          </a:p>
        </p:txBody>
      </p:sp>
    </p:spTree>
    <p:extLst>
      <p:ext uri="{BB962C8B-B14F-4D97-AF65-F5344CB8AC3E}">
        <p14:creationId xmlns:p14="http://schemas.microsoft.com/office/powerpoint/2010/main" val="420737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C3A2-28BD-41A7-A707-B4B959022F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Case Resolution</a:t>
            </a:r>
          </a:p>
        </p:txBody>
      </p:sp>
      <p:sp>
        <p:nvSpPr>
          <p:cNvPr id="5" name="Content Placeholder 4">
            <a:extLst>
              <a:ext uri="{FF2B5EF4-FFF2-40B4-BE49-F238E27FC236}">
                <a16:creationId xmlns:a16="http://schemas.microsoft.com/office/drawing/2014/main" id="{B71DEFB1-0DDE-06A2-3493-6A012D01AE91}"/>
              </a:ext>
            </a:extLst>
          </p:cNvPr>
          <p:cNvSpPr>
            <a:spLocks noGrp="1"/>
          </p:cNvSpPr>
          <p:nvPr>
            <p:ph sz="half" idx="1"/>
          </p:nvPr>
        </p:nvSpPr>
        <p:spPr>
          <a:xfrm>
            <a:off x="1097278" y="1845734"/>
            <a:ext cx="10058400" cy="4023360"/>
          </a:xfrm>
        </p:spPr>
        <p:txBody>
          <a:bodyPr>
            <a:normAutofit/>
          </a:bodyPr>
          <a:lstStyle/>
          <a:p>
            <a:pPr>
              <a:buFont typeface="Arial" panose="020B0604020202020204" pitchFamily="34" charset="0"/>
              <a:buChar char="•"/>
            </a:pPr>
            <a:r>
              <a:rPr lang="en-US" sz="3000" dirty="0">
                <a:latin typeface="Arial" panose="020B0604020202020204" pitchFamily="34" charset="0"/>
                <a:cs typeface="Arial" panose="020B0604020202020204" pitchFamily="34" charset="0"/>
              </a:rPr>
              <a:t>Patient underwent bedside debridement </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Addiction medicine, social work involvement </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Discharged with wound care instructions</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Followed up with burn team and cardiology outpatient </a:t>
            </a:r>
          </a:p>
          <a:p>
            <a:pPr>
              <a:buFont typeface="Arial" panose="020B0604020202020204" pitchFamily="34" charset="0"/>
              <a:buChar char="•"/>
            </a:pPr>
            <a:r>
              <a:rPr lang="en-US" sz="3000" dirty="0">
                <a:latin typeface="Arial" panose="020B0604020202020204" pitchFamily="34" charset="0"/>
                <a:cs typeface="Arial" panose="020B0604020202020204" pitchFamily="34" charset="0"/>
              </a:rPr>
              <a:t>Skin grafting pending improvement of cardiac status </a:t>
            </a:r>
          </a:p>
        </p:txBody>
      </p:sp>
    </p:spTree>
    <p:extLst>
      <p:ext uri="{BB962C8B-B14F-4D97-AF65-F5344CB8AC3E}">
        <p14:creationId xmlns:p14="http://schemas.microsoft.com/office/powerpoint/2010/main" val="3138880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7156B-96BD-2E57-F4E7-2C2CB9443535}"/>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9C4E42DE-A253-86D4-1AEB-EB47342BAD41}"/>
              </a:ext>
            </a:extLst>
          </p:cNvPr>
          <p:cNvSpPr>
            <a:spLocks noGrp="1"/>
          </p:cNvSpPr>
          <p:nvPr>
            <p:ph idx="1"/>
          </p:nvPr>
        </p:nvSpPr>
        <p:spPr/>
        <p:txBody>
          <a:bodyPr>
            <a:normAutofit/>
          </a:bodyPr>
          <a:lstStyle/>
          <a:p>
            <a:pPr>
              <a:buFont typeface="Arial" panose="020B0604020202020204" pitchFamily="34" charset="0"/>
              <a:buChar char="•"/>
            </a:pPr>
            <a:r>
              <a:rPr lang="en-US" sz="2800" dirty="0">
                <a:latin typeface="Arial" panose="020B0604020202020204" pitchFamily="34" charset="0"/>
                <a:cs typeface="Arial" panose="020B0604020202020204" pitchFamily="34" charset="0"/>
              </a:rPr>
              <a:t> Clinicians should be aware of this emerging drug included in the illegal drug supply in the US and the symptoms/physical exam findings it causes</a:t>
            </a:r>
          </a:p>
          <a:p>
            <a:pPr marL="0" indent="0">
              <a:buNone/>
            </a:pPr>
            <a:endParaRPr lang="en-US" sz="2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 A thorough history and multi-disciplinary team approach led to the suspicion of this complication </a:t>
            </a:r>
          </a:p>
          <a:p>
            <a:pPr>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a:buFont typeface="Arial" panose="020B0604020202020204" pitchFamily="34" charset="0"/>
              <a:buChar char="•"/>
            </a:pPr>
            <a:r>
              <a:rPr lang="en-US" sz="2800" dirty="0">
                <a:latin typeface="Arial" panose="020B0604020202020204" pitchFamily="34" charset="0"/>
                <a:cs typeface="Arial" panose="020B0604020202020204" pitchFamily="34" charset="0"/>
              </a:rPr>
              <a:t> Going to conferences like this is helpful!</a:t>
            </a:r>
          </a:p>
        </p:txBody>
      </p:sp>
    </p:spTree>
    <p:extLst>
      <p:ext uri="{BB962C8B-B14F-4D97-AF65-F5344CB8AC3E}">
        <p14:creationId xmlns:p14="http://schemas.microsoft.com/office/powerpoint/2010/main" val="333336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C3FD-997A-8E11-1090-1A7CC98FBA4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1B7C859-55FA-F6E7-A486-931E575E20AB}"/>
              </a:ext>
            </a:extLst>
          </p:cNvPr>
          <p:cNvSpPr>
            <a:spLocks noGrp="1"/>
          </p:cNvSpPr>
          <p:nvPr>
            <p:ph idx="1"/>
          </p:nvPr>
        </p:nvSpPr>
        <p:spPr>
          <a:xfrm>
            <a:off x="1097280" y="1845734"/>
            <a:ext cx="10058400" cy="4379702"/>
          </a:xfrm>
        </p:spPr>
        <p:txBody>
          <a:bodyPr>
            <a:normAutofit fontScale="55000" lnSpcReduction="20000"/>
          </a:bodyPr>
          <a:lstStyle/>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“The Growing Threat of Xylazine and its Mixture with Illicit Drugs” DEA Joint Intelligence Report, October 2022</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“Deadly Contaminated Cocaine Widespread in Florida (2018).” DEA, www.dea.gov/documents/2018/2018-02/2018-02-01/deadly-contaminated-cocaine-widespread-florida-2018. Accessed 16 Feb. 2024. </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Lee KC, </a:t>
            </a:r>
            <a:r>
              <a:rPr lang="en-US" altLang="en-US" sz="2000" dirty="0" err="1">
                <a:solidFill>
                  <a:srgbClr val="000000"/>
                </a:solidFill>
                <a:latin typeface="Times New Roman" panose="02020603050405020304" pitchFamily="18" charset="0"/>
                <a:cs typeface="Times New Roman" panose="02020603050405020304" pitchFamily="18" charset="0"/>
              </a:rPr>
              <a:t>Ladizinski</a:t>
            </a:r>
            <a:r>
              <a:rPr lang="en-US" altLang="en-US" sz="2000" dirty="0">
                <a:solidFill>
                  <a:srgbClr val="000000"/>
                </a:solidFill>
                <a:latin typeface="Times New Roman" panose="02020603050405020304" pitchFamily="18" charset="0"/>
                <a:cs typeface="Times New Roman" panose="02020603050405020304" pitchFamily="18" charset="0"/>
              </a:rPr>
              <a:t> B, </a:t>
            </a:r>
            <a:r>
              <a:rPr lang="en-US" altLang="en-US" sz="2000" dirty="0" err="1">
                <a:solidFill>
                  <a:srgbClr val="000000"/>
                </a:solidFill>
                <a:latin typeface="Times New Roman" panose="02020603050405020304" pitchFamily="18" charset="0"/>
                <a:cs typeface="Times New Roman" panose="02020603050405020304" pitchFamily="18" charset="0"/>
              </a:rPr>
              <a:t>Federman</a:t>
            </a:r>
            <a:r>
              <a:rPr lang="en-US" altLang="en-US" sz="2000" dirty="0">
                <a:solidFill>
                  <a:srgbClr val="000000"/>
                </a:solidFill>
                <a:latin typeface="Times New Roman" panose="02020603050405020304" pitchFamily="18" charset="0"/>
                <a:cs typeface="Times New Roman" panose="02020603050405020304" pitchFamily="18" charset="0"/>
              </a:rPr>
              <a:t> DG. Complications associated with use of levamisole-contaminated cocaine: an emerging public health challenge. Mayo Clin Proc. 2012;87(6):581-586. doi:10.1016/j.mayocp.2012.03.010</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Lawrence LA, </a:t>
            </a:r>
            <a:r>
              <a:rPr lang="en-US" altLang="en-US" sz="2000" dirty="0" err="1">
                <a:solidFill>
                  <a:srgbClr val="000000"/>
                </a:solidFill>
                <a:latin typeface="Times New Roman" panose="02020603050405020304" pitchFamily="18" charset="0"/>
                <a:cs typeface="Times New Roman" panose="02020603050405020304" pitchFamily="18" charset="0"/>
              </a:rPr>
              <a:t>Jiron</a:t>
            </a:r>
            <a:r>
              <a:rPr lang="en-US" altLang="en-US" sz="2000" dirty="0">
                <a:solidFill>
                  <a:srgbClr val="000000"/>
                </a:solidFill>
                <a:latin typeface="Times New Roman" panose="02020603050405020304" pitchFamily="18" charset="0"/>
                <a:cs typeface="Times New Roman" panose="02020603050405020304" pitchFamily="18" charset="0"/>
              </a:rPr>
              <a:t> JL, Lin HS, </a:t>
            </a:r>
            <a:r>
              <a:rPr lang="en-US" altLang="en-US" sz="2000" dirty="0" err="1">
                <a:solidFill>
                  <a:srgbClr val="000000"/>
                </a:solidFill>
                <a:latin typeface="Times New Roman" panose="02020603050405020304" pitchFamily="18" charset="0"/>
                <a:cs typeface="Times New Roman" panose="02020603050405020304" pitchFamily="18" charset="0"/>
              </a:rPr>
              <a:t>Folbe</a:t>
            </a:r>
            <a:r>
              <a:rPr lang="en-US" altLang="en-US" sz="2000" dirty="0">
                <a:solidFill>
                  <a:srgbClr val="000000"/>
                </a:solidFill>
                <a:latin typeface="Times New Roman" panose="02020603050405020304" pitchFamily="18" charset="0"/>
                <a:cs typeface="Times New Roman" panose="02020603050405020304" pitchFamily="18" charset="0"/>
              </a:rPr>
              <a:t> AJ. Levamisole-adulterated cocaine induced skin necrosis of nose, ears, and extremities: Case report. Allergy </a:t>
            </a:r>
            <a:r>
              <a:rPr lang="en-US" altLang="en-US" sz="2000" dirty="0" err="1">
                <a:solidFill>
                  <a:srgbClr val="000000"/>
                </a:solidFill>
                <a:latin typeface="Times New Roman" panose="02020603050405020304" pitchFamily="18" charset="0"/>
                <a:cs typeface="Times New Roman" panose="02020603050405020304" pitchFamily="18" charset="0"/>
              </a:rPr>
              <a:t>Rhinol</a:t>
            </a:r>
            <a:r>
              <a:rPr lang="en-US" altLang="en-US" sz="2000" dirty="0">
                <a:solidFill>
                  <a:srgbClr val="000000"/>
                </a:solidFill>
                <a:latin typeface="Times New Roman" panose="02020603050405020304" pitchFamily="18" charset="0"/>
                <a:cs typeface="Times New Roman" panose="02020603050405020304" pitchFamily="18" charset="0"/>
              </a:rPr>
              <a:t> (Providence). 2014;5(3):132-136. doi:10.2500/ar.2014.5.0101</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Ezra Hahn and Isaac I. </a:t>
            </a:r>
            <a:r>
              <a:rPr lang="en-US" altLang="en-US" sz="2000" dirty="0" err="1">
                <a:solidFill>
                  <a:srgbClr val="000000"/>
                </a:solidFill>
                <a:latin typeface="Times New Roman" panose="02020603050405020304" pitchFamily="18" charset="0"/>
                <a:cs typeface="Times New Roman" panose="02020603050405020304" pitchFamily="18" charset="0"/>
              </a:rPr>
              <a:t>Bogoch</a:t>
            </a:r>
            <a:r>
              <a:rPr lang="en-US" altLang="en-US" sz="2000" dirty="0">
                <a:solidFill>
                  <a:srgbClr val="000000"/>
                </a:solidFill>
                <a:latin typeface="Times New Roman" panose="02020603050405020304" pitchFamily="18" charset="0"/>
                <a:cs typeface="Times New Roman" panose="02020603050405020304" pitchFamily="18" charset="0"/>
              </a:rPr>
              <a:t>.  Levamisole-induced Vasculitis in a Cocaine User. The Journal of Rheumatology. October 2015, 42 (10) 1924-1925; DOI: https://doi.org/10.3899/jrheum.150027</a:t>
            </a:r>
          </a:p>
          <a:p>
            <a:pPr eaLnBrk="1" hangingPunct="1">
              <a:spcBef>
                <a:spcPct val="0"/>
              </a:spcBef>
              <a:buFont typeface="Calibri" panose="020F0502020204030204" pitchFamily="34" charset="0"/>
              <a:buAutoNum type="arabicPeriod"/>
            </a:pPr>
            <a:r>
              <a:rPr lang="en-US" altLang="en-US" sz="2000" dirty="0" err="1">
                <a:solidFill>
                  <a:srgbClr val="000000"/>
                </a:solidFill>
                <a:latin typeface="Times New Roman" panose="02020603050405020304" pitchFamily="18" charset="0"/>
                <a:cs typeface="Times New Roman" panose="02020603050405020304" pitchFamily="18" charset="0"/>
              </a:rPr>
              <a:t>D'Orazio</a:t>
            </a:r>
            <a:r>
              <a:rPr lang="en-US" altLang="en-US" sz="2000" dirty="0">
                <a:solidFill>
                  <a:srgbClr val="000000"/>
                </a:solidFill>
                <a:latin typeface="Times New Roman" panose="02020603050405020304" pitchFamily="18" charset="0"/>
                <a:cs typeface="Times New Roman" panose="02020603050405020304" pitchFamily="18" charset="0"/>
              </a:rPr>
              <a:t> J, Nelson L, Perrone J, Wightman R, </a:t>
            </a:r>
            <a:r>
              <a:rPr lang="en-US" altLang="en-US" sz="2000" dirty="0" err="1">
                <a:solidFill>
                  <a:srgbClr val="000000"/>
                </a:solidFill>
                <a:latin typeface="Times New Roman" panose="02020603050405020304" pitchFamily="18" charset="0"/>
                <a:cs typeface="Times New Roman" panose="02020603050405020304" pitchFamily="18" charset="0"/>
              </a:rPr>
              <a:t>Haroz</a:t>
            </a:r>
            <a:r>
              <a:rPr lang="en-US" altLang="en-US" sz="2000" dirty="0">
                <a:solidFill>
                  <a:srgbClr val="000000"/>
                </a:solidFill>
                <a:latin typeface="Times New Roman" panose="02020603050405020304" pitchFamily="18" charset="0"/>
                <a:cs typeface="Times New Roman" panose="02020603050405020304" pitchFamily="18" charset="0"/>
              </a:rPr>
              <a:t> R. Xylazine Adulteration of the Heroin-Fentanyl Drug Supply : A Narrative Review. Ann Intern Med. 2023;176(10):1370-1376. doi:10.7326/M23-2001</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“DEA Reports Widespread Threat of Fentanyl Mixed with Xylazine.” DEA Reports Widespread Threat of Fentanyl Mixed with Xylazine | </a:t>
            </a:r>
            <a:r>
              <a:rPr lang="en-US" altLang="en-US" sz="2000" dirty="0" err="1">
                <a:solidFill>
                  <a:srgbClr val="000000"/>
                </a:solidFill>
                <a:latin typeface="Times New Roman" panose="02020603050405020304" pitchFamily="18" charset="0"/>
                <a:cs typeface="Times New Roman" panose="02020603050405020304" pitchFamily="18" charset="0"/>
              </a:rPr>
              <a:t>DEA.Gov</a:t>
            </a:r>
            <a:r>
              <a:rPr lang="en-US" altLang="en-US" sz="2000" dirty="0">
                <a:solidFill>
                  <a:srgbClr val="000000"/>
                </a:solidFill>
                <a:latin typeface="Times New Roman" panose="02020603050405020304" pitchFamily="18" charset="0"/>
                <a:cs typeface="Times New Roman" panose="02020603050405020304" pitchFamily="18" charset="0"/>
              </a:rPr>
              <a:t>, www.dea.gov/alert/dea-reports-widespread-threat-fentanyl-mixed-xylazine. Accessed 29 Jan. 2024. </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Russell E, Sisco E, Thomson A, et al. Rapid Analysis of Drugs: A Pilot Surveillance System To Detect Changes in the Illicit Drug Supply To Guide Timely Harm Reduction Responses — Eight Syringe Services Programs, Maryland, November 2021–August 2022. MMWR </a:t>
            </a:r>
            <a:r>
              <a:rPr lang="en-US" altLang="en-US" sz="2000" dirty="0" err="1">
                <a:solidFill>
                  <a:srgbClr val="000000"/>
                </a:solidFill>
                <a:latin typeface="Times New Roman" panose="02020603050405020304" pitchFamily="18" charset="0"/>
                <a:cs typeface="Times New Roman" panose="02020603050405020304" pitchFamily="18" charset="0"/>
              </a:rPr>
              <a:t>Morb</a:t>
            </a:r>
            <a:r>
              <a:rPr lang="en-US" altLang="en-US" sz="2000" dirty="0">
                <a:solidFill>
                  <a:srgbClr val="000000"/>
                </a:solidFill>
                <a:latin typeface="Times New Roman" panose="02020603050405020304" pitchFamily="18" charset="0"/>
                <a:cs typeface="Times New Roman" panose="02020603050405020304" pitchFamily="18" charset="0"/>
              </a:rPr>
              <a:t> Mortal </a:t>
            </a:r>
            <a:r>
              <a:rPr lang="en-US" altLang="en-US" sz="2000" dirty="0" err="1">
                <a:solidFill>
                  <a:srgbClr val="000000"/>
                </a:solidFill>
                <a:latin typeface="Times New Roman" panose="02020603050405020304" pitchFamily="18" charset="0"/>
                <a:cs typeface="Times New Roman" panose="02020603050405020304" pitchFamily="18" charset="0"/>
              </a:rPr>
              <a:t>Wkly</a:t>
            </a:r>
            <a:r>
              <a:rPr lang="en-US" altLang="en-US" sz="2000" dirty="0">
                <a:solidFill>
                  <a:srgbClr val="000000"/>
                </a:solidFill>
                <a:latin typeface="Times New Roman" panose="02020603050405020304" pitchFamily="18" charset="0"/>
                <a:cs typeface="Times New Roman" panose="02020603050405020304" pitchFamily="18" charset="0"/>
              </a:rPr>
              <a:t> Rep 2023;72:458–462. DOI: http://dx.doi.org/10.15585/mmwr.mm7217a2</a:t>
            </a:r>
          </a:p>
          <a:p>
            <a:pPr eaLnBrk="1" hangingPunct="1">
              <a:spcBef>
                <a:spcPct val="0"/>
              </a:spcBef>
              <a:buFont typeface="Calibri" panose="020F0502020204030204" pitchFamily="34" charset="0"/>
              <a:buAutoNum type="arabicPeriod"/>
            </a:pPr>
            <a:r>
              <a:rPr lang="en-US" altLang="en-US" sz="2000" dirty="0" err="1">
                <a:solidFill>
                  <a:srgbClr val="000000"/>
                </a:solidFill>
                <a:latin typeface="Times New Roman" panose="02020603050405020304" pitchFamily="18" charset="0"/>
                <a:cs typeface="Times New Roman" panose="02020603050405020304" pitchFamily="18" charset="0"/>
              </a:rPr>
              <a:t>Heymann</a:t>
            </a:r>
            <a:r>
              <a:rPr lang="en-US" altLang="en-US" sz="2000" dirty="0">
                <a:solidFill>
                  <a:srgbClr val="000000"/>
                </a:solidFill>
                <a:latin typeface="Times New Roman" panose="02020603050405020304" pitchFamily="18" charset="0"/>
                <a:cs typeface="Times New Roman" panose="02020603050405020304" pitchFamily="18" charset="0"/>
              </a:rPr>
              <a:t>, MD, FAAD, Warren R. “XYLAZINE (‘TRANQ’): THE POTENTIAL FOR LOSS OF LIFE AND LIMB.” Xylazine (“</a:t>
            </a:r>
            <a:r>
              <a:rPr lang="en-US" altLang="en-US" sz="2000" dirty="0" err="1">
                <a:solidFill>
                  <a:srgbClr val="000000"/>
                </a:solidFill>
                <a:latin typeface="Times New Roman" panose="02020603050405020304" pitchFamily="18" charset="0"/>
                <a:cs typeface="Times New Roman" panose="02020603050405020304" pitchFamily="18" charset="0"/>
              </a:rPr>
              <a:t>Tranq</a:t>
            </a:r>
            <a:r>
              <a:rPr lang="en-US" altLang="en-US" sz="2000" dirty="0">
                <a:solidFill>
                  <a:srgbClr val="000000"/>
                </a:solidFill>
                <a:latin typeface="Times New Roman" panose="02020603050405020304" pitchFamily="18" charset="0"/>
                <a:cs typeface="Times New Roman" panose="02020603050405020304" pitchFamily="18" charset="0"/>
              </a:rPr>
              <a:t>”): The Potential for Loss of Life and Limb, American Academy of Dermatology, 7 Dec. 2022</a:t>
            </a:r>
          </a:p>
          <a:p>
            <a:pPr eaLnBrk="1" hangingPunct="1">
              <a:spcBef>
                <a:spcPct val="0"/>
              </a:spcBef>
              <a:buFont typeface="Calibri" panose="020F0502020204030204" pitchFamily="34" charset="0"/>
              <a:buAutoNum type="arabicPeriod"/>
            </a:pPr>
            <a:r>
              <a:rPr lang="en-US" altLang="en-US" sz="2000" dirty="0" err="1">
                <a:solidFill>
                  <a:srgbClr val="000000"/>
                </a:solidFill>
                <a:latin typeface="Times New Roman" panose="02020603050405020304" pitchFamily="18" charset="0"/>
                <a:cs typeface="Times New Roman" panose="02020603050405020304" pitchFamily="18" charset="0"/>
              </a:rPr>
              <a:t>Malayala</a:t>
            </a:r>
            <a:r>
              <a:rPr lang="en-US" altLang="en-US" sz="2000" dirty="0">
                <a:solidFill>
                  <a:srgbClr val="000000"/>
                </a:solidFill>
                <a:latin typeface="Times New Roman" panose="02020603050405020304" pitchFamily="18" charset="0"/>
                <a:cs typeface="Times New Roman" panose="02020603050405020304" pitchFamily="18" charset="0"/>
              </a:rPr>
              <a:t> SV, </a:t>
            </a:r>
            <a:r>
              <a:rPr lang="en-US" altLang="en-US" sz="2000" dirty="0" err="1">
                <a:solidFill>
                  <a:srgbClr val="000000"/>
                </a:solidFill>
                <a:latin typeface="Times New Roman" panose="02020603050405020304" pitchFamily="18" charset="0"/>
                <a:cs typeface="Times New Roman" panose="02020603050405020304" pitchFamily="18" charset="0"/>
              </a:rPr>
              <a:t>Papudesi</a:t>
            </a:r>
            <a:r>
              <a:rPr lang="en-US" altLang="en-US" sz="2000" dirty="0">
                <a:solidFill>
                  <a:srgbClr val="000000"/>
                </a:solidFill>
                <a:latin typeface="Times New Roman" panose="02020603050405020304" pitchFamily="18" charset="0"/>
                <a:cs typeface="Times New Roman" panose="02020603050405020304" pitchFamily="18" charset="0"/>
              </a:rPr>
              <a:t> BN, Bobb R, Wimbush A. Xylazine-Induced Skin Ulcers in a Person Who Injects Drugs in Philadelphia, Pennsylvania, USA. </a:t>
            </a:r>
            <a:r>
              <a:rPr lang="en-US" altLang="en-US" sz="2000" dirty="0" err="1">
                <a:solidFill>
                  <a:srgbClr val="000000"/>
                </a:solidFill>
                <a:latin typeface="Times New Roman" panose="02020603050405020304" pitchFamily="18" charset="0"/>
                <a:cs typeface="Times New Roman" panose="02020603050405020304" pitchFamily="18" charset="0"/>
              </a:rPr>
              <a:t>Cureus</a:t>
            </a:r>
            <a:r>
              <a:rPr lang="en-US" altLang="en-US" sz="2000" dirty="0">
                <a:solidFill>
                  <a:srgbClr val="000000"/>
                </a:solidFill>
                <a:latin typeface="Times New Roman" panose="02020603050405020304" pitchFamily="18" charset="0"/>
                <a:cs typeface="Times New Roman" panose="02020603050405020304" pitchFamily="18" charset="0"/>
              </a:rPr>
              <a:t>. Published 2022 Aug 19. </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Rose L, </a:t>
            </a:r>
            <a:r>
              <a:rPr lang="en-US" altLang="en-US" sz="2000" dirty="0" err="1">
                <a:solidFill>
                  <a:srgbClr val="000000"/>
                </a:solidFill>
                <a:latin typeface="Times New Roman" panose="02020603050405020304" pitchFamily="18" charset="0"/>
                <a:cs typeface="Times New Roman" panose="02020603050405020304" pitchFamily="18" charset="0"/>
              </a:rPr>
              <a:t>Kirven</a:t>
            </a:r>
            <a:r>
              <a:rPr lang="en-US" altLang="en-US" sz="2000" dirty="0">
                <a:solidFill>
                  <a:srgbClr val="000000"/>
                </a:solidFill>
                <a:latin typeface="Times New Roman" panose="02020603050405020304" pitchFamily="18" charset="0"/>
                <a:cs typeface="Times New Roman" panose="02020603050405020304" pitchFamily="18" charset="0"/>
              </a:rPr>
              <a:t> R, Tyler K, Chung C, </a:t>
            </a:r>
            <a:r>
              <a:rPr lang="en-US" altLang="en-US" sz="2000" dirty="0" err="1">
                <a:solidFill>
                  <a:srgbClr val="000000"/>
                </a:solidFill>
                <a:latin typeface="Times New Roman" panose="02020603050405020304" pitchFamily="18" charset="0"/>
                <a:cs typeface="Times New Roman" panose="02020603050405020304" pitchFamily="18" charset="0"/>
              </a:rPr>
              <a:t>Korman</a:t>
            </a:r>
            <a:r>
              <a:rPr lang="en-US" altLang="en-US" sz="2000" dirty="0">
                <a:solidFill>
                  <a:srgbClr val="000000"/>
                </a:solidFill>
                <a:latin typeface="Times New Roman" panose="02020603050405020304" pitchFamily="18" charset="0"/>
                <a:cs typeface="Times New Roman" panose="02020603050405020304" pitchFamily="18" charset="0"/>
              </a:rPr>
              <a:t> AM. Xylazine-induced acute skin necrosis in two patients who inject fentanyl. JAAD Case Rep. 2023;36:113-115. Published 2023 Apr 26. doi:10.1016/j.jdcr.2023.04.010</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Friedman J, Montero F, </a:t>
            </a:r>
            <a:r>
              <a:rPr lang="en-US" altLang="en-US" sz="2000" dirty="0" err="1">
                <a:solidFill>
                  <a:srgbClr val="000000"/>
                </a:solidFill>
                <a:latin typeface="Times New Roman" panose="02020603050405020304" pitchFamily="18" charset="0"/>
                <a:cs typeface="Times New Roman" panose="02020603050405020304" pitchFamily="18" charset="0"/>
              </a:rPr>
              <a:t>Bourgois</a:t>
            </a:r>
            <a:r>
              <a:rPr lang="en-US" altLang="en-US" sz="2000" dirty="0">
                <a:solidFill>
                  <a:srgbClr val="000000"/>
                </a:solidFill>
                <a:latin typeface="Times New Roman" panose="02020603050405020304" pitchFamily="18" charset="0"/>
                <a:cs typeface="Times New Roman" panose="02020603050405020304" pitchFamily="18" charset="0"/>
              </a:rPr>
              <a:t> P, et al. Xylazine spreads across the US: A growing component of the increasingly synthetic and polysubstance overdose crisis. Drug Alcohol Depend. 2022;233:109380. doi:10.1016/j.drugalcdep.2022.109380</a:t>
            </a:r>
          </a:p>
          <a:p>
            <a:pPr eaLnBrk="1" hangingPunct="1">
              <a:spcBef>
                <a:spcPct val="0"/>
              </a:spcBef>
              <a:buFont typeface="Calibri" panose="020F0502020204030204" pitchFamily="34" charset="0"/>
              <a:buAutoNum type="arabicPeriod"/>
            </a:pPr>
            <a:r>
              <a:rPr lang="en-US" altLang="en-US" sz="2000" dirty="0" err="1">
                <a:solidFill>
                  <a:srgbClr val="000000"/>
                </a:solidFill>
                <a:latin typeface="Times New Roman" panose="02020603050405020304" pitchFamily="18" charset="0"/>
                <a:cs typeface="Times New Roman" panose="02020603050405020304" pitchFamily="18" charset="0"/>
              </a:rPr>
              <a:t>Shuda</a:t>
            </a:r>
            <a:r>
              <a:rPr lang="en-US" altLang="en-US" sz="2000" dirty="0">
                <a:solidFill>
                  <a:srgbClr val="000000"/>
                </a:solidFill>
                <a:latin typeface="Times New Roman" panose="02020603050405020304" pitchFamily="18" charset="0"/>
                <a:cs typeface="Times New Roman" panose="02020603050405020304" pitchFamily="18" charset="0"/>
              </a:rPr>
              <a:t> SA, Lam HY. Characterization of Xylazine Test Strips fo</a:t>
            </a:r>
            <a:r>
              <a:rPr lang="en-US" altLang="en-US" dirty="0">
                <a:solidFill>
                  <a:srgbClr val="000000"/>
                </a:solidFill>
                <a:latin typeface="Times New Roman" panose="02020603050405020304" pitchFamily="18" charset="0"/>
                <a:cs typeface="Times New Roman" panose="02020603050405020304" pitchFamily="18" charset="0"/>
              </a:rPr>
              <a:t>r</a:t>
            </a:r>
            <a:r>
              <a:rPr lang="en-US" altLang="en-US" sz="2000" dirty="0">
                <a:solidFill>
                  <a:srgbClr val="000000"/>
                </a:solidFill>
                <a:latin typeface="Times New Roman" panose="02020603050405020304" pitchFamily="18" charset="0"/>
                <a:cs typeface="Times New Roman" panose="02020603050405020304" pitchFamily="18" charset="0"/>
              </a:rPr>
              <a:t> Use in Drug Checking. The Center for Forensic Science Research &amp; Education; October 2022. Accessed at www.cfsre.org/images/ content/reports/</a:t>
            </a:r>
            <a:r>
              <a:rPr lang="en-US" altLang="en-US" sz="2000" dirty="0" err="1">
                <a:solidFill>
                  <a:srgbClr val="000000"/>
                </a:solidFill>
                <a:latin typeface="Times New Roman" panose="02020603050405020304" pitchFamily="18" charset="0"/>
                <a:cs typeface="Times New Roman" panose="02020603050405020304" pitchFamily="18" charset="0"/>
              </a:rPr>
              <a:t>drug_checking</a:t>
            </a:r>
            <a:r>
              <a:rPr lang="en-US" altLang="en-US" sz="2000" dirty="0">
                <a:solidFill>
                  <a:srgbClr val="000000"/>
                </a:solidFill>
                <a:latin typeface="Times New Roman" panose="02020603050405020304" pitchFamily="18" charset="0"/>
                <a:cs typeface="Times New Roman" panose="02020603050405020304" pitchFamily="18" charset="0"/>
              </a:rPr>
              <a:t>/ CFSRE_Xylazine_Report-Rev-1-18-23. pdfon29June2023.</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Hoffman, Jan. “</a:t>
            </a:r>
            <a:r>
              <a:rPr lang="en-US" altLang="en-US" sz="2000" dirty="0" err="1">
                <a:solidFill>
                  <a:srgbClr val="000000"/>
                </a:solidFill>
                <a:latin typeface="Times New Roman" panose="02020603050405020304" pitchFamily="18" charset="0"/>
                <a:cs typeface="Times New Roman" panose="02020603050405020304" pitchFamily="18" charset="0"/>
              </a:rPr>
              <a:t>Tranq</a:t>
            </a:r>
            <a:r>
              <a:rPr lang="en-US" altLang="en-US" sz="2000" dirty="0">
                <a:solidFill>
                  <a:srgbClr val="000000"/>
                </a:solidFill>
                <a:latin typeface="Times New Roman" panose="02020603050405020304" pitchFamily="18" charset="0"/>
                <a:cs typeface="Times New Roman" panose="02020603050405020304" pitchFamily="18" charset="0"/>
              </a:rPr>
              <a:t> Dope: Animal Sedative Mixed with Fentanyl Brings Fresh Horror to U.S. Drug Zones.” The New York Times, The New York Times, 7 Jan. 2023, www.nytimes.com/2023/01/07/health/fentanyl-xylazine-drug.html. </a:t>
            </a:r>
          </a:p>
          <a:p>
            <a:pPr eaLnBrk="1" hangingPunct="1">
              <a:spcBef>
                <a:spcPct val="0"/>
              </a:spcBef>
              <a:buFont typeface="Calibri" panose="020F0502020204030204" pitchFamily="34" charset="0"/>
              <a:buAutoNum type="arabicPeriod"/>
            </a:pPr>
            <a:r>
              <a:rPr lang="en-US" altLang="en-US" sz="2000" dirty="0">
                <a:solidFill>
                  <a:srgbClr val="000000"/>
                </a:solidFill>
                <a:latin typeface="Times New Roman" panose="02020603050405020304" pitchFamily="18" charset="0"/>
                <a:cs typeface="Times New Roman" panose="02020603050405020304" pitchFamily="18" charset="0"/>
              </a:rPr>
              <a:t>Treisman, Rachel. “What to Know about Xylazine, the Drug Authorities Are Calling a Public Safety Threat.” NPR, NPR, 21 Mar. 2023, www.npr.org</a:t>
            </a:r>
          </a:p>
          <a:p>
            <a:pPr eaLnBrk="1" hangingPunct="1">
              <a:spcBef>
                <a:spcPct val="0"/>
              </a:spcBef>
              <a:buFont typeface="Calibri" panose="020F0502020204030204" pitchFamily="34" charset="0"/>
              <a:buAutoNum type="arabicPeriod"/>
            </a:pPr>
            <a:endParaRPr lang="en-US" altLang="en-US" sz="2000" dirty="0">
              <a:solidFill>
                <a:srgbClr val="000000"/>
              </a:solidFill>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dirty="0"/>
          </a:p>
        </p:txBody>
      </p:sp>
    </p:spTree>
    <p:extLst>
      <p:ext uri="{BB962C8B-B14F-4D97-AF65-F5344CB8AC3E}">
        <p14:creationId xmlns:p14="http://schemas.microsoft.com/office/powerpoint/2010/main" val="315293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343F10-62DB-46F6-A2C2-DDB6A1082084}"/>
              </a:ext>
            </a:extLst>
          </p:cNvPr>
          <p:cNvSpPr>
            <a:spLocks noGrp="1"/>
          </p:cNvSpPr>
          <p:nvPr>
            <p:ph type="title"/>
          </p:nvPr>
        </p:nvSpPr>
        <p:spPr/>
        <p:txBody>
          <a:bodyPr>
            <a:normAutofit/>
          </a:bodyPr>
          <a:lstStyle/>
          <a:p>
            <a:r>
              <a:rPr lang="en-US" sz="4400" dirty="0">
                <a:latin typeface="Arial" panose="020B0604020202020204" pitchFamily="34" charset="0"/>
                <a:cs typeface="Arial" panose="020B0604020202020204" pitchFamily="34" charset="0"/>
              </a:rPr>
              <a:t>Brett Cooke</a:t>
            </a:r>
          </a:p>
        </p:txBody>
      </p:sp>
      <p:sp>
        <p:nvSpPr>
          <p:cNvPr id="5" name="Content Placeholder 4">
            <a:extLst>
              <a:ext uri="{FF2B5EF4-FFF2-40B4-BE49-F238E27FC236}">
                <a16:creationId xmlns:a16="http://schemas.microsoft.com/office/drawing/2014/main" id="{4D05644B-F5C8-4236-B695-6B163736654E}"/>
              </a:ext>
            </a:extLst>
          </p:cNvPr>
          <p:cNvSpPr>
            <a:spLocks noGrp="1"/>
          </p:cNvSpPr>
          <p:nvPr>
            <p:ph idx="1"/>
          </p:nvPr>
        </p:nvSpPr>
        <p:spPr/>
        <p:txBody>
          <a:bodyPr>
            <a:normAutofit/>
          </a:bodyPr>
          <a:lstStyle/>
          <a:p>
            <a:pPr algn="ctr"/>
            <a:r>
              <a:rPr lang="en-US" sz="3600" dirty="0">
                <a:latin typeface="Arial" panose="020B0604020202020204" pitchFamily="34" charset="0"/>
                <a:cs typeface="Arial" panose="020B0604020202020204" pitchFamily="34" charset="0"/>
              </a:rPr>
              <a:t>Thank You!</a:t>
            </a:r>
          </a:p>
          <a:p>
            <a:pPr algn="ctr"/>
            <a:endParaRPr lang="en-US" sz="3600" dirty="0">
              <a:latin typeface="Arial" panose="020B0604020202020204" pitchFamily="34" charset="0"/>
              <a:cs typeface="Arial" panose="020B0604020202020204" pitchFamily="34" charset="0"/>
            </a:endParaRPr>
          </a:p>
          <a:p>
            <a:pPr algn="ctr"/>
            <a:r>
              <a:rPr lang="en-US" sz="3600" dirty="0">
                <a:latin typeface="Arial" panose="020B0604020202020204" pitchFamily="34" charset="0"/>
                <a:cs typeface="Arial" panose="020B0604020202020204" pitchFamily="34" charset="0"/>
              </a:rPr>
              <a:t>If you have any questions, please feel free to reach out using the link below</a:t>
            </a:r>
          </a:p>
        </p:txBody>
      </p:sp>
      <p:sp>
        <p:nvSpPr>
          <p:cNvPr id="6" name="Text Placeholder 5">
            <a:extLst>
              <a:ext uri="{FF2B5EF4-FFF2-40B4-BE49-F238E27FC236}">
                <a16:creationId xmlns:a16="http://schemas.microsoft.com/office/drawing/2014/main" id="{BBC1EA72-1F9E-4CF3-8236-FA6AD6F47095}"/>
              </a:ext>
            </a:extLst>
          </p:cNvPr>
          <p:cNvSpPr>
            <a:spLocks noGrp="1"/>
          </p:cNvSpPr>
          <p:nvPr>
            <p:ph type="body" sz="half" idx="2"/>
          </p:nvPr>
        </p:nvSpPr>
        <p:spPr/>
        <p:txBody>
          <a:bodyPr/>
          <a:lstStyle/>
          <a:p>
            <a:r>
              <a:rPr lang="en-US" sz="2000" dirty="0">
                <a:latin typeface="Arial" panose="020B0604020202020204" pitchFamily="34" charset="0"/>
                <a:cs typeface="Arial" panose="020B0604020202020204" pitchFamily="34" charset="0"/>
              </a:rPr>
              <a:t>UAB </a:t>
            </a:r>
            <a:r>
              <a:rPr lang="en-US" sz="2000" dirty="0" err="1">
                <a:latin typeface="Arial" panose="020B0604020202020204" pitchFamily="34" charset="0"/>
                <a:cs typeface="Arial" panose="020B0604020202020204" pitchFamily="34" charset="0"/>
              </a:rPr>
              <a:t>Heersink</a:t>
            </a:r>
            <a:r>
              <a:rPr lang="en-US" sz="2000" dirty="0">
                <a:latin typeface="Arial" panose="020B0604020202020204" pitchFamily="34" charset="0"/>
                <a:cs typeface="Arial" panose="020B0604020202020204" pitchFamily="34" charset="0"/>
              </a:rPr>
              <a:t> School of Medicine, MS4 </a:t>
            </a:r>
          </a:p>
          <a:p>
            <a:r>
              <a:rPr lang="en-US" sz="2000" dirty="0">
                <a:latin typeface="Arial" panose="020B0604020202020204" pitchFamily="34" charset="0"/>
                <a:cs typeface="Arial" panose="020B0604020202020204" pitchFamily="34" charset="0"/>
              </a:rPr>
              <a:t>bjc0056@uab.edu</a:t>
            </a:r>
          </a:p>
          <a:p>
            <a:endParaRPr lang="en-US" dirty="0"/>
          </a:p>
        </p:txBody>
      </p:sp>
      <p:pic>
        <p:nvPicPr>
          <p:cNvPr id="2" name="Picture 1">
            <a:extLst>
              <a:ext uri="{FF2B5EF4-FFF2-40B4-BE49-F238E27FC236}">
                <a16:creationId xmlns:a16="http://schemas.microsoft.com/office/drawing/2014/main" id="{C27D5827-9E74-D6BE-7077-D29FC24ADA09}"/>
              </a:ext>
            </a:extLst>
          </p:cNvPr>
          <p:cNvPicPr>
            <a:picLocks noChangeAspect="1"/>
          </p:cNvPicPr>
          <p:nvPr/>
        </p:nvPicPr>
        <p:blipFill>
          <a:blip r:embed="rId3"/>
          <a:stretch>
            <a:fillRect/>
          </a:stretch>
        </p:blipFill>
        <p:spPr>
          <a:xfrm>
            <a:off x="6617970" y="3727565"/>
            <a:ext cx="2857500" cy="2857500"/>
          </a:xfrm>
          <a:prstGeom prst="rect">
            <a:avLst/>
          </a:prstGeom>
        </p:spPr>
      </p:pic>
    </p:spTree>
    <p:extLst>
      <p:ext uri="{BB962C8B-B14F-4D97-AF65-F5344CB8AC3E}">
        <p14:creationId xmlns:p14="http://schemas.microsoft.com/office/powerpoint/2010/main" val="102514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BC914-2EF7-6EC2-85D6-79B10A31096B}"/>
              </a:ext>
            </a:extLst>
          </p:cNvPr>
          <p:cNvSpPr>
            <a:spLocks noGrp="1"/>
          </p:cNvSpPr>
          <p:nvPr>
            <p:ph type="title"/>
          </p:nvPr>
        </p:nvSpPr>
        <p:spPr/>
        <p:txBody>
          <a:bodyPr/>
          <a:lstStyle/>
          <a:p>
            <a:r>
              <a:rPr lang="en-US" dirty="0"/>
              <a:t>Supplemental Information</a:t>
            </a:r>
          </a:p>
        </p:txBody>
      </p:sp>
    </p:spTree>
    <p:extLst>
      <p:ext uri="{BB962C8B-B14F-4D97-AF65-F5344CB8AC3E}">
        <p14:creationId xmlns:p14="http://schemas.microsoft.com/office/powerpoint/2010/main" val="1436995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A9B20520-3AF5-2B1A-7B2B-97801D04AF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63" r="42468"/>
          <a:stretch/>
        </p:blipFill>
        <p:spPr bwMode="auto">
          <a:xfrm>
            <a:off x="2841654" y="105507"/>
            <a:ext cx="6508692" cy="46168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89B1FB-C520-FBFA-4743-888C1E975620}"/>
              </a:ext>
            </a:extLst>
          </p:cNvPr>
          <p:cNvSpPr txBox="1"/>
          <p:nvPr/>
        </p:nvSpPr>
        <p:spPr>
          <a:xfrm>
            <a:off x="2155854" y="4996933"/>
            <a:ext cx="8323385" cy="1200329"/>
          </a:xfrm>
          <a:prstGeom prst="rect">
            <a:avLst/>
          </a:prstGeom>
          <a:noFill/>
        </p:spPr>
        <p:txBody>
          <a:bodyPr wrap="square">
            <a:spAutoFit/>
          </a:bodyPr>
          <a:lstStyle/>
          <a:p>
            <a:pPr algn="ctr"/>
            <a:r>
              <a:rPr lang="en-US" dirty="0">
                <a:solidFill>
                  <a:srgbClr val="222222"/>
                </a:solidFill>
                <a:latin typeface="Arial" panose="020B0604020202020204" pitchFamily="34" charset="0"/>
                <a:cs typeface="Arial" panose="020B0604020202020204" pitchFamily="34" charset="0"/>
              </a:rPr>
              <a:t>D</a:t>
            </a:r>
            <a:r>
              <a:rPr lang="en-US" b="0" i="0" dirty="0">
                <a:solidFill>
                  <a:srgbClr val="222222"/>
                </a:solidFill>
                <a:effectLst/>
                <a:latin typeface="Arial" panose="020B0604020202020204" pitchFamily="34" charset="0"/>
                <a:cs typeface="Arial" panose="020B0604020202020204" pitchFamily="34" charset="0"/>
              </a:rPr>
              <a:t>erivatives of cyclic </a:t>
            </a:r>
            <a:r>
              <a:rPr lang="en-US" b="0" i="0" dirty="0" err="1">
                <a:solidFill>
                  <a:srgbClr val="222222"/>
                </a:solidFill>
                <a:effectLst/>
                <a:latin typeface="Arial" panose="020B0604020202020204" pitchFamily="34" charset="0"/>
                <a:cs typeface="Arial" panose="020B0604020202020204" pitchFamily="34" charset="0"/>
              </a:rPr>
              <a:t>isothioureas</a:t>
            </a:r>
            <a:endParaRPr lang="en-US" b="0" i="0" dirty="0">
              <a:solidFill>
                <a:srgbClr val="222222"/>
              </a:solidFill>
              <a:effectLst/>
              <a:latin typeface="Arial" panose="020B0604020202020204" pitchFamily="34" charset="0"/>
              <a:cs typeface="Arial" panose="020B0604020202020204" pitchFamily="34" charset="0"/>
            </a:endParaRPr>
          </a:p>
          <a:p>
            <a:pPr algn="ctr"/>
            <a:endParaRPr lang="en-US" b="0" i="0" dirty="0">
              <a:solidFill>
                <a:srgbClr val="222222"/>
              </a:solidFill>
              <a:effectLst/>
              <a:latin typeface="Arial" panose="020B0604020202020204" pitchFamily="34" charset="0"/>
              <a:cs typeface="Arial" panose="020B0604020202020204" pitchFamily="34" charset="0"/>
            </a:endParaRPr>
          </a:p>
          <a:p>
            <a:pPr algn="ctr"/>
            <a:r>
              <a:rPr lang="en-US" b="0" i="0" dirty="0">
                <a:solidFill>
                  <a:srgbClr val="222222"/>
                </a:solidFill>
                <a:effectLst/>
                <a:latin typeface="Arial" panose="020B0604020202020204" pitchFamily="34" charset="0"/>
                <a:cs typeface="Arial" panose="020B0604020202020204" pitchFamily="34" charset="0"/>
              </a:rPr>
              <a:t>Cyclic </a:t>
            </a:r>
            <a:r>
              <a:rPr lang="en-US" b="0" i="0" dirty="0" err="1">
                <a:solidFill>
                  <a:srgbClr val="222222"/>
                </a:solidFill>
                <a:effectLst/>
                <a:latin typeface="Arial" panose="020B0604020202020204" pitchFamily="34" charset="0"/>
                <a:cs typeface="Arial" panose="020B0604020202020204" pitchFamily="34" charset="0"/>
              </a:rPr>
              <a:t>Isothiourea</a:t>
            </a:r>
            <a:r>
              <a:rPr lang="en-US" b="0" i="0" dirty="0">
                <a:solidFill>
                  <a:srgbClr val="222222"/>
                </a:solidFill>
                <a:effectLst/>
                <a:latin typeface="Arial" panose="020B0604020202020204" pitchFamily="34" charset="0"/>
                <a:cs typeface="Arial" panose="020B0604020202020204" pitchFamily="34" charset="0"/>
              </a:rPr>
              <a:t> in Drug Design. </a:t>
            </a:r>
            <a:r>
              <a:rPr lang="en-US" b="0" i="1" dirty="0">
                <a:solidFill>
                  <a:srgbClr val="222222"/>
                </a:solidFill>
                <a:effectLst/>
                <a:latin typeface="Arial" panose="020B0604020202020204" pitchFamily="34" charset="0"/>
                <a:cs typeface="Arial" panose="020B0604020202020204" pitchFamily="34" charset="0"/>
              </a:rPr>
              <a:t>Chem </a:t>
            </a:r>
            <a:r>
              <a:rPr lang="en-US" b="0" i="1" dirty="0" err="1">
                <a:solidFill>
                  <a:srgbClr val="222222"/>
                </a:solidFill>
                <a:effectLst/>
                <a:latin typeface="Arial" panose="020B0604020202020204" pitchFamily="34" charset="0"/>
                <a:cs typeface="Arial" panose="020B0604020202020204" pitchFamily="34" charset="0"/>
              </a:rPr>
              <a:t>Heterocycl</a:t>
            </a:r>
            <a:r>
              <a:rPr lang="en-US" b="0" i="1" dirty="0">
                <a:solidFill>
                  <a:srgbClr val="222222"/>
                </a:solidFill>
                <a:effectLst/>
                <a:latin typeface="Arial" panose="020B0604020202020204" pitchFamily="34" charset="0"/>
                <a:cs typeface="Arial" panose="020B0604020202020204" pitchFamily="34" charset="0"/>
              </a:rPr>
              <a:t> Comp</a:t>
            </a:r>
            <a:r>
              <a:rPr lang="en-US" b="0" i="0" dirty="0">
                <a:solidFill>
                  <a:srgbClr val="222222"/>
                </a:solidFill>
                <a:effectLst/>
                <a:latin typeface="Arial" panose="020B0604020202020204" pitchFamily="34" charset="0"/>
                <a:cs typeface="Arial" panose="020B0604020202020204" pitchFamily="34" charset="0"/>
              </a:rPr>
              <a:t> </a:t>
            </a:r>
            <a:r>
              <a:rPr lang="en-US" b="1" i="0" dirty="0">
                <a:solidFill>
                  <a:srgbClr val="222222"/>
                </a:solidFill>
                <a:effectLst/>
                <a:latin typeface="Arial" panose="020B0604020202020204" pitchFamily="34" charset="0"/>
                <a:cs typeface="Arial" panose="020B0604020202020204" pitchFamily="34" charset="0"/>
              </a:rPr>
              <a:t>57</a:t>
            </a:r>
            <a:r>
              <a:rPr lang="en-US" b="0" i="0" dirty="0">
                <a:solidFill>
                  <a:srgbClr val="222222"/>
                </a:solidFill>
                <a:effectLst/>
                <a:latin typeface="Arial" panose="020B0604020202020204" pitchFamily="34" charset="0"/>
                <a:cs typeface="Arial" panose="020B0604020202020204" pitchFamily="34" charset="0"/>
              </a:rPr>
              <a:t>, 889–899 (2021). https://doi.org/10.1007/s10593-021-02996-2</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4087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2CC270-3324-968F-7177-2BA7CAFEE4DA}"/>
              </a:ext>
            </a:extLst>
          </p:cNvPr>
          <p:cNvPicPr>
            <a:picLocks noChangeAspect="1"/>
          </p:cNvPicPr>
          <p:nvPr/>
        </p:nvPicPr>
        <p:blipFill>
          <a:blip r:embed="rId2"/>
          <a:stretch>
            <a:fillRect/>
          </a:stretch>
        </p:blipFill>
        <p:spPr>
          <a:xfrm>
            <a:off x="868227" y="336031"/>
            <a:ext cx="5227773" cy="5143946"/>
          </a:xfrm>
          <a:prstGeom prst="rect">
            <a:avLst/>
          </a:prstGeom>
        </p:spPr>
      </p:pic>
      <p:pic>
        <p:nvPicPr>
          <p:cNvPr id="5" name="Picture 4">
            <a:extLst>
              <a:ext uri="{FF2B5EF4-FFF2-40B4-BE49-F238E27FC236}">
                <a16:creationId xmlns:a16="http://schemas.microsoft.com/office/drawing/2014/main" id="{993F8B60-D54F-B4B5-B731-CCC2385431AE}"/>
              </a:ext>
            </a:extLst>
          </p:cNvPr>
          <p:cNvPicPr>
            <a:picLocks noChangeAspect="1"/>
          </p:cNvPicPr>
          <p:nvPr/>
        </p:nvPicPr>
        <p:blipFill>
          <a:blip r:embed="rId3"/>
          <a:stretch>
            <a:fillRect/>
          </a:stretch>
        </p:blipFill>
        <p:spPr>
          <a:xfrm>
            <a:off x="6437967" y="736116"/>
            <a:ext cx="5273497" cy="4343776"/>
          </a:xfrm>
          <a:prstGeom prst="rect">
            <a:avLst/>
          </a:prstGeom>
        </p:spPr>
      </p:pic>
    </p:spTree>
    <p:extLst>
      <p:ext uri="{BB962C8B-B14F-4D97-AF65-F5344CB8AC3E}">
        <p14:creationId xmlns:p14="http://schemas.microsoft.com/office/powerpoint/2010/main" val="3159833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F3342-A184-F99A-A07D-17A11839AAA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BFBB117-493C-E640-F205-46EC0A9B317E}"/>
              </a:ext>
            </a:extLst>
          </p:cNvPr>
          <p:cNvSpPr/>
          <p:nvPr/>
        </p:nvSpPr>
        <p:spPr>
          <a:xfrm>
            <a:off x="4631919" y="4438467"/>
            <a:ext cx="3443977" cy="1323439"/>
          </a:xfrm>
          <a:prstGeom prst="rect">
            <a:avLst/>
          </a:prstGeom>
        </p:spPr>
        <p:txBody>
          <a:bodyPr wrap="square">
            <a:spAutoFit/>
          </a:bodyPr>
          <a:lstStyle/>
          <a:p>
            <a:pPr algn="ctr"/>
            <a:r>
              <a:rPr lang="en-US" sz="4000" dirty="0">
                <a:latin typeface="Arial"/>
                <a:cs typeface="Arial"/>
              </a:rPr>
              <a:t>HIT-Induced Skin Necrosis </a:t>
            </a:r>
          </a:p>
        </p:txBody>
      </p:sp>
      <p:pic>
        <p:nvPicPr>
          <p:cNvPr id="3" name="Picture 2">
            <a:extLst>
              <a:ext uri="{FF2B5EF4-FFF2-40B4-BE49-F238E27FC236}">
                <a16:creationId xmlns:a16="http://schemas.microsoft.com/office/drawing/2014/main" id="{683898B4-0597-5958-FCD7-D3DC8B496B14}"/>
              </a:ext>
            </a:extLst>
          </p:cNvPr>
          <p:cNvPicPr>
            <a:picLocks noChangeAspect="1"/>
          </p:cNvPicPr>
          <p:nvPr/>
        </p:nvPicPr>
        <p:blipFill>
          <a:blip r:embed="rId3"/>
          <a:stretch>
            <a:fillRect/>
          </a:stretch>
        </p:blipFill>
        <p:spPr>
          <a:xfrm>
            <a:off x="2310920" y="593398"/>
            <a:ext cx="7570159" cy="3652270"/>
          </a:xfrm>
          <a:prstGeom prst="rect">
            <a:avLst/>
          </a:prstGeom>
        </p:spPr>
      </p:pic>
    </p:spTree>
    <p:extLst>
      <p:ext uri="{BB962C8B-B14F-4D97-AF65-F5344CB8AC3E}">
        <p14:creationId xmlns:p14="http://schemas.microsoft.com/office/powerpoint/2010/main" val="453384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E317EABE-2412-EB7C-CD0B-5BD2696640B6}"/>
              </a:ext>
            </a:extLst>
          </p:cNvPr>
          <p:cNvCxnSpPr>
            <a:cxnSpLocks/>
          </p:cNvCxnSpPr>
          <p:nvPr/>
        </p:nvCxnSpPr>
        <p:spPr>
          <a:xfrm>
            <a:off x="11152437" y="4274092"/>
            <a:ext cx="0" cy="906110"/>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483CEA46-3FDA-DF80-710B-DAC41DB1C2C3}"/>
              </a:ext>
            </a:extLst>
          </p:cNvPr>
          <p:cNvCxnSpPr>
            <a:cxnSpLocks/>
          </p:cNvCxnSpPr>
          <p:nvPr/>
        </p:nvCxnSpPr>
        <p:spPr>
          <a:xfrm>
            <a:off x="9580825" y="2921647"/>
            <a:ext cx="1" cy="1117787"/>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0E5D2FA-4CE8-9D06-70F1-DB2C31CB141B}"/>
              </a:ext>
            </a:extLst>
          </p:cNvPr>
          <p:cNvCxnSpPr>
            <a:cxnSpLocks/>
          </p:cNvCxnSpPr>
          <p:nvPr/>
        </p:nvCxnSpPr>
        <p:spPr>
          <a:xfrm>
            <a:off x="7642605" y="4292839"/>
            <a:ext cx="0" cy="607407"/>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49490634-C5AA-E381-AE9F-52EA00AE4E67}"/>
              </a:ext>
            </a:extLst>
          </p:cNvPr>
          <p:cNvCxnSpPr>
            <a:cxnSpLocks/>
            <a:stCxn id="27" idx="2"/>
          </p:cNvCxnSpPr>
          <p:nvPr/>
        </p:nvCxnSpPr>
        <p:spPr>
          <a:xfrm>
            <a:off x="6339704" y="3540375"/>
            <a:ext cx="0" cy="499059"/>
          </a:xfrm>
          <a:prstGeom prst="line">
            <a:avLst/>
          </a:prstGeom>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D195FCFA-FF70-7A74-8A31-E11F0D140EE6}"/>
              </a:ext>
            </a:extLst>
          </p:cNvPr>
          <p:cNvCxnSpPr/>
          <p:nvPr/>
        </p:nvCxnSpPr>
        <p:spPr>
          <a:xfrm>
            <a:off x="4578758" y="4292839"/>
            <a:ext cx="0" cy="1018572"/>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D433433-64AE-268C-B85D-764066F87631}"/>
              </a:ext>
            </a:extLst>
          </p:cNvPr>
          <p:cNvCxnSpPr>
            <a:cxnSpLocks/>
          </p:cNvCxnSpPr>
          <p:nvPr/>
        </p:nvCxnSpPr>
        <p:spPr>
          <a:xfrm>
            <a:off x="3774986" y="2601926"/>
            <a:ext cx="0" cy="143751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4BEEB51-380F-7FA8-7F6F-55BF29BF0AB7}"/>
              </a:ext>
            </a:extLst>
          </p:cNvPr>
          <p:cNvCxnSpPr/>
          <p:nvPr/>
        </p:nvCxnSpPr>
        <p:spPr>
          <a:xfrm>
            <a:off x="1379442" y="4292839"/>
            <a:ext cx="0" cy="1018572"/>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56FC8993-6295-25F1-D7EA-2E45BEA93BE3}"/>
              </a:ext>
            </a:extLst>
          </p:cNvPr>
          <p:cNvCxnSpPr>
            <a:cxnSpLocks/>
          </p:cNvCxnSpPr>
          <p:nvPr/>
        </p:nvCxnSpPr>
        <p:spPr>
          <a:xfrm>
            <a:off x="1379442" y="3429000"/>
            <a:ext cx="0" cy="610437"/>
          </a:xfrm>
          <a:prstGeom prst="line">
            <a:avLst/>
          </a:prstGeom>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7083" y="286603"/>
            <a:ext cx="11989409" cy="1450757"/>
          </a:xfrm>
        </p:spPr>
        <p:txBody>
          <a:bodyPr>
            <a:normAutofit/>
          </a:bodyPr>
          <a:lstStyle/>
          <a:p>
            <a:r>
              <a:rPr kumimoji="0" lang="en-US" sz="3200" i="0" u="none" strike="noStrike" kern="1200" cap="none" spc="0" normalizeH="0" baseline="0" noProof="0" dirty="0">
                <a:ln>
                  <a:noFill/>
                </a:ln>
                <a:solidFill>
                  <a:srgbClr val="007300"/>
                </a:solidFill>
                <a:effectLst/>
                <a:uLnTx/>
                <a:uFillTx/>
                <a:latin typeface="Arial" panose="020B0604020202020204" pitchFamily="34" charset="0"/>
                <a:cs typeface="Arial" panose="020B0604020202020204" pitchFamily="34" charset="0"/>
              </a:rPr>
              <a:t>51-year-old man,</a:t>
            </a:r>
            <a:r>
              <a:rPr lang="en-US" sz="3200" dirty="0">
                <a:solidFill>
                  <a:srgbClr val="007300"/>
                </a:solidFill>
                <a:latin typeface="Arial" panose="020B0604020202020204" pitchFamily="34" charset="0"/>
                <a:cs typeface="Arial" panose="020B0604020202020204" pitchFamily="34" charset="0"/>
              </a:rPr>
              <a:t> HFrEF, </a:t>
            </a:r>
            <a:r>
              <a:rPr kumimoji="0" lang="en-US" sz="3200" i="0" u="none" strike="noStrike" kern="1200" cap="none" spc="0" normalizeH="0" baseline="0" noProof="0" dirty="0">
                <a:ln>
                  <a:noFill/>
                </a:ln>
                <a:solidFill>
                  <a:srgbClr val="007300"/>
                </a:solidFill>
                <a:effectLst/>
                <a:uLnTx/>
                <a:uFillTx/>
                <a:latin typeface="Arial" panose="020B0604020202020204" pitchFamily="34" charset="0"/>
                <a:cs typeface="Arial" panose="020B0604020202020204" pitchFamily="34" charset="0"/>
              </a:rPr>
              <a:t>colon cancer </a:t>
            </a:r>
            <a:r>
              <a:rPr lang="en-US" sz="3200" spc="0" dirty="0">
                <a:solidFill>
                  <a:srgbClr val="007300"/>
                </a:solidFill>
                <a:latin typeface="Arial" panose="020B0604020202020204" pitchFamily="34" charset="0"/>
                <a:cs typeface="Arial" panose="020B0604020202020204" pitchFamily="34" charset="0"/>
              </a:rPr>
              <a:t>in remission</a:t>
            </a:r>
            <a:r>
              <a:rPr kumimoji="0" lang="en-US" sz="3200" i="0" u="none" strike="noStrike" kern="1200" cap="none" spc="0" normalizeH="0" baseline="0" noProof="0" dirty="0">
                <a:ln>
                  <a:noFill/>
                </a:ln>
                <a:solidFill>
                  <a:srgbClr val="007300"/>
                </a:solidFill>
                <a:effectLst/>
                <a:uLnTx/>
                <a:uFillTx/>
                <a:latin typeface="Arial" panose="020B0604020202020204" pitchFamily="34" charset="0"/>
                <a:cs typeface="Arial" panose="020B0604020202020204" pitchFamily="34" charset="0"/>
              </a:rPr>
              <a:t>, previous UE line-associated DVT on apixaban, unilateral nephrectomy (donor)</a:t>
            </a:r>
            <a:endParaRPr lang="en-US" sz="3200" dirty="0">
              <a:latin typeface="Arial"/>
              <a:cs typeface="Arial"/>
            </a:endParaRPr>
          </a:p>
        </p:txBody>
      </p:sp>
      <p:sp>
        <p:nvSpPr>
          <p:cNvPr id="3" name="Right Arrow 2"/>
          <p:cNvSpPr/>
          <p:nvPr/>
        </p:nvSpPr>
        <p:spPr>
          <a:xfrm>
            <a:off x="392545" y="3758611"/>
            <a:ext cx="11337637" cy="844914"/>
          </a:xfrm>
          <a:prstGeom prst="rightArrow">
            <a:avLst>
              <a:gd name="adj1" fmla="val 50000"/>
              <a:gd name="adj2" fmla="val 1104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p>
        </p:txBody>
      </p:sp>
      <p:sp>
        <p:nvSpPr>
          <p:cNvPr id="15" name="TextBox 14">
            <a:extLst>
              <a:ext uri="{FF2B5EF4-FFF2-40B4-BE49-F238E27FC236}">
                <a16:creationId xmlns:a16="http://schemas.microsoft.com/office/drawing/2014/main" id="{9A3F283F-D91A-CBA3-73F2-2E7BDF6EFDA6}"/>
              </a:ext>
            </a:extLst>
          </p:cNvPr>
          <p:cNvSpPr txBox="1"/>
          <p:nvPr/>
        </p:nvSpPr>
        <p:spPr>
          <a:xfrm>
            <a:off x="546389" y="1909159"/>
            <a:ext cx="1856841"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OSH w/ SOB </a:t>
            </a:r>
            <a:r>
              <a:rPr lang="en-US" sz="2000" dirty="0">
                <a:latin typeface="Arial" panose="020B0604020202020204" pitchFamily="34" charset="0"/>
                <a:cs typeface="Arial" panose="020B0604020202020204" pitchFamily="34" charset="0"/>
                <a:sym typeface="Wingdings" panose="05000000000000000000" pitchFamily="2" charset="2"/>
              </a:rPr>
              <a:t></a:t>
            </a:r>
            <a:r>
              <a:rPr lang="en-US" sz="2000" dirty="0">
                <a:latin typeface="Arial" panose="020B0604020202020204" pitchFamily="34" charset="0"/>
                <a:cs typeface="Arial" panose="020B0604020202020204" pitchFamily="34" charset="0"/>
              </a:rPr>
              <a:t> HFrEF exacerbation (EF of 25%)</a:t>
            </a:r>
          </a:p>
        </p:txBody>
      </p:sp>
      <p:sp>
        <p:nvSpPr>
          <p:cNvPr id="16" name="TextBox 15">
            <a:extLst>
              <a:ext uri="{FF2B5EF4-FFF2-40B4-BE49-F238E27FC236}">
                <a16:creationId xmlns:a16="http://schemas.microsoft.com/office/drawing/2014/main" id="{423496D1-BB02-AA6A-167B-346F770F53EC}"/>
              </a:ext>
            </a:extLst>
          </p:cNvPr>
          <p:cNvSpPr txBox="1"/>
          <p:nvPr/>
        </p:nvSpPr>
        <p:spPr>
          <a:xfrm>
            <a:off x="97083" y="3965554"/>
            <a:ext cx="2564718" cy="400110"/>
          </a:xfrm>
          <a:prstGeom prst="rect">
            <a:avLst/>
          </a:prstGeom>
          <a:noFill/>
        </p:spPr>
        <p:txBody>
          <a:bodyPr wrap="square" rtlCol="0">
            <a:spAutoFit/>
          </a:bodyPr>
          <a:lstStyle/>
          <a:p>
            <a:pPr algn="ctr"/>
            <a:r>
              <a:rPr lang="en-US" sz="2000" b="1" dirty="0"/>
              <a:t>Day 0</a:t>
            </a:r>
          </a:p>
        </p:txBody>
      </p:sp>
      <p:sp>
        <p:nvSpPr>
          <p:cNvPr id="17" name="TextBox 16">
            <a:extLst>
              <a:ext uri="{FF2B5EF4-FFF2-40B4-BE49-F238E27FC236}">
                <a16:creationId xmlns:a16="http://schemas.microsoft.com/office/drawing/2014/main" id="{2989EB26-B85A-A846-455D-6DC731D9FA1C}"/>
              </a:ext>
            </a:extLst>
          </p:cNvPr>
          <p:cNvSpPr txBox="1"/>
          <p:nvPr/>
        </p:nvSpPr>
        <p:spPr>
          <a:xfrm>
            <a:off x="2492627" y="1913526"/>
            <a:ext cx="2564718"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CHF improving</a:t>
            </a:r>
          </a:p>
          <a:p>
            <a:pPr algn="ctr"/>
            <a:r>
              <a:rPr lang="en-US" sz="2000" dirty="0">
                <a:latin typeface="Arial" panose="020B0604020202020204" pitchFamily="34" charset="0"/>
                <a:cs typeface="Arial" panose="020B0604020202020204" pitchFamily="34" charset="0"/>
              </a:rPr>
              <a:t>New LE skin lesions</a:t>
            </a:r>
          </a:p>
        </p:txBody>
      </p:sp>
      <p:sp>
        <p:nvSpPr>
          <p:cNvPr id="24" name="TextBox 23">
            <a:extLst>
              <a:ext uri="{FF2B5EF4-FFF2-40B4-BE49-F238E27FC236}">
                <a16:creationId xmlns:a16="http://schemas.microsoft.com/office/drawing/2014/main" id="{D0279D47-CBB5-63CC-9709-8B342F62AF22}"/>
              </a:ext>
            </a:extLst>
          </p:cNvPr>
          <p:cNvSpPr txBox="1"/>
          <p:nvPr/>
        </p:nvSpPr>
        <p:spPr>
          <a:xfrm>
            <a:off x="408724" y="5252156"/>
            <a:ext cx="2083903"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Diuresis</a:t>
            </a:r>
          </a:p>
          <a:p>
            <a:pPr algn="ctr"/>
            <a:r>
              <a:rPr lang="en-US" sz="2000" dirty="0">
                <a:latin typeface="Arial" panose="020B0604020202020204" pitchFamily="34" charset="0"/>
                <a:cs typeface="Arial" panose="020B0604020202020204" pitchFamily="34" charset="0"/>
              </a:rPr>
              <a:t>IV Heparin</a:t>
            </a:r>
          </a:p>
        </p:txBody>
      </p:sp>
      <p:sp>
        <p:nvSpPr>
          <p:cNvPr id="27" name="TextBox 26">
            <a:extLst>
              <a:ext uri="{FF2B5EF4-FFF2-40B4-BE49-F238E27FC236}">
                <a16:creationId xmlns:a16="http://schemas.microsoft.com/office/drawing/2014/main" id="{27683EBA-F292-0199-87FE-1178147BD442}"/>
              </a:ext>
            </a:extLst>
          </p:cNvPr>
          <p:cNvSpPr txBox="1"/>
          <p:nvPr/>
        </p:nvSpPr>
        <p:spPr>
          <a:xfrm>
            <a:off x="5057345" y="1909159"/>
            <a:ext cx="2564718" cy="163121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Skin lesions worsened: small dark bullae </a:t>
            </a:r>
            <a:r>
              <a:rPr lang="en-US" sz="2000" dirty="0">
                <a:latin typeface="Arial" panose="020B0604020202020204" pitchFamily="34" charset="0"/>
                <a:cs typeface="Arial" panose="020B0604020202020204" pitchFamily="34" charset="0"/>
                <a:sym typeface="Wingdings" panose="05000000000000000000" pitchFamily="2" charset="2"/>
              </a:rPr>
              <a:t> increase in #  large and confluent</a:t>
            </a:r>
            <a:endParaRPr lang="en-US" sz="20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D2286BA-940A-EE59-642C-50E100D4BAED}"/>
              </a:ext>
            </a:extLst>
          </p:cNvPr>
          <p:cNvSpPr txBox="1"/>
          <p:nvPr/>
        </p:nvSpPr>
        <p:spPr>
          <a:xfrm>
            <a:off x="3336538" y="5252156"/>
            <a:ext cx="2564718"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Worsening thrombocytopenia (110K)</a:t>
            </a:r>
          </a:p>
        </p:txBody>
      </p:sp>
      <p:sp>
        <p:nvSpPr>
          <p:cNvPr id="30" name="TextBox 29">
            <a:extLst>
              <a:ext uri="{FF2B5EF4-FFF2-40B4-BE49-F238E27FC236}">
                <a16:creationId xmlns:a16="http://schemas.microsoft.com/office/drawing/2014/main" id="{EAFD72EF-2037-A07B-5319-032507E72BE2}"/>
              </a:ext>
            </a:extLst>
          </p:cNvPr>
          <p:cNvSpPr txBox="1"/>
          <p:nvPr/>
        </p:nvSpPr>
        <p:spPr>
          <a:xfrm>
            <a:off x="8285941" y="1955595"/>
            <a:ext cx="2564718"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Surgery - graft likely needed</a:t>
            </a:r>
          </a:p>
        </p:txBody>
      </p:sp>
      <p:sp>
        <p:nvSpPr>
          <p:cNvPr id="32" name="Text Box 2">
            <a:extLst>
              <a:ext uri="{FF2B5EF4-FFF2-40B4-BE49-F238E27FC236}">
                <a16:creationId xmlns:a16="http://schemas.microsoft.com/office/drawing/2014/main" id="{362203BA-5A04-786D-C3C2-B29740AFF670}"/>
              </a:ext>
            </a:extLst>
          </p:cNvPr>
          <p:cNvSpPr txBox="1">
            <a:spLocks noChangeArrowheads="1"/>
          </p:cNvSpPr>
          <p:nvPr/>
        </p:nvSpPr>
        <p:spPr bwMode="auto">
          <a:xfrm>
            <a:off x="10163911" y="5252156"/>
            <a:ext cx="1922577" cy="853952"/>
          </a:xfrm>
          <a:prstGeom prst="rect">
            <a:avLst/>
          </a:prstGeom>
          <a:solidFill>
            <a:srgbClr val="009900">
              <a:lumMod val="75000"/>
            </a:srgbClr>
          </a:solidFill>
          <a:ln w="9525">
            <a:noFill/>
            <a:miter lim="800000"/>
            <a:headEnd/>
            <a:tailEnd/>
          </a:ln>
        </p:spPr>
        <p:txBody>
          <a:bodyPr wrap="square">
            <a:spAutoFit/>
          </a:bodyPr>
          <a:lstStyle/>
          <a:p>
            <a:pPr algn="ctr" defTabSz="914400" eaLnBrk="0" fontAlgn="base" hangingPunct="0">
              <a:lnSpc>
                <a:spcPct val="107000"/>
              </a:lnSpc>
              <a:defRPr/>
            </a:pPr>
            <a:r>
              <a:rPr lang="en-US" sz="2400" b="1" kern="100" dirty="0">
                <a:solidFill>
                  <a:srgbClr val="FFFFFF"/>
                </a:solidFill>
                <a:latin typeface="Arial" panose="020B0604020202020204" pitchFamily="34" charset="0"/>
                <a:ea typeface="Calibri" panose="020F0502020204030204" pitchFamily="34" charset="0"/>
                <a:cs typeface="Arial" panose="020B0604020202020204" pitchFamily="34" charset="0"/>
              </a:rPr>
              <a:t>Transferred to UAB</a:t>
            </a:r>
          </a:p>
        </p:txBody>
      </p:sp>
      <p:sp>
        <p:nvSpPr>
          <p:cNvPr id="33" name="TextBox 32">
            <a:extLst>
              <a:ext uri="{FF2B5EF4-FFF2-40B4-BE49-F238E27FC236}">
                <a16:creationId xmlns:a16="http://schemas.microsoft.com/office/drawing/2014/main" id="{59B4C0A6-77F1-CB14-E3D5-9C05634CE03B}"/>
              </a:ext>
            </a:extLst>
          </p:cNvPr>
          <p:cNvSpPr txBox="1"/>
          <p:nvPr/>
        </p:nvSpPr>
        <p:spPr>
          <a:xfrm>
            <a:off x="10344007" y="3965554"/>
            <a:ext cx="1548750" cy="400110"/>
          </a:xfrm>
          <a:prstGeom prst="rect">
            <a:avLst/>
          </a:prstGeom>
          <a:noFill/>
        </p:spPr>
        <p:txBody>
          <a:bodyPr wrap="square" rtlCol="0">
            <a:spAutoFit/>
          </a:bodyPr>
          <a:lstStyle/>
          <a:p>
            <a:pPr algn="ctr"/>
            <a:r>
              <a:rPr lang="en-US" sz="2000" b="1" dirty="0"/>
              <a:t>Day 14</a:t>
            </a:r>
          </a:p>
        </p:txBody>
      </p:sp>
      <p:sp>
        <p:nvSpPr>
          <p:cNvPr id="34" name="TextBox 33">
            <a:extLst>
              <a:ext uri="{FF2B5EF4-FFF2-40B4-BE49-F238E27FC236}">
                <a16:creationId xmlns:a16="http://schemas.microsoft.com/office/drawing/2014/main" id="{2935E38A-2BA9-F160-8BE7-2EA5B7FE2D0F}"/>
              </a:ext>
            </a:extLst>
          </p:cNvPr>
          <p:cNvSpPr txBox="1"/>
          <p:nvPr/>
        </p:nvSpPr>
        <p:spPr>
          <a:xfrm>
            <a:off x="2957263" y="3965554"/>
            <a:ext cx="1548750" cy="400110"/>
          </a:xfrm>
          <a:prstGeom prst="rect">
            <a:avLst/>
          </a:prstGeom>
          <a:noFill/>
        </p:spPr>
        <p:txBody>
          <a:bodyPr wrap="square" rtlCol="0">
            <a:spAutoFit/>
          </a:bodyPr>
          <a:lstStyle/>
          <a:p>
            <a:pPr algn="ctr"/>
            <a:r>
              <a:rPr lang="en-US" sz="2000" b="1" dirty="0"/>
              <a:t>Day 2</a:t>
            </a:r>
          </a:p>
        </p:txBody>
      </p:sp>
      <p:sp>
        <p:nvSpPr>
          <p:cNvPr id="42" name="TextBox 41">
            <a:extLst>
              <a:ext uri="{FF2B5EF4-FFF2-40B4-BE49-F238E27FC236}">
                <a16:creationId xmlns:a16="http://schemas.microsoft.com/office/drawing/2014/main" id="{39662985-A699-3CB0-7B16-6FB91E9A6279}"/>
              </a:ext>
            </a:extLst>
          </p:cNvPr>
          <p:cNvSpPr txBox="1"/>
          <p:nvPr/>
        </p:nvSpPr>
        <p:spPr>
          <a:xfrm>
            <a:off x="6857548" y="3954744"/>
            <a:ext cx="1548750" cy="400110"/>
          </a:xfrm>
          <a:prstGeom prst="rect">
            <a:avLst/>
          </a:prstGeom>
          <a:noFill/>
        </p:spPr>
        <p:txBody>
          <a:bodyPr wrap="square" rtlCol="0">
            <a:spAutoFit/>
          </a:bodyPr>
          <a:lstStyle/>
          <a:p>
            <a:pPr algn="ctr"/>
            <a:r>
              <a:rPr lang="en-US" sz="2000" b="1" dirty="0"/>
              <a:t>Day 7</a:t>
            </a:r>
          </a:p>
        </p:txBody>
      </p:sp>
      <p:sp>
        <p:nvSpPr>
          <p:cNvPr id="43" name="TextBox 42">
            <a:extLst>
              <a:ext uri="{FF2B5EF4-FFF2-40B4-BE49-F238E27FC236}">
                <a16:creationId xmlns:a16="http://schemas.microsoft.com/office/drawing/2014/main" id="{6F3FAA04-7065-ED80-3BC8-C2FF58C8AFC5}"/>
              </a:ext>
            </a:extLst>
          </p:cNvPr>
          <p:cNvSpPr txBox="1"/>
          <p:nvPr/>
        </p:nvSpPr>
        <p:spPr>
          <a:xfrm>
            <a:off x="6156611" y="5024593"/>
            <a:ext cx="2971988"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Platelet 14K (nadir)</a:t>
            </a:r>
          </a:p>
          <a:p>
            <a:pPr algn="ctr"/>
            <a:r>
              <a:rPr lang="en-US" sz="2000" dirty="0">
                <a:latin typeface="Arial" panose="020B0604020202020204" pitchFamily="34" charset="0"/>
                <a:cs typeface="Arial" panose="020B0604020202020204" pitchFamily="34" charset="0"/>
              </a:rPr>
              <a:t>New LLE DVT</a:t>
            </a:r>
          </a:p>
          <a:p>
            <a:pPr algn="ctr"/>
            <a:r>
              <a:rPr lang="en-US" sz="2000" dirty="0">
                <a:latin typeface="Arial" panose="020B0604020202020204" pitchFamily="34" charset="0"/>
                <a:cs typeface="Arial" panose="020B0604020202020204" pitchFamily="34" charset="0"/>
              </a:rPr>
              <a:t>HIT Score 4</a:t>
            </a:r>
          </a:p>
          <a:p>
            <a:pPr algn="ctr"/>
            <a:r>
              <a:rPr lang="en-US" sz="2000" dirty="0">
                <a:latin typeface="Arial" panose="020B0604020202020204" pitchFamily="34" charset="0"/>
                <a:cs typeface="Arial" panose="020B0604020202020204" pitchFamily="34" charset="0"/>
              </a:rPr>
              <a:t>Heparin d/c </a:t>
            </a:r>
            <a:r>
              <a:rPr lang="en-US" sz="2000" dirty="0">
                <a:latin typeface="Arial" panose="020B0604020202020204" pitchFamily="34" charset="0"/>
                <a:cs typeface="Arial" panose="020B0604020202020204" pitchFamily="34" charset="0"/>
                <a:sym typeface="Wingdings" panose="05000000000000000000" pitchFamily="2" charset="2"/>
              </a:rPr>
              <a:t> Apixaban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60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4" grpId="0"/>
      <p:bldP spid="27" grpId="0"/>
      <p:bldP spid="28" grpId="0"/>
      <p:bldP spid="30" grpId="0"/>
      <p:bldP spid="32" grpId="0" animBg="1"/>
      <p:bldP spid="33" grpId="0"/>
      <p:bldP spid="34" grpId="0"/>
      <p:bldP spid="42"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139F-EE35-8955-AD6E-614AB1F2E5AB}"/>
              </a:ext>
            </a:extLst>
          </p:cNvPr>
          <p:cNvSpPr>
            <a:spLocks noGrp="1"/>
          </p:cNvSpPr>
          <p:nvPr>
            <p:ph type="title"/>
          </p:nvPr>
        </p:nvSpPr>
        <p:spPr/>
        <p:txBody>
          <a:bodyPr/>
          <a:lstStyle/>
          <a:p>
            <a:r>
              <a:rPr lang="en-US" dirty="0"/>
              <a:t>Physical Exam</a:t>
            </a:r>
          </a:p>
        </p:txBody>
      </p:sp>
      <p:sp>
        <p:nvSpPr>
          <p:cNvPr id="3" name="Content Placeholder 2">
            <a:extLst>
              <a:ext uri="{FF2B5EF4-FFF2-40B4-BE49-F238E27FC236}">
                <a16:creationId xmlns:a16="http://schemas.microsoft.com/office/drawing/2014/main" id="{F79F787A-ABF2-7864-A1C9-B92B89877571}"/>
              </a:ext>
            </a:extLst>
          </p:cNvPr>
          <p:cNvSpPr>
            <a:spLocks noGrp="1"/>
          </p:cNvSpPr>
          <p:nvPr>
            <p:ph idx="1"/>
          </p:nvPr>
        </p:nvSpPr>
        <p:spPr>
          <a:xfrm>
            <a:off x="1097279" y="1912328"/>
            <a:ext cx="10473397" cy="4023360"/>
          </a:xfrm>
        </p:spPr>
        <p:txBody>
          <a:bodyPr>
            <a:normAutofit fontScale="92500" lnSpcReduction="10000"/>
          </a:bodyPr>
          <a:lstStyle/>
          <a:p>
            <a:r>
              <a:rPr lang="en-US" sz="3200" b="1" dirty="0">
                <a:latin typeface="Arial" panose="020B0604020202020204" pitchFamily="34" charset="0"/>
                <a:cs typeface="Arial" panose="020B0604020202020204" pitchFamily="34" charset="0"/>
              </a:rPr>
              <a:t>Vitals: </a:t>
            </a:r>
            <a:r>
              <a:rPr lang="en-US" sz="3200" dirty="0">
                <a:solidFill>
                  <a:srgbClr val="FF0000"/>
                </a:solidFill>
                <a:latin typeface="Arial" panose="020B0604020202020204" pitchFamily="34" charset="0"/>
                <a:cs typeface="Arial" panose="020B0604020202020204" pitchFamily="34" charset="0"/>
              </a:rPr>
              <a:t>HR 110</a:t>
            </a:r>
            <a:r>
              <a:rPr lang="en-US" sz="3200" dirty="0">
                <a:latin typeface="Arial" panose="020B0604020202020204" pitchFamily="34" charset="0"/>
                <a:cs typeface="Arial" panose="020B0604020202020204" pitchFamily="34" charset="0"/>
              </a:rPr>
              <a:t>, RR 19, </a:t>
            </a:r>
            <a:r>
              <a:rPr lang="en-US" sz="3200" dirty="0">
                <a:solidFill>
                  <a:schemeClr val="tx1"/>
                </a:solidFill>
                <a:latin typeface="Arial" panose="020B0604020202020204" pitchFamily="34" charset="0"/>
                <a:cs typeface="Arial" panose="020B0604020202020204" pitchFamily="34" charset="0"/>
              </a:rPr>
              <a:t>BP 100/74</a:t>
            </a:r>
            <a:r>
              <a:rPr lang="en-US" sz="3200" dirty="0">
                <a:latin typeface="Arial" panose="020B0604020202020204" pitchFamily="34" charset="0"/>
                <a:cs typeface="Arial" panose="020B0604020202020204" pitchFamily="34" charset="0"/>
              </a:rPr>
              <a:t>, SpO2 98, Temp 36.3</a:t>
            </a:r>
          </a:p>
          <a:p>
            <a:endParaRPr lang="en-US" sz="3200"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General: </a:t>
            </a:r>
            <a:r>
              <a:rPr lang="en-US" sz="3200" dirty="0">
                <a:latin typeface="Arial" panose="020B0604020202020204" pitchFamily="34" charset="0"/>
                <a:cs typeface="Arial" panose="020B0604020202020204" pitchFamily="34" charset="0"/>
              </a:rPr>
              <a:t>Alert and oriented, no acute distress</a:t>
            </a:r>
          </a:p>
          <a:p>
            <a:r>
              <a:rPr lang="en-US" sz="3200" b="1" dirty="0">
                <a:latin typeface="Arial" panose="020B0604020202020204" pitchFamily="34" charset="0"/>
                <a:cs typeface="Arial" panose="020B0604020202020204" pitchFamily="34" charset="0"/>
              </a:rPr>
              <a:t>HEENT: </a:t>
            </a:r>
            <a:r>
              <a:rPr lang="en-US" sz="3200" dirty="0">
                <a:latin typeface="Arial" panose="020B0604020202020204" pitchFamily="34" charset="0"/>
                <a:cs typeface="Arial" panose="020B0604020202020204" pitchFamily="34" charset="0"/>
              </a:rPr>
              <a:t>Normocephalic, clear conjunctiva  </a:t>
            </a:r>
          </a:p>
          <a:p>
            <a:r>
              <a:rPr lang="en-US" sz="3200" b="1" dirty="0">
                <a:latin typeface="Arial" panose="020B0604020202020204" pitchFamily="34" charset="0"/>
                <a:cs typeface="Arial" panose="020B0604020202020204" pitchFamily="34" charset="0"/>
              </a:rPr>
              <a:t>CV: </a:t>
            </a:r>
            <a:r>
              <a:rPr lang="en-US" sz="3200" dirty="0">
                <a:latin typeface="Arial" panose="020B0604020202020204" pitchFamily="34" charset="0"/>
                <a:cs typeface="Arial" panose="020B0604020202020204" pitchFamily="34" charset="0"/>
              </a:rPr>
              <a:t>Tachycardic, normal peripheral perfusion, no LE edema</a:t>
            </a:r>
          </a:p>
          <a:p>
            <a:r>
              <a:rPr lang="en-US" sz="3200" b="1" dirty="0" err="1">
                <a:latin typeface="Arial" panose="020B0604020202020204" pitchFamily="34" charset="0"/>
                <a:cs typeface="Arial" panose="020B0604020202020204" pitchFamily="34" charset="0"/>
              </a:rPr>
              <a:t>Pulm</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LCTA bilaterally</a:t>
            </a:r>
          </a:p>
          <a:p>
            <a:r>
              <a:rPr lang="en-US" sz="3200" b="1" dirty="0">
                <a:latin typeface="Arial" panose="020B0604020202020204" pitchFamily="34" charset="0"/>
                <a:cs typeface="Arial" panose="020B0604020202020204" pitchFamily="34" charset="0"/>
              </a:rPr>
              <a:t>Abd: </a:t>
            </a:r>
            <a:r>
              <a:rPr lang="en-US" sz="3200" dirty="0">
                <a:latin typeface="Arial" panose="020B0604020202020204" pitchFamily="34" charset="0"/>
                <a:cs typeface="Arial" panose="020B0604020202020204" pitchFamily="34" charset="0"/>
              </a:rPr>
              <a:t>Soft, non-tender, non-distended </a:t>
            </a:r>
          </a:p>
        </p:txBody>
      </p:sp>
    </p:spTree>
    <p:extLst>
      <p:ext uri="{BB962C8B-B14F-4D97-AF65-F5344CB8AC3E}">
        <p14:creationId xmlns:p14="http://schemas.microsoft.com/office/powerpoint/2010/main" val="325624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0237BA-F027-5E5B-645F-67D1C06336EC}"/>
              </a:ext>
            </a:extLst>
          </p:cNvPr>
          <p:cNvSpPr/>
          <p:nvPr/>
        </p:nvSpPr>
        <p:spPr>
          <a:xfrm>
            <a:off x="1207477" y="1699846"/>
            <a:ext cx="9976338" cy="93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0C6BB7D-C189-6DFA-0520-F646F3D4EFEA}"/>
              </a:ext>
            </a:extLst>
          </p:cNvPr>
          <p:cNvPicPr>
            <a:picLocks noChangeAspect="1"/>
          </p:cNvPicPr>
          <p:nvPr/>
        </p:nvPicPr>
        <p:blipFill>
          <a:blip r:embed="rId3"/>
          <a:stretch>
            <a:fillRect/>
          </a:stretch>
        </p:blipFill>
        <p:spPr>
          <a:xfrm>
            <a:off x="1688806" y="167955"/>
            <a:ext cx="8814388" cy="5202611"/>
          </a:xfrm>
          <a:prstGeom prst="rect">
            <a:avLst/>
          </a:prstGeom>
        </p:spPr>
      </p:pic>
      <p:sp>
        <p:nvSpPr>
          <p:cNvPr id="5" name="TextBox 4">
            <a:extLst>
              <a:ext uri="{FF2B5EF4-FFF2-40B4-BE49-F238E27FC236}">
                <a16:creationId xmlns:a16="http://schemas.microsoft.com/office/drawing/2014/main" id="{708FA567-E3CC-AF84-7D7E-4C7547B034CA}"/>
              </a:ext>
            </a:extLst>
          </p:cNvPr>
          <p:cNvSpPr txBox="1"/>
          <p:nvPr/>
        </p:nvSpPr>
        <p:spPr>
          <a:xfrm>
            <a:off x="1583297" y="5417458"/>
            <a:ext cx="8919897" cy="830997"/>
          </a:xfrm>
          <a:prstGeom prst="rect">
            <a:avLst/>
          </a:prstGeom>
          <a:noFill/>
        </p:spPr>
        <p:txBody>
          <a:bodyPr wrap="square">
            <a:spAutoFit/>
          </a:bodyPr>
          <a:lstStyle/>
          <a:p>
            <a:r>
              <a:rPr lang="en-US" sz="2400" b="1" dirty="0">
                <a:solidFill>
                  <a:srgbClr val="FF0000"/>
                </a:solidFill>
                <a:latin typeface="Arial" panose="020B0604020202020204" pitchFamily="34" charset="0"/>
                <a:cs typeface="Arial" panose="020B0604020202020204" pitchFamily="34" charset="0"/>
              </a:rPr>
              <a:t>Skin: </a:t>
            </a:r>
            <a:r>
              <a:rPr lang="en-US" sz="2400" dirty="0">
                <a:solidFill>
                  <a:srgbClr val="FF0000"/>
                </a:solidFill>
                <a:latin typeface="Arial" panose="020B0604020202020204" pitchFamily="34" charset="0"/>
                <a:cs typeface="Arial" panose="020B0604020202020204" pitchFamily="34" charset="0"/>
              </a:rPr>
              <a:t>Ulcerated plaque extending from lateral lower leg to dorsal right foot with eschar, clean borders, no purulent drainage</a:t>
            </a:r>
          </a:p>
        </p:txBody>
      </p:sp>
    </p:spTree>
    <p:extLst>
      <p:ext uri="{BB962C8B-B14F-4D97-AF65-F5344CB8AC3E}">
        <p14:creationId xmlns:p14="http://schemas.microsoft.com/office/powerpoint/2010/main" val="2600339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1389-9C92-F659-5B19-CD88143A2184}"/>
              </a:ext>
            </a:extLst>
          </p:cNvPr>
          <p:cNvSpPr>
            <a:spLocks noGrp="1"/>
          </p:cNvSpPr>
          <p:nvPr>
            <p:ph type="title"/>
          </p:nvPr>
        </p:nvSpPr>
        <p:spPr/>
        <p:txBody>
          <a:bodyPr/>
          <a:lstStyle/>
          <a:p>
            <a:r>
              <a:rPr lang="en-US" dirty="0"/>
              <a:t>Labs</a:t>
            </a:r>
          </a:p>
        </p:txBody>
      </p:sp>
      <p:cxnSp>
        <p:nvCxnSpPr>
          <p:cNvPr id="5" name="Straight Connector 4">
            <a:extLst>
              <a:ext uri="{FF2B5EF4-FFF2-40B4-BE49-F238E27FC236}">
                <a16:creationId xmlns:a16="http://schemas.microsoft.com/office/drawing/2014/main" id="{B03DBA35-ADBD-896A-93B0-A0AD626F953A}"/>
              </a:ext>
            </a:extLst>
          </p:cNvPr>
          <p:cNvCxnSpPr/>
          <p:nvPr/>
        </p:nvCxnSpPr>
        <p:spPr>
          <a:xfrm>
            <a:off x="1227551" y="2041742"/>
            <a:ext cx="1465545" cy="1227551"/>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BE6006D8-9B78-D3B2-3C64-5001E471E8E3}"/>
              </a:ext>
            </a:extLst>
          </p:cNvPr>
          <p:cNvCxnSpPr>
            <a:cxnSpLocks/>
          </p:cNvCxnSpPr>
          <p:nvPr/>
        </p:nvCxnSpPr>
        <p:spPr>
          <a:xfrm flipV="1">
            <a:off x="1227551" y="2041742"/>
            <a:ext cx="1465545" cy="1227551"/>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35A36E2D-DB14-1824-BB58-126836777E95}"/>
              </a:ext>
            </a:extLst>
          </p:cNvPr>
          <p:cNvCxnSpPr>
            <a:cxnSpLocks/>
          </p:cNvCxnSpPr>
          <p:nvPr/>
        </p:nvCxnSpPr>
        <p:spPr>
          <a:xfrm>
            <a:off x="4092880" y="2668042"/>
            <a:ext cx="2954055"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BC5B724-7519-5ED8-24E1-3F446D06A5D2}"/>
              </a:ext>
            </a:extLst>
          </p:cNvPr>
          <p:cNvCxnSpPr>
            <a:cxnSpLocks/>
          </p:cNvCxnSpPr>
          <p:nvPr/>
        </p:nvCxnSpPr>
        <p:spPr>
          <a:xfrm>
            <a:off x="5057384" y="2085581"/>
            <a:ext cx="0" cy="1240075"/>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931F35C5-D1E9-5ED1-5ABB-1B014BAB18B2}"/>
              </a:ext>
            </a:extLst>
          </p:cNvPr>
          <p:cNvCxnSpPr>
            <a:cxnSpLocks/>
          </p:cNvCxnSpPr>
          <p:nvPr/>
        </p:nvCxnSpPr>
        <p:spPr>
          <a:xfrm>
            <a:off x="6111659" y="2085581"/>
            <a:ext cx="0" cy="1240075"/>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2DA134C1-C305-91B3-92B3-8E32685F1D77}"/>
              </a:ext>
            </a:extLst>
          </p:cNvPr>
          <p:cNvCxnSpPr>
            <a:cxnSpLocks/>
          </p:cNvCxnSpPr>
          <p:nvPr/>
        </p:nvCxnSpPr>
        <p:spPr>
          <a:xfrm flipH="1">
            <a:off x="7046935" y="2089765"/>
            <a:ext cx="550101" cy="565752"/>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77FF3390-AE0C-E668-AEF7-974CA313CE3B}"/>
              </a:ext>
            </a:extLst>
          </p:cNvPr>
          <p:cNvCxnSpPr>
            <a:cxnSpLocks/>
          </p:cNvCxnSpPr>
          <p:nvPr/>
        </p:nvCxnSpPr>
        <p:spPr>
          <a:xfrm flipH="1" flipV="1">
            <a:off x="7046935" y="2668040"/>
            <a:ext cx="550101" cy="601253"/>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A8A4584F-DCEB-8618-2428-484AB0D10021}"/>
              </a:ext>
            </a:extLst>
          </p:cNvPr>
          <p:cNvSpPr txBox="1"/>
          <p:nvPr/>
        </p:nvSpPr>
        <p:spPr>
          <a:xfrm>
            <a:off x="1615858" y="1941090"/>
            <a:ext cx="72650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9.7</a:t>
            </a:r>
          </a:p>
        </p:txBody>
      </p:sp>
      <p:sp>
        <p:nvSpPr>
          <p:cNvPr id="24" name="TextBox 23">
            <a:extLst>
              <a:ext uri="{FF2B5EF4-FFF2-40B4-BE49-F238E27FC236}">
                <a16:creationId xmlns:a16="http://schemas.microsoft.com/office/drawing/2014/main" id="{3B87DCE1-01E5-EC90-7CF2-A19074631073}"/>
              </a:ext>
            </a:extLst>
          </p:cNvPr>
          <p:cNvSpPr txBox="1"/>
          <p:nvPr/>
        </p:nvSpPr>
        <p:spPr>
          <a:xfrm>
            <a:off x="1597068" y="2827487"/>
            <a:ext cx="72650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28</a:t>
            </a:r>
          </a:p>
        </p:txBody>
      </p:sp>
      <p:sp>
        <p:nvSpPr>
          <p:cNvPr id="25" name="TextBox 24">
            <a:extLst>
              <a:ext uri="{FF2B5EF4-FFF2-40B4-BE49-F238E27FC236}">
                <a16:creationId xmlns:a16="http://schemas.microsoft.com/office/drawing/2014/main" id="{73379892-FB77-6C2A-F234-63E3AC888E36}"/>
              </a:ext>
            </a:extLst>
          </p:cNvPr>
          <p:cNvSpPr txBox="1"/>
          <p:nvPr/>
        </p:nvSpPr>
        <p:spPr>
          <a:xfrm>
            <a:off x="1039660" y="2384289"/>
            <a:ext cx="726509"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9.2</a:t>
            </a:r>
          </a:p>
        </p:txBody>
      </p:sp>
      <p:sp>
        <p:nvSpPr>
          <p:cNvPr id="26" name="TextBox 25">
            <a:extLst>
              <a:ext uri="{FF2B5EF4-FFF2-40B4-BE49-F238E27FC236}">
                <a16:creationId xmlns:a16="http://schemas.microsoft.com/office/drawing/2014/main" id="{59331026-88F7-612D-0D21-C09B2958857C}"/>
              </a:ext>
            </a:extLst>
          </p:cNvPr>
          <p:cNvSpPr txBox="1"/>
          <p:nvPr/>
        </p:nvSpPr>
        <p:spPr>
          <a:xfrm>
            <a:off x="2154478" y="2393907"/>
            <a:ext cx="90813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272</a:t>
            </a:r>
          </a:p>
        </p:txBody>
      </p:sp>
      <p:sp>
        <p:nvSpPr>
          <p:cNvPr id="27" name="TextBox 26">
            <a:extLst>
              <a:ext uri="{FF2B5EF4-FFF2-40B4-BE49-F238E27FC236}">
                <a16:creationId xmlns:a16="http://schemas.microsoft.com/office/drawing/2014/main" id="{2F98EB97-8A7C-1CAD-6D00-3FC3FBE416CA}"/>
              </a:ext>
            </a:extLst>
          </p:cNvPr>
          <p:cNvSpPr txBox="1"/>
          <p:nvPr/>
        </p:nvSpPr>
        <p:spPr>
          <a:xfrm>
            <a:off x="4120025" y="2132297"/>
            <a:ext cx="90813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138</a:t>
            </a:r>
          </a:p>
        </p:txBody>
      </p:sp>
      <p:sp>
        <p:nvSpPr>
          <p:cNvPr id="28" name="TextBox 27">
            <a:extLst>
              <a:ext uri="{FF2B5EF4-FFF2-40B4-BE49-F238E27FC236}">
                <a16:creationId xmlns:a16="http://schemas.microsoft.com/office/drawing/2014/main" id="{C6410148-13B9-5F58-5EAD-4DD0F03C0D88}"/>
              </a:ext>
            </a:extLst>
          </p:cNvPr>
          <p:cNvSpPr txBox="1"/>
          <p:nvPr/>
        </p:nvSpPr>
        <p:spPr>
          <a:xfrm>
            <a:off x="4134638" y="2668040"/>
            <a:ext cx="90813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3.7</a:t>
            </a:r>
          </a:p>
        </p:txBody>
      </p:sp>
      <p:sp>
        <p:nvSpPr>
          <p:cNvPr id="29" name="TextBox 28">
            <a:extLst>
              <a:ext uri="{FF2B5EF4-FFF2-40B4-BE49-F238E27FC236}">
                <a16:creationId xmlns:a16="http://schemas.microsoft.com/office/drawing/2014/main" id="{566C8019-9A3F-DCE0-4E19-E2763A1F415B}"/>
              </a:ext>
            </a:extLst>
          </p:cNvPr>
          <p:cNvSpPr txBox="1"/>
          <p:nvPr/>
        </p:nvSpPr>
        <p:spPr>
          <a:xfrm>
            <a:off x="5138806" y="2703917"/>
            <a:ext cx="90813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31</a:t>
            </a:r>
          </a:p>
        </p:txBody>
      </p:sp>
      <p:sp>
        <p:nvSpPr>
          <p:cNvPr id="30" name="TextBox 29">
            <a:extLst>
              <a:ext uri="{FF2B5EF4-FFF2-40B4-BE49-F238E27FC236}">
                <a16:creationId xmlns:a16="http://schemas.microsoft.com/office/drawing/2014/main" id="{5F73208D-ACEA-0F28-CD51-4C30906255C7}"/>
              </a:ext>
            </a:extLst>
          </p:cNvPr>
          <p:cNvSpPr txBox="1"/>
          <p:nvPr/>
        </p:nvSpPr>
        <p:spPr>
          <a:xfrm>
            <a:off x="5126280" y="2115202"/>
            <a:ext cx="90813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98</a:t>
            </a:r>
          </a:p>
        </p:txBody>
      </p:sp>
      <p:sp>
        <p:nvSpPr>
          <p:cNvPr id="31" name="TextBox 30">
            <a:extLst>
              <a:ext uri="{FF2B5EF4-FFF2-40B4-BE49-F238E27FC236}">
                <a16:creationId xmlns:a16="http://schemas.microsoft.com/office/drawing/2014/main" id="{685409BE-3A71-BF0F-6F7C-5EB8842BAB9F}"/>
              </a:ext>
            </a:extLst>
          </p:cNvPr>
          <p:cNvSpPr txBox="1"/>
          <p:nvPr/>
        </p:nvSpPr>
        <p:spPr>
          <a:xfrm>
            <a:off x="6180554" y="2144820"/>
            <a:ext cx="90813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21</a:t>
            </a:r>
          </a:p>
        </p:txBody>
      </p:sp>
      <p:sp>
        <p:nvSpPr>
          <p:cNvPr id="32" name="TextBox 31">
            <a:extLst>
              <a:ext uri="{FF2B5EF4-FFF2-40B4-BE49-F238E27FC236}">
                <a16:creationId xmlns:a16="http://schemas.microsoft.com/office/drawing/2014/main" id="{E2C9FEBF-1D4C-4FD2-1F8E-3026F1659174}"/>
              </a:ext>
            </a:extLst>
          </p:cNvPr>
          <p:cNvSpPr txBox="1"/>
          <p:nvPr/>
        </p:nvSpPr>
        <p:spPr>
          <a:xfrm>
            <a:off x="6193080" y="2735236"/>
            <a:ext cx="90813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0.9</a:t>
            </a:r>
          </a:p>
        </p:txBody>
      </p:sp>
      <p:sp>
        <p:nvSpPr>
          <p:cNvPr id="33" name="TextBox 32">
            <a:extLst>
              <a:ext uri="{FF2B5EF4-FFF2-40B4-BE49-F238E27FC236}">
                <a16:creationId xmlns:a16="http://schemas.microsoft.com/office/drawing/2014/main" id="{1515BA10-2B57-C90D-A50F-FA99EEB6B65C}"/>
              </a:ext>
            </a:extLst>
          </p:cNvPr>
          <p:cNvSpPr txBox="1"/>
          <p:nvPr/>
        </p:nvSpPr>
        <p:spPr>
          <a:xfrm>
            <a:off x="7182633" y="2404993"/>
            <a:ext cx="908133" cy="523220"/>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143</a:t>
            </a:r>
          </a:p>
        </p:txBody>
      </p:sp>
      <p:sp>
        <p:nvSpPr>
          <p:cNvPr id="34" name="TextBox 33">
            <a:extLst>
              <a:ext uri="{FF2B5EF4-FFF2-40B4-BE49-F238E27FC236}">
                <a16:creationId xmlns:a16="http://schemas.microsoft.com/office/drawing/2014/main" id="{FB66BE7E-FDC1-52E3-F295-3FC9346B12EA}"/>
              </a:ext>
            </a:extLst>
          </p:cNvPr>
          <p:cNvSpPr txBox="1"/>
          <p:nvPr/>
        </p:nvSpPr>
        <p:spPr>
          <a:xfrm>
            <a:off x="4837764" y="4256336"/>
            <a:ext cx="2710632" cy="1384995"/>
          </a:xfrm>
          <a:prstGeom prst="rect">
            <a:avLst/>
          </a:prstGeom>
          <a:noFill/>
        </p:spPr>
        <p:txBody>
          <a:bodyPr wrap="square" rtlCol="0">
            <a:spAutoFit/>
          </a:bodyPr>
          <a:lstStyle/>
          <a:p>
            <a:r>
              <a:rPr lang="en-US" sz="2800" dirty="0" err="1">
                <a:solidFill>
                  <a:srgbClr val="FF0000"/>
                </a:solidFill>
                <a:latin typeface="Arial" panose="020B0604020202020204" pitchFamily="34" charset="0"/>
                <a:cs typeface="Arial" panose="020B0604020202020204" pitchFamily="34" charset="0"/>
              </a:rPr>
              <a:t>Alk</a:t>
            </a:r>
            <a:r>
              <a:rPr lang="en-US" sz="2800" dirty="0">
                <a:solidFill>
                  <a:srgbClr val="FF0000"/>
                </a:solidFill>
                <a:latin typeface="Arial" panose="020B0604020202020204" pitchFamily="34" charset="0"/>
                <a:cs typeface="Arial" panose="020B0604020202020204" pitchFamily="34" charset="0"/>
              </a:rPr>
              <a:t> Phos – 378 </a:t>
            </a:r>
          </a:p>
          <a:p>
            <a:r>
              <a:rPr lang="en-US" sz="2800" dirty="0">
                <a:solidFill>
                  <a:srgbClr val="FF0000"/>
                </a:solidFill>
                <a:latin typeface="Arial" panose="020B0604020202020204" pitchFamily="34" charset="0"/>
                <a:cs typeface="Arial" panose="020B0604020202020204" pitchFamily="34" charset="0"/>
              </a:rPr>
              <a:t>ALT – 86 </a:t>
            </a:r>
          </a:p>
          <a:p>
            <a:r>
              <a:rPr lang="en-US" sz="2800" dirty="0">
                <a:solidFill>
                  <a:srgbClr val="FF0000"/>
                </a:solidFill>
                <a:latin typeface="Arial" panose="020B0604020202020204" pitchFamily="34" charset="0"/>
                <a:cs typeface="Arial" panose="020B0604020202020204" pitchFamily="34" charset="0"/>
              </a:rPr>
              <a:t>AST – 120 </a:t>
            </a:r>
          </a:p>
        </p:txBody>
      </p:sp>
      <p:sp>
        <p:nvSpPr>
          <p:cNvPr id="37" name="TextBox 36">
            <a:extLst>
              <a:ext uri="{FF2B5EF4-FFF2-40B4-BE49-F238E27FC236}">
                <a16:creationId xmlns:a16="http://schemas.microsoft.com/office/drawing/2014/main" id="{21AB93A7-D226-EA52-4548-E624EB995804}"/>
              </a:ext>
            </a:extLst>
          </p:cNvPr>
          <p:cNvSpPr txBox="1"/>
          <p:nvPr/>
        </p:nvSpPr>
        <p:spPr>
          <a:xfrm>
            <a:off x="8866241" y="2044005"/>
            <a:ext cx="2710632" cy="1384995"/>
          </a:xfrm>
          <a:prstGeom prst="rect">
            <a:avLst/>
          </a:prstGeom>
          <a:no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BNP – 1626</a:t>
            </a:r>
          </a:p>
          <a:p>
            <a:r>
              <a:rPr lang="en-US" sz="2800" dirty="0">
                <a:solidFill>
                  <a:srgbClr val="FF0000"/>
                </a:solidFill>
                <a:latin typeface="Arial" panose="020B0604020202020204" pitchFamily="34" charset="0"/>
                <a:cs typeface="Arial" panose="020B0604020202020204" pitchFamily="34" charset="0"/>
              </a:rPr>
              <a:t>Mg – 1.6</a:t>
            </a:r>
          </a:p>
          <a:p>
            <a:r>
              <a:rPr lang="en-US" sz="2800" dirty="0">
                <a:solidFill>
                  <a:srgbClr val="FF0000"/>
                </a:solidFill>
                <a:latin typeface="Arial" panose="020B0604020202020204" pitchFamily="34" charset="0"/>
                <a:cs typeface="Arial" panose="020B0604020202020204" pitchFamily="34" charset="0"/>
              </a:rPr>
              <a:t>Albumin – 2.1 </a:t>
            </a:r>
          </a:p>
        </p:txBody>
      </p:sp>
      <p:sp>
        <p:nvSpPr>
          <p:cNvPr id="39" name="TextBox 38">
            <a:extLst>
              <a:ext uri="{FF2B5EF4-FFF2-40B4-BE49-F238E27FC236}">
                <a16:creationId xmlns:a16="http://schemas.microsoft.com/office/drawing/2014/main" id="{2A5F2400-6251-54D6-0072-AB4000139703}"/>
              </a:ext>
            </a:extLst>
          </p:cNvPr>
          <p:cNvSpPr txBox="1"/>
          <p:nvPr/>
        </p:nvSpPr>
        <p:spPr>
          <a:xfrm>
            <a:off x="8866241" y="4256336"/>
            <a:ext cx="3290590" cy="1384995"/>
          </a:xfrm>
          <a:prstGeom prst="rect">
            <a:avLst/>
          </a:prstGeom>
          <a:noFill/>
        </p:spPr>
        <p:txBody>
          <a:bodyPr wrap="square">
            <a:spAutoFit/>
          </a:bodyPr>
          <a:lstStyle/>
          <a:p>
            <a:r>
              <a:rPr lang="en-US" sz="2800" dirty="0">
                <a:solidFill>
                  <a:srgbClr val="FF0000"/>
                </a:solidFill>
                <a:latin typeface="Arial" panose="020B0604020202020204" pitchFamily="34" charset="0"/>
                <a:cs typeface="Arial" panose="020B0604020202020204" pitchFamily="34" charset="0"/>
              </a:rPr>
              <a:t>Total Bilirubin – 4.3    </a:t>
            </a:r>
          </a:p>
          <a:p>
            <a:r>
              <a:rPr lang="en-US" sz="2800" dirty="0">
                <a:solidFill>
                  <a:srgbClr val="FF0000"/>
                </a:solidFill>
                <a:latin typeface="Arial" panose="020B0604020202020204" pitchFamily="34" charset="0"/>
                <a:cs typeface="Arial" panose="020B0604020202020204" pitchFamily="34" charset="0"/>
              </a:rPr>
              <a:t>DB – 2.6 </a:t>
            </a:r>
          </a:p>
          <a:p>
            <a:r>
              <a:rPr lang="en-US" sz="2800" dirty="0">
                <a:latin typeface="Arial" panose="020B0604020202020204" pitchFamily="34" charset="0"/>
                <a:cs typeface="Arial" panose="020B0604020202020204" pitchFamily="34" charset="0"/>
              </a:rPr>
              <a:t>IB – 1.7 </a:t>
            </a:r>
          </a:p>
        </p:txBody>
      </p:sp>
      <p:sp>
        <p:nvSpPr>
          <p:cNvPr id="3" name="TextBox 2">
            <a:extLst>
              <a:ext uri="{FF2B5EF4-FFF2-40B4-BE49-F238E27FC236}">
                <a16:creationId xmlns:a16="http://schemas.microsoft.com/office/drawing/2014/main" id="{83D0ABA8-C1E7-A2A8-BF78-DA18361A3D7D}"/>
              </a:ext>
            </a:extLst>
          </p:cNvPr>
          <p:cNvSpPr txBox="1"/>
          <p:nvPr/>
        </p:nvSpPr>
        <p:spPr>
          <a:xfrm>
            <a:off x="926503" y="3997256"/>
            <a:ext cx="3166377"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Neutrophils – 68</a:t>
            </a:r>
          </a:p>
          <a:p>
            <a:r>
              <a:rPr lang="en-US" sz="2800" dirty="0">
                <a:latin typeface="Arial" panose="020B0604020202020204" pitchFamily="34" charset="0"/>
                <a:cs typeface="Arial" panose="020B0604020202020204" pitchFamily="34" charset="0"/>
              </a:rPr>
              <a:t>Abs </a:t>
            </a:r>
            <a:r>
              <a:rPr lang="en-US" sz="2800" dirty="0" err="1">
                <a:latin typeface="Arial" panose="020B0604020202020204" pitchFamily="34" charset="0"/>
                <a:cs typeface="Arial" panose="020B0604020202020204" pitchFamily="34" charset="0"/>
              </a:rPr>
              <a:t>Neutro</a:t>
            </a:r>
            <a:r>
              <a:rPr lang="en-US" sz="2800" dirty="0">
                <a:latin typeface="Arial" panose="020B0604020202020204" pitchFamily="34" charset="0"/>
                <a:cs typeface="Arial" panose="020B0604020202020204" pitchFamily="34" charset="0"/>
              </a:rPr>
              <a:t>. – 6.22</a:t>
            </a:r>
          </a:p>
          <a:p>
            <a:r>
              <a:rPr lang="en-US" sz="2800" dirty="0">
                <a:solidFill>
                  <a:srgbClr val="FF0000"/>
                </a:solidFill>
                <a:latin typeface="Arial" panose="020B0604020202020204" pitchFamily="34" charset="0"/>
                <a:cs typeface="Arial" panose="020B0604020202020204" pitchFamily="34" charset="0"/>
              </a:rPr>
              <a:t>Lymphocytes – 11</a:t>
            </a:r>
          </a:p>
          <a:p>
            <a:r>
              <a:rPr lang="en-US" sz="2800" dirty="0">
                <a:solidFill>
                  <a:srgbClr val="FF0000"/>
                </a:solidFill>
                <a:latin typeface="Arial" panose="020B0604020202020204" pitchFamily="34" charset="0"/>
                <a:cs typeface="Arial" panose="020B0604020202020204" pitchFamily="34" charset="0"/>
              </a:rPr>
              <a:t>Abs Lymph. – 1.1 </a:t>
            </a:r>
          </a:p>
          <a:p>
            <a:r>
              <a:rPr lang="en-US" sz="2800" dirty="0">
                <a:latin typeface="Arial" panose="020B0604020202020204" pitchFamily="34" charset="0"/>
                <a:cs typeface="Arial" panose="020B0604020202020204" pitchFamily="34" charset="0"/>
              </a:rPr>
              <a:t>Monocytes – 14 </a:t>
            </a:r>
          </a:p>
        </p:txBody>
      </p:sp>
    </p:spTree>
    <p:extLst>
      <p:ext uri="{BB962C8B-B14F-4D97-AF65-F5344CB8AC3E}">
        <p14:creationId xmlns:p14="http://schemas.microsoft.com/office/powerpoint/2010/main" val="413607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E2AF-C699-DD57-CFC0-2F575E4497C5}"/>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16D532C8-72E7-BEC8-3779-A3935387125B}"/>
              </a:ext>
            </a:extLst>
          </p:cNvPr>
          <p:cNvSpPr>
            <a:spLocks noGrp="1"/>
          </p:cNvSpPr>
          <p:nvPr>
            <p:ph idx="1"/>
          </p:nvPr>
        </p:nvSpPr>
        <p:spPr/>
        <p:txBody>
          <a:bodyPr>
            <a:normAutofit fontScale="92500" lnSpcReduction="10000"/>
          </a:bodyPr>
          <a:lstStyle/>
          <a:p>
            <a:pPr>
              <a:buFont typeface="Arial" panose="020B0604020202020204" pitchFamily="34" charset="0"/>
              <a:buChar char="•"/>
            </a:pPr>
            <a:r>
              <a:rPr lang="en-US" sz="3200" dirty="0">
                <a:latin typeface="Arial" panose="020B0604020202020204" pitchFamily="34" charset="0"/>
                <a:cs typeface="Arial" panose="020B0604020202020204" pitchFamily="34" charset="0"/>
              </a:rPr>
              <a:t>Ecthyma Gangrenosum </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Pyoderma Gangrenosum </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Vasculopathy</a:t>
            </a:r>
          </a:p>
          <a:p>
            <a:pPr lvl="1">
              <a:buFont typeface="Arial" panose="020B0604020202020204" pitchFamily="34" charset="0"/>
              <a:buChar char="•"/>
            </a:pPr>
            <a:r>
              <a:rPr lang="en-US" sz="3000" dirty="0">
                <a:latin typeface="Arial" panose="020B0604020202020204" pitchFamily="34" charset="0"/>
                <a:cs typeface="Arial" panose="020B0604020202020204" pitchFamily="34" charset="0"/>
              </a:rPr>
              <a:t>Vasculitis </a:t>
            </a:r>
          </a:p>
          <a:p>
            <a:pPr lvl="1">
              <a:buFont typeface="Arial" panose="020B0604020202020204" pitchFamily="34" charset="0"/>
              <a:buChar char="•"/>
            </a:pPr>
            <a:r>
              <a:rPr lang="en-US" sz="3000" dirty="0">
                <a:latin typeface="Arial" panose="020B0604020202020204" pitchFamily="34" charset="0"/>
                <a:cs typeface="Arial" panose="020B0604020202020204" pitchFamily="34" charset="0"/>
              </a:rPr>
              <a:t>Infarction </a:t>
            </a:r>
          </a:p>
          <a:p>
            <a:pPr lvl="1">
              <a:buFont typeface="Arial" panose="020B0604020202020204" pitchFamily="34" charset="0"/>
              <a:buChar char="•"/>
            </a:pPr>
            <a:r>
              <a:rPr lang="en-US" sz="3000" dirty="0">
                <a:latin typeface="Arial" panose="020B0604020202020204" pitchFamily="34" charset="0"/>
                <a:cs typeface="Arial" panose="020B0604020202020204" pitchFamily="34" charset="0"/>
              </a:rPr>
              <a:t>Venous Ulceration 2/2 chronic venous insufficiency </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HIT Induced Skin Necrosis</a:t>
            </a:r>
          </a:p>
          <a:p>
            <a:pPr>
              <a:buFont typeface="Arial" panose="020B0604020202020204" pitchFamily="34" charset="0"/>
              <a:buChar char="•"/>
            </a:pPr>
            <a:r>
              <a:rPr lang="en-US" sz="3200" dirty="0">
                <a:latin typeface="Arial" panose="020B0604020202020204" pitchFamily="34" charset="0"/>
                <a:cs typeface="Arial" panose="020B0604020202020204" pitchFamily="34" charset="0"/>
              </a:rPr>
              <a:t>Primary Infection </a:t>
            </a:r>
          </a:p>
        </p:txBody>
      </p:sp>
    </p:spTree>
    <p:extLst>
      <p:ext uri="{BB962C8B-B14F-4D97-AF65-F5344CB8AC3E}">
        <p14:creationId xmlns:p14="http://schemas.microsoft.com/office/powerpoint/2010/main" val="1552945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C3A2-28BD-41A7-A707-B4B959022FE0}"/>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Teams Involved:</a:t>
            </a:r>
          </a:p>
        </p:txBody>
      </p:sp>
      <p:sp>
        <p:nvSpPr>
          <p:cNvPr id="3" name="Content Placeholder 2">
            <a:extLst>
              <a:ext uri="{FF2B5EF4-FFF2-40B4-BE49-F238E27FC236}">
                <a16:creationId xmlns:a16="http://schemas.microsoft.com/office/drawing/2014/main" id="{62968FED-0F7D-470F-A5CC-89D03E80ED30}"/>
              </a:ext>
            </a:extLst>
          </p:cNvPr>
          <p:cNvSpPr>
            <a:spLocks noGrp="1"/>
          </p:cNvSpPr>
          <p:nvPr>
            <p:ph sz="half" idx="1"/>
          </p:nvPr>
        </p:nvSpPr>
        <p:spPr>
          <a:xfrm>
            <a:off x="1097277" y="1845734"/>
            <a:ext cx="10058399" cy="4023360"/>
          </a:xfrm>
        </p:spPr>
        <p:txBody>
          <a:bodyPr>
            <a:normAutofit fontScale="92500" lnSpcReduction="10000"/>
          </a:bodyPr>
          <a:lstStyle/>
          <a:p>
            <a:pPr>
              <a:buFont typeface="Wingdings" charset="2"/>
              <a:buChar char="§"/>
            </a:pPr>
            <a:r>
              <a:rPr lang="en-US" sz="3200" dirty="0">
                <a:latin typeface="Arial" panose="020B0604020202020204" pitchFamily="34" charset="0"/>
                <a:cs typeface="Arial" panose="020B0604020202020204" pitchFamily="34" charset="0"/>
              </a:rPr>
              <a:t>GIM – primary resident team, vasculitis workup</a:t>
            </a:r>
          </a:p>
          <a:p>
            <a:pPr>
              <a:buFont typeface="Wingdings" charset="2"/>
              <a:buChar char="§"/>
            </a:pPr>
            <a:r>
              <a:rPr lang="en-US" sz="3200" dirty="0">
                <a:latin typeface="Arial" panose="020B0604020202020204" pitchFamily="34" charset="0"/>
                <a:cs typeface="Arial" panose="020B0604020202020204" pitchFamily="34" charset="0"/>
              </a:rPr>
              <a:t>Dermatology – punch biopsies, wound care</a:t>
            </a:r>
          </a:p>
          <a:p>
            <a:pPr>
              <a:buFont typeface="Wingdings" charset="2"/>
              <a:buChar char="§"/>
            </a:pPr>
            <a:r>
              <a:rPr lang="en-US" sz="3200" dirty="0">
                <a:latin typeface="Arial" panose="020B0604020202020204" pitchFamily="34" charset="0"/>
                <a:cs typeface="Arial" panose="020B0604020202020204" pitchFamily="34" charset="0"/>
              </a:rPr>
              <a:t>Infectious Disease – wound eval, antibiotic management</a:t>
            </a:r>
          </a:p>
          <a:p>
            <a:pPr>
              <a:buFont typeface="Wingdings" charset="2"/>
              <a:buChar char="§"/>
            </a:pPr>
            <a:r>
              <a:rPr lang="en-US" sz="3200" dirty="0">
                <a:latin typeface="Arial" panose="020B0604020202020204" pitchFamily="34" charset="0"/>
                <a:cs typeface="Arial" panose="020B0604020202020204" pitchFamily="34" charset="0"/>
              </a:rPr>
              <a:t>Burn – wound eval, wound care </a:t>
            </a:r>
          </a:p>
          <a:p>
            <a:pPr>
              <a:buFont typeface="Wingdings" charset="2"/>
              <a:buChar char="§"/>
            </a:pPr>
            <a:r>
              <a:rPr lang="en-US" sz="3200" dirty="0">
                <a:latin typeface="Arial" panose="020B0604020202020204" pitchFamily="34" charset="0"/>
                <a:cs typeface="Arial" panose="020B0604020202020204" pitchFamily="34" charset="0"/>
              </a:rPr>
              <a:t>Vascular Surgery – vascular workup, no intervention</a:t>
            </a:r>
          </a:p>
          <a:p>
            <a:pPr>
              <a:buFont typeface="Wingdings" charset="2"/>
              <a:buChar char="§"/>
            </a:pPr>
            <a:r>
              <a:rPr lang="en-US" sz="3200" dirty="0">
                <a:latin typeface="Arial" panose="020B0604020202020204" pitchFamily="34" charset="0"/>
                <a:cs typeface="Arial" panose="020B0604020202020204" pitchFamily="34" charset="0"/>
              </a:rPr>
              <a:t>General Surgery – bedside debridement </a:t>
            </a:r>
          </a:p>
          <a:p>
            <a:pPr>
              <a:buFont typeface="Wingdings" charset="2"/>
              <a:buChar char="§"/>
            </a:pPr>
            <a:r>
              <a:rPr lang="en-US" sz="3200" dirty="0">
                <a:latin typeface="Arial" panose="020B0604020202020204" pitchFamily="34" charset="0"/>
                <a:cs typeface="Arial" panose="020B0604020202020204" pitchFamily="34" charset="0"/>
              </a:rPr>
              <a:t>Hematology – HIT workup, anticoagulation recs </a:t>
            </a:r>
          </a:p>
        </p:txBody>
      </p:sp>
    </p:spTree>
    <p:extLst>
      <p:ext uri="{BB962C8B-B14F-4D97-AF65-F5344CB8AC3E}">
        <p14:creationId xmlns:p14="http://schemas.microsoft.com/office/powerpoint/2010/main" val="3560734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F66B6E-DDFF-E1F0-2FDC-13EDF68AB2BE}"/>
              </a:ext>
            </a:extLst>
          </p:cNvPr>
          <p:cNvPicPr>
            <a:picLocks noChangeAspect="1"/>
          </p:cNvPicPr>
          <p:nvPr/>
        </p:nvPicPr>
        <p:blipFill>
          <a:blip r:embed="rId3"/>
          <a:stretch>
            <a:fillRect/>
          </a:stretch>
        </p:blipFill>
        <p:spPr>
          <a:xfrm>
            <a:off x="950093" y="158397"/>
            <a:ext cx="10298280" cy="6075987"/>
          </a:xfrm>
          <a:prstGeom prst="rect">
            <a:avLst/>
          </a:prstGeom>
        </p:spPr>
      </p:pic>
    </p:spTree>
    <p:extLst>
      <p:ext uri="{BB962C8B-B14F-4D97-AF65-F5344CB8AC3E}">
        <p14:creationId xmlns:p14="http://schemas.microsoft.com/office/powerpoint/2010/main" val="315710897"/>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24048</TotalTime>
  <Words>3635</Words>
  <Application>Microsoft Office PowerPoint</Application>
  <PresentationFormat>Widescreen</PresentationFormat>
  <Paragraphs>307</Paragraphs>
  <Slides>28</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Calibri Light</vt:lpstr>
      <vt:lpstr>Courier New</vt:lpstr>
      <vt:lpstr>Merriweather</vt:lpstr>
      <vt:lpstr>Merriweather Sans</vt:lpstr>
      <vt:lpstr>Times New Roman</vt:lpstr>
      <vt:lpstr>Wingdings</vt:lpstr>
      <vt:lpstr>Retrospect</vt:lpstr>
      <vt:lpstr>Ingredients Not listed:  An Emerging Drug Contaminant </vt:lpstr>
      <vt:lpstr>Learning Objectives:</vt:lpstr>
      <vt:lpstr>51-year-old man, HFrEF, colon cancer in remission, previous UE line-associated DVT on apixaban, unilateral nephrectomy (donor)</vt:lpstr>
      <vt:lpstr>Physical Exam</vt:lpstr>
      <vt:lpstr>PowerPoint Presentation</vt:lpstr>
      <vt:lpstr>Labs</vt:lpstr>
      <vt:lpstr>Differential Diagnosis</vt:lpstr>
      <vt:lpstr>Teams Involved:</vt:lpstr>
      <vt:lpstr>PowerPoint Presentation</vt:lpstr>
      <vt:lpstr>Results of Workup</vt:lpstr>
      <vt:lpstr>Differential Diagnosis:</vt:lpstr>
      <vt:lpstr>New Hypothesis </vt:lpstr>
      <vt:lpstr>Xylazine vs. Levamisole </vt:lpstr>
      <vt:lpstr>PowerPoint Presentation</vt:lpstr>
      <vt:lpstr>PowerPoint Presentation</vt:lpstr>
      <vt:lpstr>Xylazine </vt:lpstr>
      <vt:lpstr>Xylazine</vt:lpstr>
      <vt:lpstr>PowerPoint Presentation</vt:lpstr>
      <vt:lpstr>Xylazine </vt:lpstr>
      <vt:lpstr>Xylazine</vt:lpstr>
      <vt:lpstr>Case Resolution</vt:lpstr>
      <vt:lpstr>Take Home Points</vt:lpstr>
      <vt:lpstr>References</vt:lpstr>
      <vt:lpstr>Brett Cooke</vt:lpstr>
      <vt:lpstr>Supplemental Information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Illness Scripts &amp; Problem Representation</dc:title>
  <dc:creator>Steinhilber, Starr (Campus)</dc:creator>
  <cp:lastModifiedBy>Brett Cooke</cp:lastModifiedBy>
  <cp:revision>39</cp:revision>
  <cp:lastPrinted>2024-02-14T01:10:42Z</cp:lastPrinted>
  <dcterms:created xsi:type="dcterms:W3CDTF">2019-12-09T17:23:58Z</dcterms:created>
  <dcterms:modified xsi:type="dcterms:W3CDTF">2024-02-19T21:00:33Z</dcterms:modified>
</cp:coreProperties>
</file>