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34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</p:sldIdLst>
  <p:sldSz cx="9144000" cy="6858000" type="screen4x3"/>
  <p:notesSz cx="7010400" cy="92964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021" autoAdjust="0"/>
    <p:restoredTop sz="67465" autoAdjust="0"/>
  </p:normalViewPr>
  <p:slideViewPr>
    <p:cSldViewPr snapToGrid="0" snapToObjects="1">
      <p:cViewPr varScale="1">
        <p:scale>
          <a:sx n="58" d="100"/>
          <a:sy n="58" d="100"/>
        </p:scale>
        <p:origin x="9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97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059CF-A441-4CDF-B1E7-BF92B64D8809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33172-8E3F-4DC0-839D-006F9553F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45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310B4F2-0BE6-4225-813E-51B9AC97C478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5465FC-B146-49B5-ADD0-1A83927C32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77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465FC-B146-49B5-ADD0-1A83927C32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12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7A76-CD7D-4D0D-9114-B4B034DE46B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5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7A76-CD7D-4D0D-9114-B4B034DE46B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04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2924850"/>
            <a:ext cx="8072584" cy="1036524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0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9" y="3961374"/>
            <a:ext cx="8072583" cy="10054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500">
                <a:solidFill>
                  <a:schemeClr val="bg1">
                    <a:lumMod val="8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94" y="350110"/>
            <a:ext cx="3866633" cy="88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5448"/>
            <a:ext cx="8229600" cy="113359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834"/>
            <a:ext cx="8229600" cy="455886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4" name="Picture 3" descr="UAB_WORDMAR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729" y="6132348"/>
            <a:ext cx="2265594" cy="43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5448"/>
            <a:ext cx="8229600" cy="113359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3" name="Picture 2" descr="UAB_WORDMAR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729" y="6132348"/>
            <a:ext cx="2265594" cy="43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89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 with the End in Mind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UAB Center for Teaching and Learning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Medical Educator Series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Will Brooks, PhD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wbrooks@uab.edu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87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49494"/>
          </a:xfrm>
        </p:spPr>
        <p:txBody>
          <a:bodyPr/>
          <a:lstStyle/>
          <a:p>
            <a:r>
              <a:rPr lang="en-US" dirty="0" smtClean="0"/>
              <a:t>Knowledge and skills necessary? </a:t>
            </a:r>
          </a:p>
          <a:p>
            <a:pPr lvl="1"/>
            <a:r>
              <a:rPr lang="en-US" dirty="0" smtClean="0"/>
              <a:t>Know the steps to backwards design</a:t>
            </a:r>
          </a:p>
          <a:p>
            <a:pPr lvl="1"/>
            <a:r>
              <a:rPr lang="en-US" dirty="0" smtClean="0"/>
              <a:t>Contrast backwards design with traditional design</a:t>
            </a:r>
          </a:p>
          <a:p>
            <a:pPr lvl="1"/>
            <a:endParaRPr lang="en-US" dirty="0"/>
          </a:p>
          <a:p>
            <a:r>
              <a:rPr lang="en-US" dirty="0" smtClean="0"/>
              <a:t>Best method of instruction?</a:t>
            </a:r>
          </a:p>
          <a:p>
            <a:pPr lvl="1"/>
            <a:r>
              <a:rPr lang="en-US" dirty="0" smtClean="0"/>
              <a:t>Small group, hands-on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8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Get To It, Then…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Assignment: </a:t>
            </a:r>
          </a:p>
          <a:p>
            <a:pPr lvl="1"/>
            <a:r>
              <a:rPr lang="en-US" dirty="0" smtClean="0"/>
              <a:t>Work in pairs to create an educational activity for your learners using Backwards Design.</a:t>
            </a:r>
          </a:p>
          <a:p>
            <a:pPr lvl="1"/>
            <a:r>
              <a:rPr lang="en-US" dirty="0" smtClean="0"/>
              <a:t>Preclinical med students, clerkship med students, residents, fellows,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02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5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7734"/>
            <a:ext cx="8229600" cy="113359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Conflict of Interest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64771"/>
            <a:ext cx="83820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 have no conflict of interest.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7734"/>
            <a:ext cx="8229600" cy="113359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Objectives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64771"/>
            <a:ext cx="83820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Participants will:</a:t>
            </a:r>
          </a:p>
          <a:p>
            <a:pPr lvl="0"/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Describe the backwards design approach to curricular planning</a:t>
            </a: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Create a curricular plan using backwards design</a:t>
            </a:r>
          </a:p>
        </p:txBody>
      </p:sp>
    </p:spTree>
    <p:extLst>
      <p:ext uri="{BB962C8B-B14F-4D97-AF65-F5344CB8AC3E}">
        <p14:creationId xmlns:p14="http://schemas.microsoft.com/office/powerpoint/2010/main" val="7436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Curricular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1351722"/>
            <a:ext cx="8786191" cy="5016972"/>
          </a:xfrm>
        </p:spPr>
        <p:txBody>
          <a:bodyPr/>
          <a:lstStyle/>
          <a:p>
            <a:r>
              <a:rPr lang="en-US" dirty="0" smtClean="0"/>
              <a:t>Step 1: Identify topic</a:t>
            </a:r>
          </a:p>
          <a:p>
            <a:pPr lvl="1"/>
            <a:r>
              <a:rPr lang="en-US" dirty="0" smtClean="0"/>
              <a:t>Otitis media</a:t>
            </a:r>
          </a:p>
          <a:p>
            <a:pPr lvl="1"/>
            <a:r>
              <a:rPr lang="en-US" dirty="0" smtClean="0"/>
              <a:t>Inflammatory bowel disease</a:t>
            </a:r>
          </a:p>
          <a:p>
            <a:endParaRPr lang="en-US" dirty="0" smtClean="0"/>
          </a:p>
          <a:p>
            <a:r>
              <a:rPr lang="en-US" dirty="0" smtClean="0"/>
              <a:t>Step 2: Flesh out content (lesson plans)</a:t>
            </a:r>
          </a:p>
          <a:p>
            <a:pPr lvl="1"/>
            <a:r>
              <a:rPr lang="en-US" dirty="0" smtClean="0"/>
              <a:t>Create PowerPoint covering information</a:t>
            </a:r>
          </a:p>
          <a:p>
            <a:endParaRPr lang="en-US" dirty="0" smtClean="0"/>
          </a:p>
          <a:p>
            <a:r>
              <a:rPr lang="en-US" dirty="0" smtClean="0"/>
              <a:t>Step 3: Assessment</a:t>
            </a:r>
          </a:p>
          <a:p>
            <a:pPr lvl="1"/>
            <a:r>
              <a:rPr lang="en-US" dirty="0" smtClean="0"/>
              <a:t>Write some test questions on content in PPT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6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Design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1351722"/>
            <a:ext cx="8786191" cy="5016972"/>
          </a:xfrm>
        </p:spPr>
        <p:txBody>
          <a:bodyPr/>
          <a:lstStyle/>
          <a:p>
            <a:r>
              <a:rPr lang="en-US" dirty="0" smtClean="0"/>
              <a:t>Step 1: Identify the desired knowledge and skills learner will have at the end</a:t>
            </a:r>
          </a:p>
          <a:p>
            <a:pPr lvl="1"/>
            <a:r>
              <a:rPr lang="en-US" dirty="0" smtClean="0"/>
              <a:t>Diagnose and treat otitis media in children</a:t>
            </a:r>
          </a:p>
          <a:p>
            <a:pPr lvl="1"/>
            <a:r>
              <a:rPr lang="en-US" dirty="0" smtClean="0"/>
              <a:t>Differentiate the signs/symptoms and treatment strategy of Crohn’s and colitis</a:t>
            </a:r>
          </a:p>
          <a:p>
            <a:endParaRPr lang="en-US" sz="1100" dirty="0" smtClean="0"/>
          </a:p>
          <a:p>
            <a:r>
              <a:rPr lang="en-US" dirty="0" smtClean="0"/>
              <a:t>Step 2: Identify/create assessment</a:t>
            </a:r>
          </a:p>
          <a:p>
            <a:pPr lvl="1"/>
            <a:r>
              <a:rPr lang="en-US" dirty="0" smtClean="0"/>
              <a:t>How will you assess the goal from step 1?</a:t>
            </a:r>
          </a:p>
          <a:p>
            <a:pPr lvl="1"/>
            <a:r>
              <a:rPr lang="en-US" dirty="0" smtClean="0"/>
              <a:t>What is the appropriate level of competence?</a:t>
            </a:r>
          </a:p>
          <a:p>
            <a:endParaRPr lang="en-US" sz="1050" dirty="0" smtClean="0"/>
          </a:p>
          <a:p>
            <a:r>
              <a:rPr lang="en-US" dirty="0" smtClean="0"/>
              <a:t>Step 3: Lesson plan</a:t>
            </a:r>
          </a:p>
        </p:txBody>
      </p:sp>
    </p:spTree>
    <p:extLst>
      <p:ext uri="{BB962C8B-B14F-4D97-AF65-F5344CB8AC3E}">
        <p14:creationId xmlns:p14="http://schemas.microsoft.com/office/powerpoint/2010/main" val="319626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knowledge and skills are needed to achieve competence in the assessment I have chosen?</a:t>
            </a:r>
          </a:p>
          <a:p>
            <a:pPr lvl="1"/>
            <a:r>
              <a:rPr lang="en-US" dirty="0" smtClean="0"/>
              <a:t>This question keeps your content focused!</a:t>
            </a:r>
          </a:p>
          <a:p>
            <a:endParaRPr lang="en-US" dirty="0"/>
          </a:p>
          <a:p>
            <a:r>
              <a:rPr lang="en-US" dirty="0" smtClean="0"/>
              <a:t>What is the best method of instruction?</a:t>
            </a:r>
          </a:p>
          <a:p>
            <a:pPr lvl="1"/>
            <a:r>
              <a:rPr lang="en-US" dirty="0" smtClean="0"/>
              <a:t>Didactic, case study, simulation, rounding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325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Brooks was asked to deliver a seminar entitled “Teaching with the End in Mind” to a group of medical educators. He wanted to apply backwards design to the seminar preparation…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95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</a:t>
            </a:r>
            <a:r>
              <a:rPr lang="en-US" dirty="0"/>
              <a:t>Identify the desired knowledge and skills learner will have at the end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will be able to plan a teaching </a:t>
            </a:r>
            <a:r>
              <a:rPr lang="en-US" dirty="0" smtClean="0"/>
              <a:t>activity using </a:t>
            </a:r>
            <a:r>
              <a:rPr lang="en-US" dirty="0" smtClean="0"/>
              <a:t>backwards design.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82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Identify/create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 will be to review a curricular plan that was developed using backwards design.</a:t>
            </a:r>
          </a:p>
          <a:p>
            <a:endParaRPr lang="en-US" dirty="0" smtClean="0"/>
          </a:p>
          <a:p>
            <a:r>
              <a:rPr lang="en-US" dirty="0" smtClean="0"/>
              <a:t>Level of competence…</a:t>
            </a:r>
          </a:p>
          <a:p>
            <a:pPr lvl="1"/>
            <a:r>
              <a:rPr lang="en-US" dirty="0" smtClean="0"/>
              <a:t>Well, I didn’t go to the trouble of creating a rubric but that is how I would do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45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4.0.8"/>
  <p:tag name="PPTVERSION" val="15"/>
  <p:tag name="TPOS" val="2"/>
</p:tagLst>
</file>

<file path=ppt/theme/theme1.xml><?xml version="1.0" encoding="utf-8"?>
<a:theme xmlns:a="http://schemas.openxmlformats.org/drawingml/2006/main" name="4-3-Logo_Basic_template">
  <a:themeElements>
    <a:clrScheme name="Custom 5">
      <a:dk1>
        <a:sysClr val="windowText" lastClr="000000"/>
      </a:dk1>
      <a:lt1>
        <a:sysClr val="window" lastClr="FFFFFF"/>
      </a:lt1>
      <a:dk2>
        <a:srgbClr val="1C4A26"/>
      </a:dk2>
      <a:lt2>
        <a:srgbClr val="EEECE1"/>
      </a:lt2>
      <a:accent1>
        <a:srgbClr val="9C9F49"/>
      </a:accent1>
      <a:accent2>
        <a:srgbClr val="C59518"/>
      </a:accent2>
      <a:accent3>
        <a:srgbClr val="4C4C4C"/>
      </a:accent3>
      <a:accent4>
        <a:srgbClr val="99CC99"/>
      </a:accent4>
      <a:accent5>
        <a:srgbClr val="CCCC99"/>
      </a:accent5>
      <a:accent6>
        <a:srgbClr val="669966"/>
      </a:accent6>
      <a:hlink>
        <a:srgbClr val="008000"/>
      </a:hlink>
      <a:folHlink>
        <a:srgbClr val="999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Words>379</Words>
  <Application>Microsoft Office PowerPoint</Application>
  <PresentationFormat>On-screen Show (4:3)</PresentationFormat>
  <Paragraphs>63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Avenir Heavy</vt:lpstr>
      <vt:lpstr>Avenir Roman</vt:lpstr>
      <vt:lpstr>Calibri</vt:lpstr>
      <vt:lpstr>4-3-Logo_Basic_template</vt:lpstr>
      <vt:lpstr>Teaching with the End in Mind</vt:lpstr>
      <vt:lpstr>Conflict of Interest</vt:lpstr>
      <vt:lpstr>Objectives</vt:lpstr>
      <vt:lpstr>Traditional Curricular Planning</vt:lpstr>
      <vt:lpstr>Backwards Design Approach</vt:lpstr>
      <vt:lpstr>Step 3: Lesson Plan</vt:lpstr>
      <vt:lpstr>Case Study</vt:lpstr>
      <vt:lpstr>Step 1: Identify the desired knowledge and skills learner will have at the end </vt:lpstr>
      <vt:lpstr>Step 2: Identify/create Assessment</vt:lpstr>
      <vt:lpstr>Step 3: Lesson Plan</vt:lpstr>
      <vt:lpstr>Let’s Get To It, Then…</vt:lpstr>
      <vt:lpstr>Debrief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D. Lowman</dc:creator>
  <cp:lastModifiedBy>William S Brooks</cp:lastModifiedBy>
  <cp:revision>129</cp:revision>
  <cp:lastPrinted>2015-08-13T14:03:19Z</cp:lastPrinted>
  <dcterms:created xsi:type="dcterms:W3CDTF">2013-08-13T20:25:36Z</dcterms:created>
  <dcterms:modified xsi:type="dcterms:W3CDTF">2017-04-26T18:24:54Z</dcterms:modified>
</cp:coreProperties>
</file>