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1"/>
  </p:notesMasterIdLst>
  <p:handoutMasterIdLst>
    <p:handoutMasterId r:id="rId72"/>
  </p:handoutMasterIdLst>
  <p:sldIdLst>
    <p:sldId id="258" r:id="rId2"/>
    <p:sldId id="273" r:id="rId3"/>
    <p:sldId id="274" r:id="rId4"/>
    <p:sldId id="275" r:id="rId5"/>
    <p:sldId id="277" r:id="rId6"/>
    <p:sldId id="276" r:id="rId7"/>
    <p:sldId id="278" r:id="rId8"/>
    <p:sldId id="279" r:id="rId9"/>
    <p:sldId id="280" r:id="rId10"/>
    <p:sldId id="281" r:id="rId11"/>
    <p:sldId id="282" r:id="rId12"/>
    <p:sldId id="283" r:id="rId13"/>
    <p:sldId id="284" r:id="rId14"/>
    <p:sldId id="285" r:id="rId15"/>
    <p:sldId id="286" r:id="rId16"/>
    <p:sldId id="288" r:id="rId17"/>
    <p:sldId id="289" r:id="rId18"/>
    <p:sldId id="290" r:id="rId19"/>
    <p:sldId id="291" r:id="rId20"/>
    <p:sldId id="293" r:id="rId21"/>
    <p:sldId id="294" r:id="rId22"/>
    <p:sldId id="353" r:id="rId23"/>
    <p:sldId id="348" r:id="rId24"/>
    <p:sldId id="347" r:id="rId25"/>
    <p:sldId id="349" r:id="rId26"/>
    <p:sldId id="350" r:id="rId27"/>
    <p:sldId id="351" r:id="rId28"/>
    <p:sldId id="339" r:id="rId29"/>
    <p:sldId id="300" r:id="rId30"/>
    <p:sldId id="344" r:id="rId31"/>
    <p:sldId id="297" r:id="rId32"/>
    <p:sldId id="298" r:id="rId33"/>
    <p:sldId id="299" r:id="rId34"/>
    <p:sldId id="302" r:id="rId35"/>
    <p:sldId id="303" r:id="rId36"/>
    <p:sldId id="304" r:id="rId37"/>
    <p:sldId id="305" r:id="rId38"/>
    <p:sldId id="306" r:id="rId39"/>
    <p:sldId id="307" r:id="rId40"/>
    <p:sldId id="345" r:id="rId41"/>
    <p:sldId id="346" r:id="rId42"/>
    <p:sldId id="314" r:id="rId43"/>
    <p:sldId id="315" r:id="rId44"/>
    <p:sldId id="354" r:id="rId45"/>
    <p:sldId id="355" r:id="rId46"/>
    <p:sldId id="356" r:id="rId47"/>
    <p:sldId id="357" r:id="rId48"/>
    <p:sldId id="316" r:id="rId49"/>
    <p:sldId id="317" r:id="rId50"/>
    <p:sldId id="318" r:id="rId51"/>
    <p:sldId id="341" r:id="rId52"/>
    <p:sldId id="320" r:id="rId53"/>
    <p:sldId id="324" r:id="rId54"/>
    <p:sldId id="325" r:id="rId55"/>
    <p:sldId id="367" r:id="rId56"/>
    <p:sldId id="326" r:id="rId57"/>
    <p:sldId id="327" r:id="rId58"/>
    <p:sldId id="328" r:id="rId59"/>
    <p:sldId id="330" r:id="rId60"/>
    <p:sldId id="364" r:id="rId61"/>
    <p:sldId id="365" r:id="rId62"/>
    <p:sldId id="366" r:id="rId63"/>
    <p:sldId id="333" r:id="rId64"/>
    <p:sldId id="334" r:id="rId65"/>
    <p:sldId id="335" r:id="rId66"/>
    <p:sldId id="336" r:id="rId67"/>
    <p:sldId id="337" r:id="rId68"/>
    <p:sldId id="342" r:id="rId69"/>
    <p:sldId id="338" r:id="rId70"/>
  </p:sldIdLst>
  <p:sldSz cx="9144000" cy="6858000" type="screen4x3"/>
  <p:notesSz cx="7010400" cy="9296400"/>
  <p:defaultTex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b="1"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b="1"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b="1"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b="1"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 Ferniany" initials="WF" lastIdx="12" clrIdx="0">
    <p:extLst>
      <p:ext uri="{19B8F6BF-5375-455C-9EA6-DF929625EA0E}">
        <p15:presenceInfo xmlns:p15="http://schemas.microsoft.com/office/powerpoint/2012/main" userId="S-1-5-21-3325685961-202941231-2026508581-33396" providerId="AD"/>
      </p:ext>
    </p:extLst>
  </p:cmAuthor>
  <p:cmAuthor id="2" name="Jean A. Larson" initials="JAL" lastIdx="2" clrIdx="1">
    <p:extLst>
      <p:ext uri="{19B8F6BF-5375-455C-9EA6-DF929625EA0E}">
        <p15:presenceInfo xmlns:p15="http://schemas.microsoft.com/office/powerpoint/2012/main" userId="S-1-5-21-3325685961-202941231-2026508581-2677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4A"/>
    <a:srgbClr val="F3EAA5"/>
    <a:srgbClr val="F7E3BF"/>
    <a:srgbClr val="F5DEB3"/>
    <a:srgbClr val="FAFAD2"/>
    <a:srgbClr val="FFEBCD"/>
    <a:srgbClr val="F6F5DD"/>
    <a:srgbClr val="F5FA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865" autoAdjust="0"/>
  </p:normalViewPr>
  <p:slideViewPr>
    <p:cSldViewPr>
      <p:cViewPr varScale="1">
        <p:scale>
          <a:sx n="100" d="100"/>
          <a:sy n="100" d="100"/>
        </p:scale>
        <p:origin x="1194" y="48"/>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1319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6EE7D9-CA28-40BA-9804-18C91E4AEDEB}" type="doc">
      <dgm:prSet loTypeId="urn:microsoft.com/office/officeart/2005/8/layout/funnel1" loCatId="relationship" qsTypeId="urn:microsoft.com/office/officeart/2005/8/quickstyle/3d3" qsCatId="3D" csTypeId="urn:microsoft.com/office/officeart/2005/8/colors/accent1_2" csCatId="accent1" phldr="1"/>
      <dgm:spPr/>
      <dgm:t>
        <a:bodyPr/>
        <a:lstStyle/>
        <a:p>
          <a:endParaRPr lang="en-US"/>
        </a:p>
      </dgm:t>
    </dgm:pt>
    <dgm:pt modelId="{940C52CC-1B42-4C84-B3B3-A3AEC82D6DBB}">
      <dgm:prSet phldrT="[Text]"/>
      <dgm:spPr/>
      <dgm:t>
        <a:bodyPr/>
        <a:lstStyle/>
        <a:p>
          <a:r>
            <a:rPr lang="en-US" dirty="0" smtClean="0"/>
            <a:t>EQ</a:t>
          </a:r>
          <a:endParaRPr lang="en-US" dirty="0"/>
        </a:p>
      </dgm:t>
    </dgm:pt>
    <dgm:pt modelId="{C9E5863F-B16D-44D4-AB6C-4DD09CEEFCF9}" type="parTrans" cxnId="{D7F47E60-9695-418D-8396-26AC71A67BA2}">
      <dgm:prSet/>
      <dgm:spPr/>
      <dgm:t>
        <a:bodyPr/>
        <a:lstStyle/>
        <a:p>
          <a:endParaRPr lang="en-US"/>
        </a:p>
      </dgm:t>
    </dgm:pt>
    <dgm:pt modelId="{89E12686-AE42-4442-A70F-38CCF3FD9F23}" type="sibTrans" cxnId="{D7F47E60-9695-418D-8396-26AC71A67BA2}">
      <dgm:prSet/>
      <dgm:spPr/>
      <dgm:t>
        <a:bodyPr/>
        <a:lstStyle/>
        <a:p>
          <a:endParaRPr lang="en-US"/>
        </a:p>
      </dgm:t>
    </dgm:pt>
    <dgm:pt modelId="{0B91B683-2079-40DE-9F97-9175797DD921}">
      <dgm:prSet phldrT="[Text]"/>
      <dgm:spPr/>
      <dgm:t>
        <a:bodyPr/>
        <a:lstStyle/>
        <a:p>
          <a:r>
            <a:rPr lang="en-US" dirty="0" smtClean="0"/>
            <a:t>Change</a:t>
          </a:r>
          <a:endParaRPr lang="en-US" dirty="0"/>
        </a:p>
      </dgm:t>
    </dgm:pt>
    <dgm:pt modelId="{B24EF482-CDF6-4DE5-B22F-2757B428D0E1}" type="parTrans" cxnId="{8C812F55-D90E-4A3A-AEFD-ACFB5B195AC5}">
      <dgm:prSet/>
      <dgm:spPr/>
      <dgm:t>
        <a:bodyPr/>
        <a:lstStyle/>
        <a:p>
          <a:endParaRPr lang="en-US"/>
        </a:p>
      </dgm:t>
    </dgm:pt>
    <dgm:pt modelId="{87DD5D73-D3A3-4F93-A321-309CD4A81CF0}" type="sibTrans" cxnId="{8C812F55-D90E-4A3A-AEFD-ACFB5B195AC5}">
      <dgm:prSet/>
      <dgm:spPr/>
      <dgm:t>
        <a:bodyPr/>
        <a:lstStyle/>
        <a:p>
          <a:endParaRPr lang="en-US"/>
        </a:p>
      </dgm:t>
    </dgm:pt>
    <dgm:pt modelId="{2990A5E9-36AF-4BFF-ABA7-ED8E8D593754}">
      <dgm:prSet phldrT="[Text]"/>
      <dgm:spPr/>
      <dgm:t>
        <a:bodyPr/>
        <a:lstStyle/>
        <a:p>
          <a:r>
            <a:rPr lang="en-US" dirty="0" smtClean="0"/>
            <a:t>Stress</a:t>
          </a:r>
          <a:endParaRPr lang="en-US" dirty="0"/>
        </a:p>
      </dgm:t>
    </dgm:pt>
    <dgm:pt modelId="{B03DD965-9258-448E-B392-710460531665}" type="parTrans" cxnId="{C5AE3069-51D4-4A17-ACCC-7ED2398B395A}">
      <dgm:prSet/>
      <dgm:spPr/>
      <dgm:t>
        <a:bodyPr/>
        <a:lstStyle/>
        <a:p>
          <a:endParaRPr lang="en-US"/>
        </a:p>
      </dgm:t>
    </dgm:pt>
    <dgm:pt modelId="{89F3A34E-8E43-4DE9-A80C-93FE6DB2FB28}" type="sibTrans" cxnId="{C5AE3069-51D4-4A17-ACCC-7ED2398B395A}">
      <dgm:prSet/>
      <dgm:spPr/>
      <dgm:t>
        <a:bodyPr/>
        <a:lstStyle/>
        <a:p>
          <a:endParaRPr lang="en-US"/>
        </a:p>
      </dgm:t>
    </dgm:pt>
    <dgm:pt modelId="{83554839-BC16-41DE-B87F-535399FDB849}">
      <dgm:prSet phldrT="[Text]"/>
      <dgm:spPr/>
      <dgm:t>
        <a:bodyPr/>
        <a:lstStyle/>
        <a:p>
          <a:endParaRPr lang="en-US" dirty="0"/>
        </a:p>
      </dgm:t>
    </dgm:pt>
    <dgm:pt modelId="{9FC1748B-6EF7-4A05-9E35-8011D2511BED}" type="parTrans" cxnId="{5E785336-528C-46C7-B761-785A4D4E37A6}">
      <dgm:prSet/>
      <dgm:spPr/>
      <dgm:t>
        <a:bodyPr/>
        <a:lstStyle/>
        <a:p>
          <a:endParaRPr lang="en-US"/>
        </a:p>
      </dgm:t>
    </dgm:pt>
    <dgm:pt modelId="{A12DE715-48F1-4C9D-984E-B172A1730785}" type="sibTrans" cxnId="{5E785336-528C-46C7-B761-785A4D4E37A6}">
      <dgm:prSet/>
      <dgm:spPr/>
      <dgm:t>
        <a:bodyPr/>
        <a:lstStyle/>
        <a:p>
          <a:endParaRPr lang="en-US"/>
        </a:p>
      </dgm:t>
    </dgm:pt>
    <dgm:pt modelId="{57F11192-57E2-4B60-988F-9C1DA9D405EB}">
      <dgm:prSet phldrT="[Text]"/>
      <dgm:spPr/>
      <dgm:t>
        <a:bodyPr/>
        <a:lstStyle/>
        <a:p>
          <a:r>
            <a:rPr lang="en-US" dirty="0" smtClean="0"/>
            <a:t>You</a:t>
          </a:r>
          <a:endParaRPr lang="en-US" dirty="0"/>
        </a:p>
      </dgm:t>
    </dgm:pt>
    <dgm:pt modelId="{5EE33525-443B-4834-92EF-9C11ACD99D63}" type="parTrans" cxnId="{C8F578AF-426C-450D-9A60-AABCF7D01589}">
      <dgm:prSet/>
      <dgm:spPr/>
      <dgm:t>
        <a:bodyPr/>
        <a:lstStyle/>
        <a:p>
          <a:endParaRPr lang="en-US"/>
        </a:p>
      </dgm:t>
    </dgm:pt>
    <dgm:pt modelId="{4C8BDD59-18A5-4BB6-8CA3-E25322DA2AF7}" type="sibTrans" cxnId="{C8F578AF-426C-450D-9A60-AABCF7D01589}">
      <dgm:prSet/>
      <dgm:spPr/>
      <dgm:t>
        <a:bodyPr/>
        <a:lstStyle/>
        <a:p>
          <a:endParaRPr lang="en-US"/>
        </a:p>
      </dgm:t>
    </dgm:pt>
    <dgm:pt modelId="{AACC0DD3-70E0-4FDB-A751-6CF7E775F9A8}" type="pres">
      <dgm:prSet presAssocID="{B56EE7D9-CA28-40BA-9804-18C91E4AEDEB}" presName="Name0" presStyleCnt="0">
        <dgm:presLayoutVars>
          <dgm:chMax val="4"/>
          <dgm:resizeHandles val="exact"/>
        </dgm:presLayoutVars>
      </dgm:prSet>
      <dgm:spPr/>
      <dgm:t>
        <a:bodyPr/>
        <a:lstStyle/>
        <a:p>
          <a:endParaRPr lang="en-US"/>
        </a:p>
      </dgm:t>
    </dgm:pt>
    <dgm:pt modelId="{7FC60E67-19B2-4827-9E76-F39687F0A017}" type="pres">
      <dgm:prSet presAssocID="{B56EE7D9-CA28-40BA-9804-18C91E4AEDEB}" presName="ellipse" presStyleLbl="trBgShp" presStyleIdx="0" presStyleCnt="1"/>
      <dgm:spPr/>
    </dgm:pt>
    <dgm:pt modelId="{E72CB4EF-DD41-4650-81A7-DF62283D5358}" type="pres">
      <dgm:prSet presAssocID="{B56EE7D9-CA28-40BA-9804-18C91E4AEDEB}" presName="arrow1" presStyleLbl="fgShp" presStyleIdx="0" presStyleCnt="1" custLinFactNeighborY="-21176"/>
      <dgm:spPr/>
    </dgm:pt>
    <dgm:pt modelId="{3D3257A0-2771-4FD2-9C45-607D7586F7ED}" type="pres">
      <dgm:prSet presAssocID="{B56EE7D9-CA28-40BA-9804-18C91E4AEDEB}" presName="rectangle" presStyleLbl="revTx" presStyleIdx="0" presStyleCnt="1" custLinFactNeighborX="118" custLinFactNeighborY="-13448">
        <dgm:presLayoutVars>
          <dgm:bulletEnabled val="1"/>
        </dgm:presLayoutVars>
      </dgm:prSet>
      <dgm:spPr/>
      <dgm:t>
        <a:bodyPr/>
        <a:lstStyle/>
        <a:p>
          <a:endParaRPr lang="en-US"/>
        </a:p>
      </dgm:t>
    </dgm:pt>
    <dgm:pt modelId="{5C0B8868-CF11-4CBA-A33C-B7D0F3C99637}" type="pres">
      <dgm:prSet presAssocID="{0B91B683-2079-40DE-9F97-9175797DD921}" presName="item1" presStyleLbl="node1" presStyleIdx="0" presStyleCnt="3">
        <dgm:presLayoutVars>
          <dgm:bulletEnabled val="1"/>
        </dgm:presLayoutVars>
      </dgm:prSet>
      <dgm:spPr/>
      <dgm:t>
        <a:bodyPr/>
        <a:lstStyle/>
        <a:p>
          <a:endParaRPr lang="en-US"/>
        </a:p>
      </dgm:t>
    </dgm:pt>
    <dgm:pt modelId="{154B468D-21E7-4B5F-9D5D-5E28EC994F17}" type="pres">
      <dgm:prSet presAssocID="{2990A5E9-36AF-4BFF-ABA7-ED8E8D593754}" presName="item2" presStyleLbl="node1" presStyleIdx="1" presStyleCnt="3">
        <dgm:presLayoutVars>
          <dgm:bulletEnabled val="1"/>
        </dgm:presLayoutVars>
      </dgm:prSet>
      <dgm:spPr/>
      <dgm:t>
        <a:bodyPr/>
        <a:lstStyle/>
        <a:p>
          <a:endParaRPr lang="en-US"/>
        </a:p>
      </dgm:t>
    </dgm:pt>
    <dgm:pt modelId="{84B3120B-53CF-4C8B-87E5-321A2DC1711D}" type="pres">
      <dgm:prSet presAssocID="{57F11192-57E2-4B60-988F-9C1DA9D405EB}" presName="item3" presStyleLbl="node1" presStyleIdx="2" presStyleCnt="3">
        <dgm:presLayoutVars>
          <dgm:bulletEnabled val="1"/>
        </dgm:presLayoutVars>
      </dgm:prSet>
      <dgm:spPr/>
      <dgm:t>
        <a:bodyPr/>
        <a:lstStyle/>
        <a:p>
          <a:endParaRPr lang="en-US"/>
        </a:p>
      </dgm:t>
    </dgm:pt>
    <dgm:pt modelId="{17B1B475-CF31-4E63-B712-500C8F625542}" type="pres">
      <dgm:prSet presAssocID="{B56EE7D9-CA28-40BA-9804-18C91E4AEDEB}" presName="funnel" presStyleLbl="trAlignAcc1" presStyleIdx="0" presStyleCnt="1" custScaleX="132736" custScaleY="132149" custLinFactNeighborX="-139" custLinFactNeighborY="-5104"/>
      <dgm:spPr/>
      <dgm:t>
        <a:bodyPr/>
        <a:lstStyle/>
        <a:p>
          <a:endParaRPr lang="en-US"/>
        </a:p>
      </dgm:t>
    </dgm:pt>
  </dgm:ptLst>
  <dgm:cxnLst>
    <dgm:cxn modelId="{A2B71D0F-E378-4DA2-BA41-EAE1BB0E493D}" type="presOf" srcId="{0B91B683-2079-40DE-9F97-9175797DD921}" destId="{154B468D-21E7-4B5F-9D5D-5E28EC994F17}" srcOrd="0" destOrd="0" presId="urn:microsoft.com/office/officeart/2005/8/layout/funnel1"/>
    <dgm:cxn modelId="{32F3DB34-6656-4FFA-A716-6138FEB861E2}" type="presOf" srcId="{B56EE7D9-CA28-40BA-9804-18C91E4AEDEB}" destId="{AACC0DD3-70E0-4FDB-A751-6CF7E775F9A8}" srcOrd="0" destOrd="0" presId="urn:microsoft.com/office/officeart/2005/8/layout/funnel1"/>
    <dgm:cxn modelId="{D7F47E60-9695-418D-8396-26AC71A67BA2}" srcId="{B56EE7D9-CA28-40BA-9804-18C91E4AEDEB}" destId="{940C52CC-1B42-4C84-B3B3-A3AEC82D6DBB}" srcOrd="0" destOrd="0" parTransId="{C9E5863F-B16D-44D4-AB6C-4DD09CEEFCF9}" sibTransId="{89E12686-AE42-4442-A70F-38CCF3FD9F23}"/>
    <dgm:cxn modelId="{4250A888-3A0D-48AE-912A-C5B42C370BA0}" type="presOf" srcId="{57F11192-57E2-4B60-988F-9C1DA9D405EB}" destId="{3D3257A0-2771-4FD2-9C45-607D7586F7ED}" srcOrd="0" destOrd="0" presId="urn:microsoft.com/office/officeart/2005/8/layout/funnel1"/>
    <dgm:cxn modelId="{C5AE3069-51D4-4A17-ACCC-7ED2398B395A}" srcId="{B56EE7D9-CA28-40BA-9804-18C91E4AEDEB}" destId="{2990A5E9-36AF-4BFF-ABA7-ED8E8D593754}" srcOrd="2" destOrd="0" parTransId="{B03DD965-9258-448E-B392-710460531665}" sibTransId="{89F3A34E-8E43-4DE9-A80C-93FE6DB2FB28}"/>
    <dgm:cxn modelId="{12C6DE4C-5803-46BD-84B4-153A119897F4}" type="presOf" srcId="{940C52CC-1B42-4C84-B3B3-A3AEC82D6DBB}" destId="{84B3120B-53CF-4C8B-87E5-321A2DC1711D}" srcOrd="0" destOrd="0" presId="urn:microsoft.com/office/officeart/2005/8/layout/funnel1"/>
    <dgm:cxn modelId="{C8F578AF-426C-450D-9A60-AABCF7D01589}" srcId="{B56EE7D9-CA28-40BA-9804-18C91E4AEDEB}" destId="{57F11192-57E2-4B60-988F-9C1DA9D405EB}" srcOrd="3" destOrd="0" parTransId="{5EE33525-443B-4834-92EF-9C11ACD99D63}" sibTransId="{4C8BDD59-18A5-4BB6-8CA3-E25322DA2AF7}"/>
    <dgm:cxn modelId="{8C812F55-D90E-4A3A-AEFD-ACFB5B195AC5}" srcId="{B56EE7D9-CA28-40BA-9804-18C91E4AEDEB}" destId="{0B91B683-2079-40DE-9F97-9175797DD921}" srcOrd="1" destOrd="0" parTransId="{B24EF482-CDF6-4DE5-B22F-2757B428D0E1}" sibTransId="{87DD5D73-D3A3-4F93-A321-309CD4A81CF0}"/>
    <dgm:cxn modelId="{5E785336-528C-46C7-B761-785A4D4E37A6}" srcId="{B56EE7D9-CA28-40BA-9804-18C91E4AEDEB}" destId="{83554839-BC16-41DE-B87F-535399FDB849}" srcOrd="4" destOrd="0" parTransId="{9FC1748B-6EF7-4A05-9E35-8011D2511BED}" sibTransId="{A12DE715-48F1-4C9D-984E-B172A1730785}"/>
    <dgm:cxn modelId="{51A78AC9-A92A-4AF0-92AA-C0D6E3B5B6E5}" type="presOf" srcId="{2990A5E9-36AF-4BFF-ABA7-ED8E8D593754}" destId="{5C0B8868-CF11-4CBA-A33C-B7D0F3C99637}" srcOrd="0" destOrd="0" presId="urn:microsoft.com/office/officeart/2005/8/layout/funnel1"/>
    <dgm:cxn modelId="{5806BE98-3D44-48A5-8197-D92BBA6458DB}" type="presParOf" srcId="{AACC0DD3-70E0-4FDB-A751-6CF7E775F9A8}" destId="{7FC60E67-19B2-4827-9E76-F39687F0A017}" srcOrd="0" destOrd="0" presId="urn:microsoft.com/office/officeart/2005/8/layout/funnel1"/>
    <dgm:cxn modelId="{10B42550-6BF7-4C2F-BA59-ED6B2C180D95}" type="presParOf" srcId="{AACC0DD3-70E0-4FDB-A751-6CF7E775F9A8}" destId="{E72CB4EF-DD41-4650-81A7-DF62283D5358}" srcOrd="1" destOrd="0" presId="urn:microsoft.com/office/officeart/2005/8/layout/funnel1"/>
    <dgm:cxn modelId="{E14B6C7D-0471-4726-BA0F-17199093208C}" type="presParOf" srcId="{AACC0DD3-70E0-4FDB-A751-6CF7E775F9A8}" destId="{3D3257A0-2771-4FD2-9C45-607D7586F7ED}" srcOrd="2" destOrd="0" presId="urn:microsoft.com/office/officeart/2005/8/layout/funnel1"/>
    <dgm:cxn modelId="{DFEECF47-3806-493D-8D8F-365933C855FE}" type="presParOf" srcId="{AACC0DD3-70E0-4FDB-A751-6CF7E775F9A8}" destId="{5C0B8868-CF11-4CBA-A33C-B7D0F3C99637}" srcOrd="3" destOrd="0" presId="urn:microsoft.com/office/officeart/2005/8/layout/funnel1"/>
    <dgm:cxn modelId="{416C4898-6FF3-4737-8441-2AE15189CCEA}" type="presParOf" srcId="{AACC0DD3-70E0-4FDB-A751-6CF7E775F9A8}" destId="{154B468D-21E7-4B5F-9D5D-5E28EC994F17}" srcOrd="4" destOrd="0" presId="urn:microsoft.com/office/officeart/2005/8/layout/funnel1"/>
    <dgm:cxn modelId="{70FE749C-7035-45D2-B9CD-196B1D4E442B}" type="presParOf" srcId="{AACC0DD3-70E0-4FDB-A751-6CF7E775F9A8}" destId="{84B3120B-53CF-4C8B-87E5-321A2DC1711D}" srcOrd="5" destOrd="0" presId="urn:microsoft.com/office/officeart/2005/8/layout/funnel1"/>
    <dgm:cxn modelId="{A7B5487C-837E-4047-B270-BC689B504221}" type="presParOf" srcId="{AACC0DD3-70E0-4FDB-A751-6CF7E775F9A8}" destId="{17B1B475-CF31-4E63-B712-500C8F625542}"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718FE4-A1B5-436C-A89F-9D6372DD149A}" type="doc">
      <dgm:prSet loTypeId="urn:microsoft.com/office/officeart/2005/8/layout/pyramid1" loCatId="pyramid" qsTypeId="urn:microsoft.com/office/officeart/2005/8/quickstyle/simple1" qsCatId="simple" csTypeId="urn:microsoft.com/office/officeart/2005/8/colors/accent1_2" csCatId="accent1" phldr="1"/>
      <dgm:spPr/>
    </dgm:pt>
    <dgm:pt modelId="{5F860496-B3B8-45FB-91DC-6E19B1E0C330}">
      <dgm:prSet phldrT="[Text]"/>
      <dgm:spPr/>
      <dgm:t>
        <a:bodyPr/>
        <a:lstStyle/>
        <a:p>
          <a:r>
            <a:rPr lang="en-US" dirty="0" smtClean="0">
              <a:solidFill>
                <a:schemeClr val="bg1"/>
              </a:solidFill>
            </a:rPr>
            <a:t>Role</a:t>
          </a:r>
          <a:endParaRPr lang="en-US" dirty="0">
            <a:solidFill>
              <a:schemeClr val="bg1"/>
            </a:solidFill>
          </a:endParaRPr>
        </a:p>
      </dgm:t>
    </dgm:pt>
    <dgm:pt modelId="{6B6FBE3C-EDDC-41D9-BD0A-A217DCFFE993}" type="parTrans" cxnId="{B91B2B4B-1CBA-46A4-BE25-385EF8A958A3}">
      <dgm:prSet/>
      <dgm:spPr/>
      <dgm:t>
        <a:bodyPr/>
        <a:lstStyle/>
        <a:p>
          <a:endParaRPr lang="en-US">
            <a:solidFill>
              <a:schemeClr val="bg1"/>
            </a:solidFill>
          </a:endParaRPr>
        </a:p>
      </dgm:t>
    </dgm:pt>
    <dgm:pt modelId="{90F4329D-9E1B-46E7-95A3-8D7D150F6AE7}" type="sibTrans" cxnId="{B91B2B4B-1CBA-46A4-BE25-385EF8A958A3}">
      <dgm:prSet/>
      <dgm:spPr/>
      <dgm:t>
        <a:bodyPr/>
        <a:lstStyle/>
        <a:p>
          <a:endParaRPr lang="en-US">
            <a:solidFill>
              <a:schemeClr val="bg1"/>
            </a:solidFill>
          </a:endParaRPr>
        </a:p>
      </dgm:t>
    </dgm:pt>
    <dgm:pt modelId="{FB965317-9781-44D4-AF32-8DD57CD10BF1}">
      <dgm:prSet phldrT="[Text]"/>
      <dgm:spPr/>
      <dgm:t>
        <a:bodyPr/>
        <a:lstStyle/>
        <a:p>
          <a:r>
            <a:rPr lang="en-US" dirty="0" smtClean="0">
              <a:solidFill>
                <a:schemeClr val="bg1"/>
              </a:solidFill>
            </a:rPr>
            <a:t>Skills, knowledge, abilities</a:t>
          </a:r>
          <a:endParaRPr lang="en-US" dirty="0">
            <a:solidFill>
              <a:schemeClr val="bg1"/>
            </a:solidFill>
          </a:endParaRPr>
        </a:p>
      </dgm:t>
    </dgm:pt>
    <dgm:pt modelId="{1B5BD875-BFEB-4F4F-B8B6-68D1961D2B55}" type="parTrans" cxnId="{D01671E2-9D98-4CB6-B957-CA1F1E8A8F45}">
      <dgm:prSet/>
      <dgm:spPr/>
      <dgm:t>
        <a:bodyPr/>
        <a:lstStyle/>
        <a:p>
          <a:endParaRPr lang="en-US">
            <a:solidFill>
              <a:schemeClr val="bg1"/>
            </a:solidFill>
          </a:endParaRPr>
        </a:p>
      </dgm:t>
    </dgm:pt>
    <dgm:pt modelId="{4E6BD19C-76E1-4A0E-B99D-937031308689}" type="sibTrans" cxnId="{D01671E2-9D98-4CB6-B957-CA1F1E8A8F45}">
      <dgm:prSet/>
      <dgm:spPr/>
      <dgm:t>
        <a:bodyPr/>
        <a:lstStyle/>
        <a:p>
          <a:endParaRPr lang="en-US">
            <a:solidFill>
              <a:schemeClr val="bg1"/>
            </a:solidFill>
          </a:endParaRPr>
        </a:p>
      </dgm:t>
    </dgm:pt>
    <dgm:pt modelId="{BE6097FF-1E97-4CEA-BF43-C1C749FEF945}">
      <dgm:prSet phldrT="[Text]"/>
      <dgm:spPr/>
      <dgm:t>
        <a:bodyPr/>
        <a:lstStyle/>
        <a:p>
          <a:r>
            <a:rPr lang="en-US" dirty="0" smtClean="0">
              <a:solidFill>
                <a:schemeClr val="bg1"/>
              </a:solidFill>
            </a:rPr>
            <a:t>Actions</a:t>
          </a:r>
          <a:endParaRPr lang="en-US" dirty="0">
            <a:solidFill>
              <a:schemeClr val="bg1"/>
            </a:solidFill>
          </a:endParaRPr>
        </a:p>
      </dgm:t>
    </dgm:pt>
    <dgm:pt modelId="{F4E5FB69-29EA-4BE0-9A62-46A51A177DCA}" type="parTrans" cxnId="{44AD625E-E967-41E9-A70C-B618A8D06640}">
      <dgm:prSet/>
      <dgm:spPr/>
      <dgm:t>
        <a:bodyPr/>
        <a:lstStyle/>
        <a:p>
          <a:endParaRPr lang="en-US">
            <a:solidFill>
              <a:schemeClr val="bg1"/>
            </a:solidFill>
          </a:endParaRPr>
        </a:p>
      </dgm:t>
    </dgm:pt>
    <dgm:pt modelId="{87C4A084-82D3-4C15-A95C-6781FBF82714}" type="sibTrans" cxnId="{44AD625E-E967-41E9-A70C-B618A8D06640}">
      <dgm:prSet/>
      <dgm:spPr/>
      <dgm:t>
        <a:bodyPr/>
        <a:lstStyle/>
        <a:p>
          <a:endParaRPr lang="en-US">
            <a:solidFill>
              <a:schemeClr val="bg1"/>
            </a:solidFill>
          </a:endParaRPr>
        </a:p>
      </dgm:t>
    </dgm:pt>
    <dgm:pt modelId="{059A1A69-D047-4D90-895E-71835EF45079}">
      <dgm:prSet phldrT="[Text]"/>
      <dgm:spPr>
        <a:solidFill>
          <a:srgbClr val="C00000"/>
        </a:solidFill>
      </dgm:spPr>
      <dgm:t>
        <a:bodyPr/>
        <a:lstStyle/>
        <a:p>
          <a:r>
            <a:rPr lang="en-US" dirty="0" smtClean="0">
              <a:solidFill>
                <a:schemeClr val="bg1"/>
              </a:solidFill>
            </a:rPr>
            <a:t>Emotional Intelligence</a:t>
          </a:r>
          <a:endParaRPr lang="en-US" dirty="0">
            <a:solidFill>
              <a:schemeClr val="bg1"/>
            </a:solidFill>
          </a:endParaRPr>
        </a:p>
      </dgm:t>
    </dgm:pt>
    <dgm:pt modelId="{4F5B4E52-E946-49D9-A0FB-B2A90BE52C3A}" type="parTrans" cxnId="{5361D8A0-A6F9-4788-8F23-61F896B5EE27}">
      <dgm:prSet/>
      <dgm:spPr/>
      <dgm:t>
        <a:bodyPr/>
        <a:lstStyle/>
        <a:p>
          <a:endParaRPr lang="en-US">
            <a:solidFill>
              <a:schemeClr val="bg1"/>
            </a:solidFill>
          </a:endParaRPr>
        </a:p>
      </dgm:t>
    </dgm:pt>
    <dgm:pt modelId="{D035D260-2F02-49C8-8F8E-C70BF7B6FC91}" type="sibTrans" cxnId="{5361D8A0-A6F9-4788-8F23-61F896B5EE27}">
      <dgm:prSet/>
      <dgm:spPr/>
      <dgm:t>
        <a:bodyPr/>
        <a:lstStyle/>
        <a:p>
          <a:endParaRPr lang="en-US">
            <a:solidFill>
              <a:schemeClr val="bg1"/>
            </a:solidFill>
          </a:endParaRPr>
        </a:p>
      </dgm:t>
    </dgm:pt>
    <dgm:pt modelId="{0F60519F-38DE-419E-A8C6-EA2260B30034}" type="pres">
      <dgm:prSet presAssocID="{53718FE4-A1B5-436C-A89F-9D6372DD149A}" presName="Name0" presStyleCnt="0">
        <dgm:presLayoutVars>
          <dgm:dir/>
          <dgm:animLvl val="lvl"/>
          <dgm:resizeHandles val="exact"/>
        </dgm:presLayoutVars>
      </dgm:prSet>
      <dgm:spPr/>
    </dgm:pt>
    <dgm:pt modelId="{F8344BF1-AF7B-4214-9551-C35A40E3F4A7}" type="pres">
      <dgm:prSet presAssocID="{5F860496-B3B8-45FB-91DC-6E19B1E0C330}" presName="Name8" presStyleCnt="0"/>
      <dgm:spPr/>
    </dgm:pt>
    <dgm:pt modelId="{4E8E2E32-258D-4FFD-AF44-2826C6EF0773}" type="pres">
      <dgm:prSet presAssocID="{5F860496-B3B8-45FB-91DC-6E19B1E0C330}" presName="level" presStyleLbl="node1" presStyleIdx="0" presStyleCnt="4">
        <dgm:presLayoutVars>
          <dgm:chMax val="1"/>
          <dgm:bulletEnabled val="1"/>
        </dgm:presLayoutVars>
      </dgm:prSet>
      <dgm:spPr/>
      <dgm:t>
        <a:bodyPr/>
        <a:lstStyle/>
        <a:p>
          <a:endParaRPr lang="en-US"/>
        </a:p>
      </dgm:t>
    </dgm:pt>
    <dgm:pt modelId="{4BCD1260-CF2E-434B-B29B-AA0FCCF11DB0}" type="pres">
      <dgm:prSet presAssocID="{5F860496-B3B8-45FB-91DC-6E19B1E0C330}" presName="levelTx" presStyleLbl="revTx" presStyleIdx="0" presStyleCnt="0">
        <dgm:presLayoutVars>
          <dgm:chMax val="1"/>
          <dgm:bulletEnabled val="1"/>
        </dgm:presLayoutVars>
      </dgm:prSet>
      <dgm:spPr/>
      <dgm:t>
        <a:bodyPr/>
        <a:lstStyle/>
        <a:p>
          <a:endParaRPr lang="en-US"/>
        </a:p>
      </dgm:t>
    </dgm:pt>
    <dgm:pt modelId="{28BF6997-1F84-4B14-9C72-2699CE6E1A3F}" type="pres">
      <dgm:prSet presAssocID="{FB965317-9781-44D4-AF32-8DD57CD10BF1}" presName="Name8" presStyleCnt="0"/>
      <dgm:spPr/>
    </dgm:pt>
    <dgm:pt modelId="{34C7AD73-422B-475C-AE01-CF1273EFA41C}" type="pres">
      <dgm:prSet presAssocID="{FB965317-9781-44D4-AF32-8DD57CD10BF1}" presName="level" presStyleLbl="node1" presStyleIdx="1" presStyleCnt="4">
        <dgm:presLayoutVars>
          <dgm:chMax val="1"/>
          <dgm:bulletEnabled val="1"/>
        </dgm:presLayoutVars>
      </dgm:prSet>
      <dgm:spPr/>
      <dgm:t>
        <a:bodyPr/>
        <a:lstStyle/>
        <a:p>
          <a:endParaRPr lang="en-US"/>
        </a:p>
      </dgm:t>
    </dgm:pt>
    <dgm:pt modelId="{D383E4FE-1CAC-4864-A9FC-78E5BBC29181}" type="pres">
      <dgm:prSet presAssocID="{FB965317-9781-44D4-AF32-8DD57CD10BF1}" presName="levelTx" presStyleLbl="revTx" presStyleIdx="0" presStyleCnt="0">
        <dgm:presLayoutVars>
          <dgm:chMax val="1"/>
          <dgm:bulletEnabled val="1"/>
        </dgm:presLayoutVars>
      </dgm:prSet>
      <dgm:spPr/>
      <dgm:t>
        <a:bodyPr/>
        <a:lstStyle/>
        <a:p>
          <a:endParaRPr lang="en-US"/>
        </a:p>
      </dgm:t>
    </dgm:pt>
    <dgm:pt modelId="{FA62C62B-9BA3-4E36-9FD1-E2C6585EFAD9}" type="pres">
      <dgm:prSet presAssocID="{BE6097FF-1E97-4CEA-BF43-C1C749FEF945}" presName="Name8" presStyleCnt="0"/>
      <dgm:spPr/>
    </dgm:pt>
    <dgm:pt modelId="{84BD7940-3637-4EB1-8CE4-25A14218CEEF}" type="pres">
      <dgm:prSet presAssocID="{BE6097FF-1E97-4CEA-BF43-C1C749FEF945}" presName="level" presStyleLbl="node1" presStyleIdx="2" presStyleCnt="4">
        <dgm:presLayoutVars>
          <dgm:chMax val="1"/>
          <dgm:bulletEnabled val="1"/>
        </dgm:presLayoutVars>
      </dgm:prSet>
      <dgm:spPr/>
      <dgm:t>
        <a:bodyPr/>
        <a:lstStyle/>
        <a:p>
          <a:endParaRPr lang="en-US"/>
        </a:p>
      </dgm:t>
    </dgm:pt>
    <dgm:pt modelId="{AD2EC3C6-BE55-45DA-89F9-67B4A3012463}" type="pres">
      <dgm:prSet presAssocID="{BE6097FF-1E97-4CEA-BF43-C1C749FEF945}" presName="levelTx" presStyleLbl="revTx" presStyleIdx="0" presStyleCnt="0">
        <dgm:presLayoutVars>
          <dgm:chMax val="1"/>
          <dgm:bulletEnabled val="1"/>
        </dgm:presLayoutVars>
      </dgm:prSet>
      <dgm:spPr/>
      <dgm:t>
        <a:bodyPr/>
        <a:lstStyle/>
        <a:p>
          <a:endParaRPr lang="en-US"/>
        </a:p>
      </dgm:t>
    </dgm:pt>
    <dgm:pt modelId="{EAD1D051-B157-421A-89ED-AFD525474DC1}" type="pres">
      <dgm:prSet presAssocID="{059A1A69-D047-4D90-895E-71835EF45079}" presName="Name8" presStyleCnt="0"/>
      <dgm:spPr/>
    </dgm:pt>
    <dgm:pt modelId="{59460B9F-F64E-4493-BA6B-1F5FF8DF6300}" type="pres">
      <dgm:prSet presAssocID="{059A1A69-D047-4D90-895E-71835EF45079}" presName="level" presStyleLbl="node1" presStyleIdx="3" presStyleCnt="4">
        <dgm:presLayoutVars>
          <dgm:chMax val="1"/>
          <dgm:bulletEnabled val="1"/>
        </dgm:presLayoutVars>
      </dgm:prSet>
      <dgm:spPr/>
      <dgm:t>
        <a:bodyPr/>
        <a:lstStyle/>
        <a:p>
          <a:endParaRPr lang="en-US"/>
        </a:p>
      </dgm:t>
    </dgm:pt>
    <dgm:pt modelId="{65382724-C638-4BA5-9CDC-382C22889B88}" type="pres">
      <dgm:prSet presAssocID="{059A1A69-D047-4D90-895E-71835EF45079}" presName="levelTx" presStyleLbl="revTx" presStyleIdx="0" presStyleCnt="0">
        <dgm:presLayoutVars>
          <dgm:chMax val="1"/>
          <dgm:bulletEnabled val="1"/>
        </dgm:presLayoutVars>
      </dgm:prSet>
      <dgm:spPr/>
      <dgm:t>
        <a:bodyPr/>
        <a:lstStyle/>
        <a:p>
          <a:endParaRPr lang="en-US"/>
        </a:p>
      </dgm:t>
    </dgm:pt>
  </dgm:ptLst>
  <dgm:cxnLst>
    <dgm:cxn modelId="{46EC8461-9E80-4331-8154-ADB5F28FD1D3}" type="presOf" srcId="{53718FE4-A1B5-436C-A89F-9D6372DD149A}" destId="{0F60519F-38DE-419E-A8C6-EA2260B30034}" srcOrd="0" destOrd="0" presId="urn:microsoft.com/office/officeart/2005/8/layout/pyramid1"/>
    <dgm:cxn modelId="{44AD625E-E967-41E9-A70C-B618A8D06640}" srcId="{53718FE4-A1B5-436C-A89F-9D6372DD149A}" destId="{BE6097FF-1E97-4CEA-BF43-C1C749FEF945}" srcOrd="2" destOrd="0" parTransId="{F4E5FB69-29EA-4BE0-9A62-46A51A177DCA}" sibTransId="{87C4A084-82D3-4C15-A95C-6781FBF82714}"/>
    <dgm:cxn modelId="{59760A88-59A2-4316-A577-800C8B20D559}" type="presOf" srcId="{BE6097FF-1E97-4CEA-BF43-C1C749FEF945}" destId="{84BD7940-3637-4EB1-8CE4-25A14218CEEF}" srcOrd="0" destOrd="0" presId="urn:microsoft.com/office/officeart/2005/8/layout/pyramid1"/>
    <dgm:cxn modelId="{5361D8A0-A6F9-4788-8F23-61F896B5EE27}" srcId="{53718FE4-A1B5-436C-A89F-9D6372DD149A}" destId="{059A1A69-D047-4D90-895E-71835EF45079}" srcOrd="3" destOrd="0" parTransId="{4F5B4E52-E946-49D9-A0FB-B2A90BE52C3A}" sibTransId="{D035D260-2F02-49C8-8F8E-C70BF7B6FC91}"/>
    <dgm:cxn modelId="{8EC2BCBC-D46C-4B2E-B265-22981FC81C68}" type="presOf" srcId="{5F860496-B3B8-45FB-91DC-6E19B1E0C330}" destId="{4BCD1260-CF2E-434B-B29B-AA0FCCF11DB0}" srcOrd="1" destOrd="0" presId="urn:microsoft.com/office/officeart/2005/8/layout/pyramid1"/>
    <dgm:cxn modelId="{D01671E2-9D98-4CB6-B957-CA1F1E8A8F45}" srcId="{53718FE4-A1B5-436C-A89F-9D6372DD149A}" destId="{FB965317-9781-44D4-AF32-8DD57CD10BF1}" srcOrd="1" destOrd="0" parTransId="{1B5BD875-BFEB-4F4F-B8B6-68D1961D2B55}" sibTransId="{4E6BD19C-76E1-4A0E-B99D-937031308689}"/>
    <dgm:cxn modelId="{D6DD0FBC-FBF2-4A69-B990-B74C2D290254}" type="presOf" srcId="{5F860496-B3B8-45FB-91DC-6E19B1E0C330}" destId="{4E8E2E32-258D-4FFD-AF44-2826C6EF0773}" srcOrd="0" destOrd="0" presId="urn:microsoft.com/office/officeart/2005/8/layout/pyramid1"/>
    <dgm:cxn modelId="{E3593378-A367-43BB-9B57-47A088E2BEE2}" type="presOf" srcId="{059A1A69-D047-4D90-895E-71835EF45079}" destId="{65382724-C638-4BA5-9CDC-382C22889B88}" srcOrd="1" destOrd="0" presId="urn:microsoft.com/office/officeart/2005/8/layout/pyramid1"/>
    <dgm:cxn modelId="{3EAE8F17-46D9-4AE8-858B-E4499E026553}" type="presOf" srcId="{FB965317-9781-44D4-AF32-8DD57CD10BF1}" destId="{D383E4FE-1CAC-4864-A9FC-78E5BBC29181}" srcOrd="1" destOrd="0" presId="urn:microsoft.com/office/officeart/2005/8/layout/pyramid1"/>
    <dgm:cxn modelId="{F930A103-CA7C-47A9-BF4C-C7DD3FF0333A}" type="presOf" srcId="{BE6097FF-1E97-4CEA-BF43-C1C749FEF945}" destId="{AD2EC3C6-BE55-45DA-89F9-67B4A3012463}" srcOrd="1" destOrd="0" presId="urn:microsoft.com/office/officeart/2005/8/layout/pyramid1"/>
    <dgm:cxn modelId="{B91B2B4B-1CBA-46A4-BE25-385EF8A958A3}" srcId="{53718FE4-A1B5-436C-A89F-9D6372DD149A}" destId="{5F860496-B3B8-45FB-91DC-6E19B1E0C330}" srcOrd="0" destOrd="0" parTransId="{6B6FBE3C-EDDC-41D9-BD0A-A217DCFFE993}" sibTransId="{90F4329D-9E1B-46E7-95A3-8D7D150F6AE7}"/>
    <dgm:cxn modelId="{A329D288-12A8-43D9-BE6E-4CA524F6F111}" type="presOf" srcId="{059A1A69-D047-4D90-895E-71835EF45079}" destId="{59460B9F-F64E-4493-BA6B-1F5FF8DF6300}" srcOrd="0" destOrd="0" presId="urn:microsoft.com/office/officeart/2005/8/layout/pyramid1"/>
    <dgm:cxn modelId="{DABE3FCD-AF92-46D7-8E17-E3043EFE5F62}" type="presOf" srcId="{FB965317-9781-44D4-AF32-8DD57CD10BF1}" destId="{34C7AD73-422B-475C-AE01-CF1273EFA41C}" srcOrd="0" destOrd="0" presId="urn:microsoft.com/office/officeart/2005/8/layout/pyramid1"/>
    <dgm:cxn modelId="{DFA99480-E646-4031-B243-7396E531BCA2}" type="presParOf" srcId="{0F60519F-38DE-419E-A8C6-EA2260B30034}" destId="{F8344BF1-AF7B-4214-9551-C35A40E3F4A7}" srcOrd="0" destOrd="0" presId="urn:microsoft.com/office/officeart/2005/8/layout/pyramid1"/>
    <dgm:cxn modelId="{AD79CF48-D769-4B8A-8F44-40D88316D12C}" type="presParOf" srcId="{F8344BF1-AF7B-4214-9551-C35A40E3F4A7}" destId="{4E8E2E32-258D-4FFD-AF44-2826C6EF0773}" srcOrd="0" destOrd="0" presId="urn:microsoft.com/office/officeart/2005/8/layout/pyramid1"/>
    <dgm:cxn modelId="{ADC6B09C-6854-42A2-AC83-28FC14122B64}" type="presParOf" srcId="{F8344BF1-AF7B-4214-9551-C35A40E3F4A7}" destId="{4BCD1260-CF2E-434B-B29B-AA0FCCF11DB0}" srcOrd="1" destOrd="0" presId="urn:microsoft.com/office/officeart/2005/8/layout/pyramid1"/>
    <dgm:cxn modelId="{1858F554-C6CF-4296-B180-1A565BAE3131}" type="presParOf" srcId="{0F60519F-38DE-419E-A8C6-EA2260B30034}" destId="{28BF6997-1F84-4B14-9C72-2699CE6E1A3F}" srcOrd="1" destOrd="0" presId="urn:microsoft.com/office/officeart/2005/8/layout/pyramid1"/>
    <dgm:cxn modelId="{8FBD6DAA-0261-45E4-AE7B-9E80DB9EB77D}" type="presParOf" srcId="{28BF6997-1F84-4B14-9C72-2699CE6E1A3F}" destId="{34C7AD73-422B-475C-AE01-CF1273EFA41C}" srcOrd="0" destOrd="0" presId="urn:microsoft.com/office/officeart/2005/8/layout/pyramid1"/>
    <dgm:cxn modelId="{E5E905C0-4DD3-4768-BD7B-A57759CB8FBF}" type="presParOf" srcId="{28BF6997-1F84-4B14-9C72-2699CE6E1A3F}" destId="{D383E4FE-1CAC-4864-A9FC-78E5BBC29181}" srcOrd="1" destOrd="0" presId="urn:microsoft.com/office/officeart/2005/8/layout/pyramid1"/>
    <dgm:cxn modelId="{57CE3F03-1BE0-4BF0-8574-E741A2257F96}" type="presParOf" srcId="{0F60519F-38DE-419E-A8C6-EA2260B30034}" destId="{FA62C62B-9BA3-4E36-9FD1-E2C6585EFAD9}" srcOrd="2" destOrd="0" presId="urn:microsoft.com/office/officeart/2005/8/layout/pyramid1"/>
    <dgm:cxn modelId="{68459C9C-0981-4C0D-8CBD-28056D90872B}" type="presParOf" srcId="{FA62C62B-9BA3-4E36-9FD1-E2C6585EFAD9}" destId="{84BD7940-3637-4EB1-8CE4-25A14218CEEF}" srcOrd="0" destOrd="0" presId="urn:microsoft.com/office/officeart/2005/8/layout/pyramid1"/>
    <dgm:cxn modelId="{74ED5E69-BBDA-4A7F-81C9-119D0E4048C3}" type="presParOf" srcId="{FA62C62B-9BA3-4E36-9FD1-E2C6585EFAD9}" destId="{AD2EC3C6-BE55-45DA-89F9-67B4A3012463}" srcOrd="1" destOrd="0" presId="urn:microsoft.com/office/officeart/2005/8/layout/pyramid1"/>
    <dgm:cxn modelId="{1DCA43DB-1E90-41F1-B2BD-39BC975B42A9}" type="presParOf" srcId="{0F60519F-38DE-419E-A8C6-EA2260B30034}" destId="{EAD1D051-B157-421A-89ED-AFD525474DC1}" srcOrd="3" destOrd="0" presId="urn:microsoft.com/office/officeart/2005/8/layout/pyramid1"/>
    <dgm:cxn modelId="{8016ECF2-FA8C-4AEC-A3A1-215C0E00AFBE}" type="presParOf" srcId="{EAD1D051-B157-421A-89ED-AFD525474DC1}" destId="{59460B9F-F64E-4493-BA6B-1F5FF8DF6300}" srcOrd="0" destOrd="0" presId="urn:microsoft.com/office/officeart/2005/8/layout/pyramid1"/>
    <dgm:cxn modelId="{802F2A69-DED8-4453-A00D-2B1B61D9230B}" type="presParOf" srcId="{EAD1D051-B157-421A-89ED-AFD525474DC1}" destId="{65382724-C638-4BA5-9CDC-382C22889B88}"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BF6BCC-EE09-4E90-BCF8-78BC21196F5E}"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8E750386-92F8-48B5-9506-C2EB7E07E12F}">
      <dgm:prSet phldrT="[Text]"/>
      <dgm:spPr/>
      <dgm:t>
        <a:bodyPr/>
        <a:lstStyle/>
        <a:p>
          <a:r>
            <a:rPr lang="en-US" dirty="0" smtClean="0"/>
            <a:t>Low</a:t>
          </a:r>
          <a:endParaRPr lang="en-US" dirty="0"/>
        </a:p>
      </dgm:t>
    </dgm:pt>
    <dgm:pt modelId="{26B3989E-890F-4C49-9035-7B010A1D7245}" type="parTrans" cxnId="{B7032685-3963-4EB8-B194-00078192DC32}">
      <dgm:prSet/>
      <dgm:spPr/>
      <dgm:t>
        <a:bodyPr/>
        <a:lstStyle/>
        <a:p>
          <a:endParaRPr lang="en-US"/>
        </a:p>
      </dgm:t>
    </dgm:pt>
    <dgm:pt modelId="{319FCABA-ADC5-4DFA-BCCB-3DD05F428442}" type="sibTrans" cxnId="{B7032685-3963-4EB8-B194-00078192DC32}">
      <dgm:prSet/>
      <dgm:spPr/>
      <dgm:t>
        <a:bodyPr/>
        <a:lstStyle/>
        <a:p>
          <a:endParaRPr lang="en-US"/>
        </a:p>
      </dgm:t>
    </dgm:pt>
    <dgm:pt modelId="{04045496-6093-4C3F-A0B1-CB9BB7AC0805}">
      <dgm:prSet phldrT="[Text]"/>
      <dgm:spPr/>
      <dgm:t>
        <a:bodyPr/>
        <a:lstStyle/>
        <a:p>
          <a:r>
            <a:rPr lang="en-US" dirty="0" smtClean="0"/>
            <a:t>Clerks, machine operators, etc.</a:t>
          </a:r>
          <a:endParaRPr lang="en-US" dirty="0"/>
        </a:p>
      </dgm:t>
    </dgm:pt>
    <dgm:pt modelId="{FCE6E356-6E7E-4D92-A3AE-B0135DFC3E45}" type="parTrans" cxnId="{6B447560-A5CF-4EBA-984E-8121ACCAC1D2}">
      <dgm:prSet/>
      <dgm:spPr/>
      <dgm:t>
        <a:bodyPr/>
        <a:lstStyle/>
        <a:p>
          <a:endParaRPr lang="en-US"/>
        </a:p>
      </dgm:t>
    </dgm:pt>
    <dgm:pt modelId="{114A4D25-E508-4962-858B-777B3E924BE6}" type="sibTrans" cxnId="{6B447560-A5CF-4EBA-984E-8121ACCAC1D2}">
      <dgm:prSet/>
      <dgm:spPr/>
      <dgm:t>
        <a:bodyPr/>
        <a:lstStyle/>
        <a:p>
          <a:endParaRPr lang="en-US"/>
        </a:p>
      </dgm:t>
    </dgm:pt>
    <dgm:pt modelId="{8C599FB6-4A78-4E61-930B-0FC31573BCA9}">
      <dgm:prSet phldrT="[Text]"/>
      <dgm:spPr/>
      <dgm:t>
        <a:bodyPr/>
        <a:lstStyle/>
        <a:p>
          <a:r>
            <a:rPr lang="en-US" dirty="0" smtClean="0"/>
            <a:t>High EQ = 3X more productive</a:t>
          </a:r>
          <a:endParaRPr lang="en-US" dirty="0"/>
        </a:p>
      </dgm:t>
    </dgm:pt>
    <dgm:pt modelId="{C341C784-32D7-4E0D-8294-DDF7E42A72CB}" type="parTrans" cxnId="{1E68B14C-96CD-4D64-A4B4-48110E6AE0B0}">
      <dgm:prSet/>
      <dgm:spPr/>
      <dgm:t>
        <a:bodyPr/>
        <a:lstStyle/>
        <a:p>
          <a:endParaRPr lang="en-US"/>
        </a:p>
      </dgm:t>
    </dgm:pt>
    <dgm:pt modelId="{372713D8-38F8-4950-B620-DA64FEF1F015}" type="sibTrans" cxnId="{1E68B14C-96CD-4D64-A4B4-48110E6AE0B0}">
      <dgm:prSet/>
      <dgm:spPr/>
      <dgm:t>
        <a:bodyPr/>
        <a:lstStyle/>
        <a:p>
          <a:endParaRPr lang="en-US"/>
        </a:p>
      </dgm:t>
    </dgm:pt>
    <dgm:pt modelId="{B703925B-DA1F-4026-ABDC-485A7A5751DC}">
      <dgm:prSet phldrT="[Text]"/>
      <dgm:spPr/>
      <dgm:t>
        <a:bodyPr/>
        <a:lstStyle/>
        <a:p>
          <a:r>
            <a:rPr lang="en-US" dirty="0" smtClean="0"/>
            <a:t>Medium</a:t>
          </a:r>
          <a:endParaRPr lang="en-US" dirty="0"/>
        </a:p>
      </dgm:t>
    </dgm:pt>
    <dgm:pt modelId="{6E735FDE-AC94-4E87-A161-13F384C71894}" type="parTrans" cxnId="{F91059B4-B0EA-4EBB-B5EC-31642497603C}">
      <dgm:prSet/>
      <dgm:spPr/>
      <dgm:t>
        <a:bodyPr/>
        <a:lstStyle/>
        <a:p>
          <a:endParaRPr lang="en-US"/>
        </a:p>
      </dgm:t>
    </dgm:pt>
    <dgm:pt modelId="{A421FB56-D413-4632-A592-0C8662F0992F}" type="sibTrans" cxnId="{F91059B4-B0EA-4EBB-B5EC-31642497603C}">
      <dgm:prSet/>
      <dgm:spPr/>
      <dgm:t>
        <a:bodyPr/>
        <a:lstStyle/>
        <a:p>
          <a:endParaRPr lang="en-US"/>
        </a:p>
      </dgm:t>
    </dgm:pt>
    <dgm:pt modelId="{E02C6825-6099-477D-AA34-EBD277A15558}">
      <dgm:prSet phldrT="[Text]"/>
      <dgm:spPr/>
      <dgm:t>
        <a:bodyPr/>
        <a:lstStyle/>
        <a:p>
          <a:r>
            <a:rPr lang="en-US" dirty="0" smtClean="0"/>
            <a:t>Sales clerks, mechanics, etc.</a:t>
          </a:r>
          <a:endParaRPr lang="en-US" dirty="0"/>
        </a:p>
      </dgm:t>
    </dgm:pt>
    <dgm:pt modelId="{3AB3773B-EB15-4F0C-88DA-300D6C055084}" type="parTrans" cxnId="{3FB5DDCE-C6DF-415D-983B-0AE05F3B26A0}">
      <dgm:prSet/>
      <dgm:spPr/>
      <dgm:t>
        <a:bodyPr/>
        <a:lstStyle/>
        <a:p>
          <a:endParaRPr lang="en-US"/>
        </a:p>
      </dgm:t>
    </dgm:pt>
    <dgm:pt modelId="{1E23A9D1-F3C7-4D55-B1F3-6A411357C6E0}" type="sibTrans" cxnId="{3FB5DDCE-C6DF-415D-983B-0AE05F3B26A0}">
      <dgm:prSet/>
      <dgm:spPr/>
      <dgm:t>
        <a:bodyPr/>
        <a:lstStyle/>
        <a:p>
          <a:endParaRPr lang="en-US"/>
        </a:p>
      </dgm:t>
    </dgm:pt>
    <dgm:pt modelId="{808E2157-3CB2-4A92-AEAC-D567E118AAC6}">
      <dgm:prSet phldrT="[Text]"/>
      <dgm:spPr/>
      <dgm:t>
        <a:bodyPr/>
        <a:lstStyle/>
        <a:p>
          <a:r>
            <a:rPr lang="en-US" dirty="0" smtClean="0"/>
            <a:t>High EQ = 12X more productive</a:t>
          </a:r>
          <a:endParaRPr lang="en-US" dirty="0"/>
        </a:p>
      </dgm:t>
    </dgm:pt>
    <dgm:pt modelId="{F2991835-E4E8-45AC-B959-167B0C2F8FE1}" type="parTrans" cxnId="{2B4C8EA8-F7DE-487F-A915-34C4AD04E1F3}">
      <dgm:prSet/>
      <dgm:spPr/>
      <dgm:t>
        <a:bodyPr/>
        <a:lstStyle/>
        <a:p>
          <a:endParaRPr lang="en-US"/>
        </a:p>
      </dgm:t>
    </dgm:pt>
    <dgm:pt modelId="{E74C6371-BBBC-4D50-9040-97087D73DEEB}" type="sibTrans" cxnId="{2B4C8EA8-F7DE-487F-A915-34C4AD04E1F3}">
      <dgm:prSet/>
      <dgm:spPr/>
      <dgm:t>
        <a:bodyPr/>
        <a:lstStyle/>
        <a:p>
          <a:endParaRPr lang="en-US"/>
        </a:p>
      </dgm:t>
    </dgm:pt>
    <dgm:pt modelId="{370DD29D-DE33-4647-B94C-13AE00DCE34B}">
      <dgm:prSet phldrT="[Text]"/>
      <dgm:spPr/>
      <dgm:t>
        <a:bodyPr/>
        <a:lstStyle/>
        <a:p>
          <a:r>
            <a:rPr lang="en-US" dirty="0" smtClean="0"/>
            <a:t>High</a:t>
          </a:r>
          <a:endParaRPr lang="en-US" dirty="0"/>
        </a:p>
      </dgm:t>
    </dgm:pt>
    <dgm:pt modelId="{349D4FA6-3326-4DEF-9EE8-29C507BD1B0B}" type="parTrans" cxnId="{683299D6-6FF6-4A5A-812C-65B8C028A437}">
      <dgm:prSet/>
      <dgm:spPr/>
      <dgm:t>
        <a:bodyPr/>
        <a:lstStyle/>
        <a:p>
          <a:endParaRPr lang="en-US"/>
        </a:p>
      </dgm:t>
    </dgm:pt>
    <dgm:pt modelId="{5D6B03BE-79FB-450B-8DC1-2306E6242BF4}" type="sibTrans" cxnId="{683299D6-6FF6-4A5A-812C-65B8C028A437}">
      <dgm:prSet/>
      <dgm:spPr/>
      <dgm:t>
        <a:bodyPr/>
        <a:lstStyle/>
        <a:p>
          <a:endParaRPr lang="en-US"/>
        </a:p>
      </dgm:t>
    </dgm:pt>
    <dgm:pt modelId="{4547A473-15DC-49EE-B45D-59C68F65EF4A}">
      <dgm:prSet phldrT="[Text]"/>
      <dgm:spPr/>
      <dgm:t>
        <a:bodyPr/>
        <a:lstStyle/>
        <a:p>
          <a:r>
            <a:rPr lang="en-US" dirty="0" smtClean="0"/>
            <a:t>Doctors, consultants, industrial engineers</a:t>
          </a:r>
          <a:endParaRPr lang="en-US" dirty="0"/>
        </a:p>
      </dgm:t>
    </dgm:pt>
    <dgm:pt modelId="{F300F53A-8C41-4E32-868B-C9E9ECA4F6CA}" type="parTrans" cxnId="{36231C6C-A4C9-4E49-B6B7-964601393C89}">
      <dgm:prSet/>
      <dgm:spPr/>
      <dgm:t>
        <a:bodyPr/>
        <a:lstStyle/>
        <a:p>
          <a:endParaRPr lang="en-US"/>
        </a:p>
      </dgm:t>
    </dgm:pt>
    <dgm:pt modelId="{731DC152-B970-43D1-9E9D-DE026087036E}" type="sibTrans" cxnId="{36231C6C-A4C9-4E49-B6B7-964601393C89}">
      <dgm:prSet/>
      <dgm:spPr/>
      <dgm:t>
        <a:bodyPr/>
        <a:lstStyle/>
        <a:p>
          <a:endParaRPr lang="en-US"/>
        </a:p>
      </dgm:t>
    </dgm:pt>
    <dgm:pt modelId="{E066E64E-F0EC-4E44-9598-06B7EDB7C6EE}">
      <dgm:prSet phldrT="[Text]"/>
      <dgm:spPr/>
      <dgm:t>
        <a:bodyPr/>
        <a:lstStyle/>
        <a:p>
          <a:r>
            <a:rPr lang="en-US" dirty="0" smtClean="0"/>
            <a:t>High EQ = 127X more productive</a:t>
          </a:r>
          <a:endParaRPr lang="en-US" dirty="0"/>
        </a:p>
      </dgm:t>
    </dgm:pt>
    <dgm:pt modelId="{34E76D3A-D19C-458B-8752-2B5133D959A4}" type="parTrans" cxnId="{3984B489-97D1-48CE-83B5-76393BA0F5A1}">
      <dgm:prSet/>
      <dgm:spPr/>
      <dgm:t>
        <a:bodyPr/>
        <a:lstStyle/>
        <a:p>
          <a:endParaRPr lang="en-US"/>
        </a:p>
      </dgm:t>
    </dgm:pt>
    <dgm:pt modelId="{5AD557F9-DCE0-4D44-8C36-C8876D543BC3}" type="sibTrans" cxnId="{3984B489-97D1-48CE-83B5-76393BA0F5A1}">
      <dgm:prSet/>
      <dgm:spPr/>
      <dgm:t>
        <a:bodyPr/>
        <a:lstStyle/>
        <a:p>
          <a:endParaRPr lang="en-US"/>
        </a:p>
      </dgm:t>
    </dgm:pt>
    <dgm:pt modelId="{4B75DA99-F279-4FF7-9985-894638794D84}" type="pres">
      <dgm:prSet presAssocID="{D7BF6BCC-EE09-4E90-BCF8-78BC21196F5E}" presName="linearFlow" presStyleCnt="0">
        <dgm:presLayoutVars>
          <dgm:dir/>
          <dgm:animLvl val="lvl"/>
          <dgm:resizeHandles val="exact"/>
        </dgm:presLayoutVars>
      </dgm:prSet>
      <dgm:spPr/>
      <dgm:t>
        <a:bodyPr/>
        <a:lstStyle/>
        <a:p>
          <a:endParaRPr lang="en-US"/>
        </a:p>
      </dgm:t>
    </dgm:pt>
    <dgm:pt modelId="{57C355DC-7F39-44E2-8E9F-E30859CC368A}" type="pres">
      <dgm:prSet presAssocID="{8E750386-92F8-48B5-9506-C2EB7E07E12F}" presName="composite" presStyleCnt="0"/>
      <dgm:spPr/>
    </dgm:pt>
    <dgm:pt modelId="{A16B2691-76A2-4414-B8F9-D8657D874832}" type="pres">
      <dgm:prSet presAssocID="{8E750386-92F8-48B5-9506-C2EB7E07E12F}" presName="parentText" presStyleLbl="alignNode1" presStyleIdx="0" presStyleCnt="3">
        <dgm:presLayoutVars>
          <dgm:chMax val="1"/>
          <dgm:bulletEnabled val="1"/>
        </dgm:presLayoutVars>
      </dgm:prSet>
      <dgm:spPr/>
      <dgm:t>
        <a:bodyPr/>
        <a:lstStyle/>
        <a:p>
          <a:endParaRPr lang="en-US"/>
        </a:p>
      </dgm:t>
    </dgm:pt>
    <dgm:pt modelId="{D3D985EC-A646-4AA9-B4E6-99145A997B14}" type="pres">
      <dgm:prSet presAssocID="{8E750386-92F8-48B5-9506-C2EB7E07E12F}" presName="descendantText" presStyleLbl="alignAcc1" presStyleIdx="0" presStyleCnt="3">
        <dgm:presLayoutVars>
          <dgm:bulletEnabled val="1"/>
        </dgm:presLayoutVars>
      </dgm:prSet>
      <dgm:spPr/>
      <dgm:t>
        <a:bodyPr/>
        <a:lstStyle/>
        <a:p>
          <a:endParaRPr lang="en-US"/>
        </a:p>
      </dgm:t>
    </dgm:pt>
    <dgm:pt modelId="{5D868811-DB0F-4D16-9512-28D738241E1B}" type="pres">
      <dgm:prSet presAssocID="{319FCABA-ADC5-4DFA-BCCB-3DD05F428442}" presName="sp" presStyleCnt="0"/>
      <dgm:spPr/>
    </dgm:pt>
    <dgm:pt modelId="{8CDB5A21-746A-4C95-9515-DC134621A5F8}" type="pres">
      <dgm:prSet presAssocID="{B703925B-DA1F-4026-ABDC-485A7A5751DC}" presName="composite" presStyleCnt="0"/>
      <dgm:spPr/>
    </dgm:pt>
    <dgm:pt modelId="{8730015A-9F56-4D31-9E8D-F14AF5850818}" type="pres">
      <dgm:prSet presAssocID="{B703925B-DA1F-4026-ABDC-485A7A5751DC}" presName="parentText" presStyleLbl="alignNode1" presStyleIdx="1" presStyleCnt="3">
        <dgm:presLayoutVars>
          <dgm:chMax val="1"/>
          <dgm:bulletEnabled val="1"/>
        </dgm:presLayoutVars>
      </dgm:prSet>
      <dgm:spPr/>
      <dgm:t>
        <a:bodyPr/>
        <a:lstStyle/>
        <a:p>
          <a:endParaRPr lang="en-US"/>
        </a:p>
      </dgm:t>
    </dgm:pt>
    <dgm:pt modelId="{55F90D6C-CDD0-4B20-8588-29CE6A382FFB}" type="pres">
      <dgm:prSet presAssocID="{B703925B-DA1F-4026-ABDC-485A7A5751DC}" presName="descendantText" presStyleLbl="alignAcc1" presStyleIdx="1" presStyleCnt="3">
        <dgm:presLayoutVars>
          <dgm:bulletEnabled val="1"/>
        </dgm:presLayoutVars>
      </dgm:prSet>
      <dgm:spPr/>
      <dgm:t>
        <a:bodyPr/>
        <a:lstStyle/>
        <a:p>
          <a:endParaRPr lang="en-US"/>
        </a:p>
      </dgm:t>
    </dgm:pt>
    <dgm:pt modelId="{F4C581A6-2684-4980-829A-A7FEB21682E5}" type="pres">
      <dgm:prSet presAssocID="{A421FB56-D413-4632-A592-0C8662F0992F}" presName="sp" presStyleCnt="0"/>
      <dgm:spPr/>
    </dgm:pt>
    <dgm:pt modelId="{9F0D35FB-1AEE-406F-81F3-2F8198D8126E}" type="pres">
      <dgm:prSet presAssocID="{370DD29D-DE33-4647-B94C-13AE00DCE34B}" presName="composite" presStyleCnt="0"/>
      <dgm:spPr/>
    </dgm:pt>
    <dgm:pt modelId="{66E9BB28-3107-4305-AB95-0A0B486813E3}" type="pres">
      <dgm:prSet presAssocID="{370DD29D-DE33-4647-B94C-13AE00DCE34B}" presName="parentText" presStyleLbl="alignNode1" presStyleIdx="2" presStyleCnt="3">
        <dgm:presLayoutVars>
          <dgm:chMax val="1"/>
          <dgm:bulletEnabled val="1"/>
        </dgm:presLayoutVars>
      </dgm:prSet>
      <dgm:spPr/>
      <dgm:t>
        <a:bodyPr/>
        <a:lstStyle/>
        <a:p>
          <a:endParaRPr lang="en-US"/>
        </a:p>
      </dgm:t>
    </dgm:pt>
    <dgm:pt modelId="{CEB7872F-CF8E-4E77-B89D-02B0F94F713E}" type="pres">
      <dgm:prSet presAssocID="{370DD29D-DE33-4647-B94C-13AE00DCE34B}" presName="descendantText" presStyleLbl="alignAcc1" presStyleIdx="2" presStyleCnt="3">
        <dgm:presLayoutVars>
          <dgm:bulletEnabled val="1"/>
        </dgm:presLayoutVars>
      </dgm:prSet>
      <dgm:spPr/>
      <dgm:t>
        <a:bodyPr/>
        <a:lstStyle/>
        <a:p>
          <a:endParaRPr lang="en-US"/>
        </a:p>
      </dgm:t>
    </dgm:pt>
  </dgm:ptLst>
  <dgm:cxnLst>
    <dgm:cxn modelId="{FE207750-81E4-47A9-8BAF-F74AF2448B17}" type="presOf" srcId="{8E750386-92F8-48B5-9506-C2EB7E07E12F}" destId="{A16B2691-76A2-4414-B8F9-D8657D874832}" srcOrd="0" destOrd="0" presId="urn:microsoft.com/office/officeart/2005/8/layout/chevron2"/>
    <dgm:cxn modelId="{683299D6-6FF6-4A5A-812C-65B8C028A437}" srcId="{D7BF6BCC-EE09-4E90-BCF8-78BC21196F5E}" destId="{370DD29D-DE33-4647-B94C-13AE00DCE34B}" srcOrd="2" destOrd="0" parTransId="{349D4FA6-3326-4DEF-9EE8-29C507BD1B0B}" sibTransId="{5D6B03BE-79FB-450B-8DC1-2306E6242BF4}"/>
    <dgm:cxn modelId="{F91059B4-B0EA-4EBB-B5EC-31642497603C}" srcId="{D7BF6BCC-EE09-4E90-BCF8-78BC21196F5E}" destId="{B703925B-DA1F-4026-ABDC-485A7A5751DC}" srcOrd="1" destOrd="0" parTransId="{6E735FDE-AC94-4E87-A161-13F384C71894}" sibTransId="{A421FB56-D413-4632-A592-0C8662F0992F}"/>
    <dgm:cxn modelId="{6B447560-A5CF-4EBA-984E-8121ACCAC1D2}" srcId="{8E750386-92F8-48B5-9506-C2EB7E07E12F}" destId="{04045496-6093-4C3F-A0B1-CB9BB7AC0805}" srcOrd="0" destOrd="0" parTransId="{FCE6E356-6E7E-4D92-A3AE-B0135DFC3E45}" sibTransId="{114A4D25-E508-4962-858B-777B3E924BE6}"/>
    <dgm:cxn modelId="{D35ADB0D-2E57-4E2D-9848-C60EC68ACBE7}" type="presOf" srcId="{8C599FB6-4A78-4E61-930B-0FC31573BCA9}" destId="{D3D985EC-A646-4AA9-B4E6-99145A997B14}" srcOrd="0" destOrd="1" presId="urn:microsoft.com/office/officeart/2005/8/layout/chevron2"/>
    <dgm:cxn modelId="{278D9917-429C-40D8-940B-CE2AC6BDAD3F}" type="presOf" srcId="{4547A473-15DC-49EE-B45D-59C68F65EF4A}" destId="{CEB7872F-CF8E-4E77-B89D-02B0F94F713E}" srcOrd="0" destOrd="0" presId="urn:microsoft.com/office/officeart/2005/8/layout/chevron2"/>
    <dgm:cxn modelId="{2B4C8EA8-F7DE-487F-A915-34C4AD04E1F3}" srcId="{B703925B-DA1F-4026-ABDC-485A7A5751DC}" destId="{808E2157-3CB2-4A92-AEAC-D567E118AAC6}" srcOrd="1" destOrd="0" parTransId="{F2991835-E4E8-45AC-B959-167B0C2F8FE1}" sibTransId="{E74C6371-BBBC-4D50-9040-97087D73DEEB}"/>
    <dgm:cxn modelId="{36231C6C-A4C9-4E49-B6B7-964601393C89}" srcId="{370DD29D-DE33-4647-B94C-13AE00DCE34B}" destId="{4547A473-15DC-49EE-B45D-59C68F65EF4A}" srcOrd="0" destOrd="0" parTransId="{F300F53A-8C41-4E32-868B-C9E9ECA4F6CA}" sibTransId="{731DC152-B970-43D1-9E9D-DE026087036E}"/>
    <dgm:cxn modelId="{CBFFE632-B560-4C7D-BB1B-4282F6A8DF4E}" type="presOf" srcId="{808E2157-3CB2-4A92-AEAC-D567E118AAC6}" destId="{55F90D6C-CDD0-4B20-8588-29CE6A382FFB}" srcOrd="0" destOrd="1" presId="urn:microsoft.com/office/officeart/2005/8/layout/chevron2"/>
    <dgm:cxn modelId="{EAABFCCD-753E-48EC-A0AB-A6294575E95D}" type="presOf" srcId="{B703925B-DA1F-4026-ABDC-485A7A5751DC}" destId="{8730015A-9F56-4D31-9E8D-F14AF5850818}" srcOrd="0" destOrd="0" presId="urn:microsoft.com/office/officeart/2005/8/layout/chevron2"/>
    <dgm:cxn modelId="{039F8F7B-093E-45CF-961B-2DEA08EECB59}" type="presOf" srcId="{E02C6825-6099-477D-AA34-EBD277A15558}" destId="{55F90D6C-CDD0-4B20-8588-29CE6A382FFB}" srcOrd="0" destOrd="0" presId="urn:microsoft.com/office/officeart/2005/8/layout/chevron2"/>
    <dgm:cxn modelId="{3984B489-97D1-48CE-83B5-76393BA0F5A1}" srcId="{370DD29D-DE33-4647-B94C-13AE00DCE34B}" destId="{E066E64E-F0EC-4E44-9598-06B7EDB7C6EE}" srcOrd="1" destOrd="0" parTransId="{34E76D3A-D19C-458B-8752-2B5133D959A4}" sibTransId="{5AD557F9-DCE0-4D44-8C36-C8876D543BC3}"/>
    <dgm:cxn modelId="{0818D777-789F-42F3-BDE3-CE5FF1AE13B7}" type="presOf" srcId="{370DD29D-DE33-4647-B94C-13AE00DCE34B}" destId="{66E9BB28-3107-4305-AB95-0A0B486813E3}" srcOrd="0" destOrd="0" presId="urn:microsoft.com/office/officeart/2005/8/layout/chevron2"/>
    <dgm:cxn modelId="{B7032685-3963-4EB8-B194-00078192DC32}" srcId="{D7BF6BCC-EE09-4E90-BCF8-78BC21196F5E}" destId="{8E750386-92F8-48B5-9506-C2EB7E07E12F}" srcOrd="0" destOrd="0" parTransId="{26B3989E-890F-4C49-9035-7B010A1D7245}" sibTransId="{319FCABA-ADC5-4DFA-BCCB-3DD05F428442}"/>
    <dgm:cxn modelId="{1E68B14C-96CD-4D64-A4B4-48110E6AE0B0}" srcId="{8E750386-92F8-48B5-9506-C2EB7E07E12F}" destId="{8C599FB6-4A78-4E61-930B-0FC31573BCA9}" srcOrd="1" destOrd="0" parTransId="{C341C784-32D7-4E0D-8294-DDF7E42A72CB}" sibTransId="{372713D8-38F8-4950-B620-DA64FEF1F015}"/>
    <dgm:cxn modelId="{3FB5DDCE-C6DF-415D-983B-0AE05F3B26A0}" srcId="{B703925B-DA1F-4026-ABDC-485A7A5751DC}" destId="{E02C6825-6099-477D-AA34-EBD277A15558}" srcOrd="0" destOrd="0" parTransId="{3AB3773B-EB15-4F0C-88DA-300D6C055084}" sibTransId="{1E23A9D1-F3C7-4D55-B1F3-6A411357C6E0}"/>
    <dgm:cxn modelId="{9CC2865A-F7A6-43E0-8BAC-D60FABE01A10}" type="presOf" srcId="{04045496-6093-4C3F-A0B1-CB9BB7AC0805}" destId="{D3D985EC-A646-4AA9-B4E6-99145A997B14}" srcOrd="0" destOrd="0" presId="urn:microsoft.com/office/officeart/2005/8/layout/chevron2"/>
    <dgm:cxn modelId="{73C5E2C2-82EB-40FB-9091-03B9E1312D17}" type="presOf" srcId="{E066E64E-F0EC-4E44-9598-06B7EDB7C6EE}" destId="{CEB7872F-CF8E-4E77-B89D-02B0F94F713E}" srcOrd="0" destOrd="1" presId="urn:microsoft.com/office/officeart/2005/8/layout/chevron2"/>
    <dgm:cxn modelId="{72DB9A7F-EA8D-4579-A56F-4B1F011688C8}" type="presOf" srcId="{D7BF6BCC-EE09-4E90-BCF8-78BC21196F5E}" destId="{4B75DA99-F279-4FF7-9985-894638794D84}" srcOrd="0" destOrd="0" presId="urn:microsoft.com/office/officeart/2005/8/layout/chevron2"/>
    <dgm:cxn modelId="{7C20E745-A49C-44D0-9514-998C87F0D863}" type="presParOf" srcId="{4B75DA99-F279-4FF7-9985-894638794D84}" destId="{57C355DC-7F39-44E2-8E9F-E30859CC368A}" srcOrd="0" destOrd="0" presId="urn:microsoft.com/office/officeart/2005/8/layout/chevron2"/>
    <dgm:cxn modelId="{B399E83A-D225-4D88-A064-5C32E8FD5406}" type="presParOf" srcId="{57C355DC-7F39-44E2-8E9F-E30859CC368A}" destId="{A16B2691-76A2-4414-B8F9-D8657D874832}" srcOrd="0" destOrd="0" presId="urn:microsoft.com/office/officeart/2005/8/layout/chevron2"/>
    <dgm:cxn modelId="{C5E6FB35-413F-4803-B5D7-3B7CC7B59EFB}" type="presParOf" srcId="{57C355DC-7F39-44E2-8E9F-E30859CC368A}" destId="{D3D985EC-A646-4AA9-B4E6-99145A997B14}" srcOrd="1" destOrd="0" presId="urn:microsoft.com/office/officeart/2005/8/layout/chevron2"/>
    <dgm:cxn modelId="{B98F312C-E7A5-4F14-B126-15E5655AE2C1}" type="presParOf" srcId="{4B75DA99-F279-4FF7-9985-894638794D84}" destId="{5D868811-DB0F-4D16-9512-28D738241E1B}" srcOrd="1" destOrd="0" presId="urn:microsoft.com/office/officeart/2005/8/layout/chevron2"/>
    <dgm:cxn modelId="{DF49E6D5-3A74-4DF0-B1C3-9EBC900FB83A}" type="presParOf" srcId="{4B75DA99-F279-4FF7-9985-894638794D84}" destId="{8CDB5A21-746A-4C95-9515-DC134621A5F8}" srcOrd="2" destOrd="0" presId="urn:microsoft.com/office/officeart/2005/8/layout/chevron2"/>
    <dgm:cxn modelId="{1EB736FF-2377-4DA6-90C6-214641B53F29}" type="presParOf" srcId="{8CDB5A21-746A-4C95-9515-DC134621A5F8}" destId="{8730015A-9F56-4D31-9E8D-F14AF5850818}" srcOrd="0" destOrd="0" presId="urn:microsoft.com/office/officeart/2005/8/layout/chevron2"/>
    <dgm:cxn modelId="{C7EF38BB-7E5B-4DB5-A3E3-C49555C838CD}" type="presParOf" srcId="{8CDB5A21-746A-4C95-9515-DC134621A5F8}" destId="{55F90D6C-CDD0-4B20-8588-29CE6A382FFB}" srcOrd="1" destOrd="0" presId="urn:microsoft.com/office/officeart/2005/8/layout/chevron2"/>
    <dgm:cxn modelId="{08F41F8B-2E42-45C5-A3A0-2DE578987826}" type="presParOf" srcId="{4B75DA99-F279-4FF7-9985-894638794D84}" destId="{F4C581A6-2684-4980-829A-A7FEB21682E5}" srcOrd="3" destOrd="0" presId="urn:microsoft.com/office/officeart/2005/8/layout/chevron2"/>
    <dgm:cxn modelId="{A4F12998-A38E-439D-AD3B-8B78367CD6C2}" type="presParOf" srcId="{4B75DA99-F279-4FF7-9985-894638794D84}" destId="{9F0D35FB-1AEE-406F-81F3-2F8198D8126E}" srcOrd="4" destOrd="0" presId="urn:microsoft.com/office/officeart/2005/8/layout/chevron2"/>
    <dgm:cxn modelId="{07DBFE88-AA4B-4F48-912B-668D83B537ED}" type="presParOf" srcId="{9F0D35FB-1AEE-406F-81F3-2F8198D8126E}" destId="{66E9BB28-3107-4305-AB95-0A0B486813E3}" srcOrd="0" destOrd="0" presId="urn:microsoft.com/office/officeart/2005/8/layout/chevron2"/>
    <dgm:cxn modelId="{2AD4DA46-C8EE-4DE8-9147-A196E2C78026}" type="presParOf" srcId="{9F0D35FB-1AEE-406F-81F3-2F8198D8126E}" destId="{CEB7872F-CF8E-4E77-B89D-02B0F94F713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C60E67-19B2-4827-9E76-F39687F0A017}">
      <dsp:nvSpPr>
        <dsp:cNvPr id="0" name=""/>
        <dsp:cNvSpPr/>
      </dsp:nvSpPr>
      <dsp:spPr>
        <a:xfrm>
          <a:off x="2018617" y="538936"/>
          <a:ext cx="4484846" cy="1557528"/>
        </a:xfrm>
        <a:prstGeom prst="ellipse">
          <a:avLst/>
        </a:prstGeom>
        <a:solidFill>
          <a:schemeClr val="accent1">
            <a:tint val="50000"/>
            <a:alpha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E72CB4EF-DD41-4650-81A7-DF62283D5358}">
      <dsp:nvSpPr>
        <dsp:cNvPr id="0" name=""/>
        <dsp:cNvSpPr/>
      </dsp:nvSpPr>
      <dsp:spPr>
        <a:xfrm>
          <a:off x="3833415" y="4235000"/>
          <a:ext cx="869156" cy="556260"/>
        </a:xfrm>
        <a:prstGeom prst="downArrow">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3D3257A0-2771-4FD2-9C45-607D7586F7ED}">
      <dsp:nvSpPr>
        <dsp:cNvPr id="0" name=""/>
        <dsp:cNvSpPr/>
      </dsp:nvSpPr>
      <dsp:spPr>
        <a:xfrm>
          <a:off x="2186941" y="4657541"/>
          <a:ext cx="4171950" cy="104298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270256" tIns="270256" rIns="270256" bIns="270256" numCol="1" spcCol="1270" anchor="ctr" anchorCtr="0">
          <a:noAutofit/>
        </a:bodyPr>
        <a:lstStyle/>
        <a:p>
          <a:pPr lvl="0" algn="ctr" defTabSz="1689100">
            <a:lnSpc>
              <a:spcPct val="90000"/>
            </a:lnSpc>
            <a:spcBef>
              <a:spcPct val="0"/>
            </a:spcBef>
            <a:spcAft>
              <a:spcPct val="35000"/>
            </a:spcAft>
          </a:pPr>
          <a:r>
            <a:rPr lang="en-US" sz="3800" kern="1200" dirty="0" smtClean="0"/>
            <a:t>You</a:t>
          </a:r>
          <a:endParaRPr lang="en-US" sz="3800" kern="1200" dirty="0"/>
        </a:p>
      </dsp:txBody>
      <dsp:txXfrm>
        <a:off x="2186941" y="4657541"/>
        <a:ext cx="4171950" cy="1042987"/>
      </dsp:txXfrm>
    </dsp:sp>
    <dsp:sp modelId="{5C0B8868-CF11-4CBA-A33C-B7D0F3C99637}">
      <dsp:nvSpPr>
        <dsp:cNvPr id="0" name=""/>
        <dsp:cNvSpPr/>
      </dsp:nvSpPr>
      <dsp:spPr>
        <a:xfrm>
          <a:off x="3649154" y="2216755"/>
          <a:ext cx="1564481" cy="1564481"/>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sz="2300" kern="1200" dirty="0" smtClean="0"/>
            <a:t>Stress</a:t>
          </a:r>
          <a:endParaRPr lang="en-US" sz="2300" kern="1200" dirty="0"/>
        </a:p>
      </dsp:txBody>
      <dsp:txXfrm>
        <a:off x="3878267" y="2445868"/>
        <a:ext cx="1106255" cy="1106255"/>
      </dsp:txXfrm>
    </dsp:sp>
    <dsp:sp modelId="{154B468D-21E7-4B5F-9D5D-5E28EC994F17}">
      <dsp:nvSpPr>
        <dsp:cNvPr id="0" name=""/>
        <dsp:cNvSpPr/>
      </dsp:nvSpPr>
      <dsp:spPr>
        <a:xfrm>
          <a:off x="2529680" y="1043047"/>
          <a:ext cx="1564481" cy="1564481"/>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sz="2300" kern="1200" dirty="0" smtClean="0"/>
            <a:t>Change</a:t>
          </a:r>
          <a:endParaRPr lang="en-US" sz="2300" kern="1200" dirty="0"/>
        </a:p>
      </dsp:txBody>
      <dsp:txXfrm>
        <a:off x="2758793" y="1272160"/>
        <a:ext cx="1106255" cy="1106255"/>
      </dsp:txXfrm>
    </dsp:sp>
    <dsp:sp modelId="{84B3120B-53CF-4C8B-87E5-321A2DC1711D}">
      <dsp:nvSpPr>
        <dsp:cNvPr id="0" name=""/>
        <dsp:cNvSpPr/>
      </dsp:nvSpPr>
      <dsp:spPr>
        <a:xfrm>
          <a:off x="4128928" y="664790"/>
          <a:ext cx="1564481" cy="1564481"/>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sz="2300" kern="1200" dirty="0" smtClean="0"/>
            <a:t>EQ</a:t>
          </a:r>
          <a:endParaRPr lang="en-US" sz="2300" kern="1200" dirty="0"/>
        </a:p>
      </dsp:txBody>
      <dsp:txXfrm>
        <a:off x="4358041" y="893903"/>
        <a:ext cx="1106255" cy="1106255"/>
      </dsp:txXfrm>
    </dsp:sp>
    <dsp:sp modelId="{17B1B475-CF31-4E63-B712-500C8F625542}">
      <dsp:nvSpPr>
        <dsp:cNvPr id="0" name=""/>
        <dsp:cNvSpPr/>
      </dsp:nvSpPr>
      <dsp:spPr>
        <a:xfrm>
          <a:off x="1030914" y="-278189"/>
          <a:ext cx="6460626" cy="5145644"/>
        </a:xfrm>
        <a:prstGeom prst="funnel">
          <a:avLst/>
        </a:prstGeom>
        <a:solidFill>
          <a:schemeClr val="lt1">
            <a:alpha val="4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8E2E32-258D-4FFD-AF44-2826C6EF0773}">
      <dsp:nvSpPr>
        <dsp:cNvPr id="0" name=""/>
        <dsp:cNvSpPr/>
      </dsp:nvSpPr>
      <dsp:spPr>
        <a:xfrm>
          <a:off x="3086099" y="0"/>
          <a:ext cx="2057400" cy="1131490"/>
        </a:xfrm>
        <a:prstGeom prst="trapezoid">
          <a:avLst>
            <a:gd name="adj" fmla="val 90915"/>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solidFill>
                <a:schemeClr val="bg1"/>
              </a:solidFill>
            </a:rPr>
            <a:t>Role</a:t>
          </a:r>
          <a:endParaRPr lang="en-US" sz="2600" kern="1200" dirty="0">
            <a:solidFill>
              <a:schemeClr val="bg1"/>
            </a:solidFill>
          </a:endParaRPr>
        </a:p>
      </dsp:txBody>
      <dsp:txXfrm>
        <a:off x="3086099" y="0"/>
        <a:ext cx="2057400" cy="1131490"/>
      </dsp:txXfrm>
    </dsp:sp>
    <dsp:sp modelId="{34C7AD73-422B-475C-AE01-CF1273EFA41C}">
      <dsp:nvSpPr>
        <dsp:cNvPr id="0" name=""/>
        <dsp:cNvSpPr/>
      </dsp:nvSpPr>
      <dsp:spPr>
        <a:xfrm>
          <a:off x="2057399" y="1131490"/>
          <a:ext cx="4114800" cy="1131490"/>
        </a:xfrm>
        <a:prstGeom prst="trapezoid">
          <a:avLst>
            <a:gd name="adj" fmla="val 90915"/>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solidFill>
                <a:schemeClr val="bg1"/>
              </a:solidFill>
            </a:rPr>
            <a:t>Skills, knowledge, abilities</a:t>
          </a:r>
          <a:endParaRPr lang="en-US" sz="2600" kern="1200" dirty="0">
            <a:solidFill>
              <a:schemeClr val="bg1"/>
            </a:solidFill>
          </a:endParaRPr>
        </a:p>
      </dsp:txBody>
      <dsp:txXfrm>
        <a:off x="2777489" y="1131490"/>
        <a:ext cx="2674620" cy="1131490"/>
      </dsp:txXfrm>
    </dsp:sp>
    <dsp:sp modelId="{84BD7940-3637-4EB1-8CE4-25A14218CEEF}">
      <dsp:nvSpPr>
        <dsp:cNvPr id="0" name=""/>
        <dsp:cNvSpPr/>
      </dsp:nvSpPr>
      <dsp:spPr>
        <a:xfrm>
          <a:off x="1028699" y="2262981"/>
          <a:ext cx="6172200" cy="1131490"/>
        </a:xfrm>
        <a:prstGeom prst="trapezoid">
          <a:avLst>
            <a:gd name="adj" fmla="val 90915"/>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solidFill>
                <a:schemeClr val="bg1"/>
              </a:solidFill>
            </a:rPr>
            <a:t>Actions</a:t>
          </a:r>
          <a:endParaRPr lang="en-US" sz="2600" kern="1200" dirty="0">
            <a:solidFill>
              <a:schemeClr val="bg1"/>
            </a:solidFill>
          </a:endParaRPr>
        </a:p>
      </dsp:txBody>
      <dsp:txXfrm>
        <a:off x="2108834" y="2262981"/>
        <a:ext cx="4011930" cy="1131490"/>
      </dsp:txXfrm>
    </dsp:sp>
    <dsp:sp modelId="{59460B9F-F64E-4493-BA6B-1F5FF8DF6300}">
      <dsp:nvSpPr>
        <dsp:cNvPr id="0" name=""/>
        <dsp:cNvSpPr/>
      </dsp:nvSpPr>
      <dsp:spPr>
        <a:xfrm>
          <a:off x="0" y="3394472"/>
          <a:ext cx="8229600" cy="1131490"/>
        </a:xfrm>
        <a:prstGeom prst="trapezoid">
          <a:avLst>
            <a:gd name="adj" fmla="val 90915"/>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solidFill>
                <a:schemeClr val="bg1"/>
              </a:solidFill>
            </a:rPr>
            <a:t>Emotional Intelligence</a:t>
          </a:r>
          <a:endParaRPr lang="en-US" sz="2600" kern="1200" dirty="0">
            <a:solidFill>
              <a:schemeClr val="bg1"/>
            </a:solidFill>
          </a:endParaRPr>
        </a:p>
      </dsp:txBody>
      <dsp:txXfrm>
        <a:off x="1440179" y="3394472"/>
        <a:ext cx="5349240" cy="11314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938" y="1"/>
            <a:ext cx="3037840" cy="466725"/>
          </a:xfrm>
          <a:prstGeom prst="rect">
            <a:avLst/>
          </a:prstGeom>
        </p:spPr>
        <p:txBody>
          <a:bodyPr vert="horz" lIns="91440" tIns="45720" rIns="91440" bIns="45720" rtlCol="0"/>
          <a:lstStyle>
            <a:lvl1pPr algn="r">
              <a:defRPr sz="1200"/>
            </a:lvl1pPr>
          </a:lstStyle>
          <a:p>
            <a:fld id="{3EB06DC6-D7DA-457E-82AC-B2970323DC79}" type="datetimeFigureOut">
              <a:rPr lang="en-US" smtClean="0"/>
              <a:t>7/7/2017</a:t>
            </a:fld>
            <a:endParaRPr lang="en-US" dirty="0"/>
          </a:p>
        </p:txBody>
      </p:sp>
      <p:sp>
        <p:nvSpPr>
          <p:cNvPr id="4" name="Footer Placeholder 3"/>
          <p:cNvSpPr>
            <a:spLocks noGrp="1"/>
          </p:cNvSpPr>
          <p:nvPr>
            <p:ph type="ftr" sz="quarter" idx="2"/>
          </p:nvPr>
        </p:nvSpPr>
        <p:spPr>
          <a:xfrm>
            <a:off x="0" y="8829676"/>
            <a:ext cx="3037840"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676"/>
            <a:ext cx="3037840" cy="466725"/>
          </a:xfrm>
          <a:prstGeom prst="rect">
            <a:avLst/>
          </a:prstGeom>
        </p:spPr>
        <p:txBody>
          <a:bodyPr vert="horz" lIns="91440" tIns="45720" rIns="91440" bIns="45720" rtlCol="0" anchor="b"/>
          <a:lstStyle>
            <a:lvl1pPr algn="r">
              <a:defRPr sz="1200"/>
            </a:lvl1pPr>
          </a:lstStyle>
          <a:p>
            <a:fld id="{39A7C040-11BE-430B-A1D9-3A09CE75CB69}" type="slidenum">
              <a:rPr lang="en-US" smtClean="0"/>
              <a:t>‹#›</a:t>
            </a:fld>
            <a:endParaRPr lang="en-US" dirty="0"/>
          </a:p>
        </p:txBody>
      </p:sp>
    </p:spTree>
    <p:extLst>
      <p:ext uri="{BB962C8B-B14F-4D97-AF65-F5344CB8AC3E}">
        <p14:creationId xmlns:p14="http://schemas.microsoft.com/office/powerpoint/2010/main" val="5892134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1"/>
            <a:ext cx="3037840" cy="466725"/>
          </a:xfrm>
          <a:prstGeom prst="rect">
            <a:avLst/>
          </a:prstGeom>
        </p:spPr>
        <p:txBody>
          <a:bodyPr vert="horz" lIns="91440" tIns="45720" rIns="91440" bIns="45720" rtlCol="0"/>
          <a:lstStyle>
            <a:lvl1pPr algn="r">
              <a:defRPr sz="1200"/>
            </a:lvl1pPr>
          </a:lstStyle>
          <a:p>
            <a:fld id="{B2CB20FF-3FE3-4436-B133-5804ADD62BE9}" type="datetimeFigureOut">
              <a:rPr lang="en-US" smtClean="0"/>
              <a:t>7/7/2017</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473576"/>
            <a:ext cx="560832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6"/>
            <a:ext cx="3037840"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676"/>
            <a:ext cx="3037840" cy="466725"/>
          </a:xfrm>
          <a:prstGeom prst="rect">
            <a:avLst/>
          </a:prstGeom>
        </p:spPr>
        <p:txBody>
          <a:bodyPr vert="horz" lIns="91440" tIns="45720" rIns="91440" bIns="45720" rtlCol="0" anchor="b"/>
          <a:lstStyle>
            <a:lvl1pPr algn="r">
              <a:defRPr sz="1200"/>
            </a:lvl1pPr>
          </a:lstStyle>
          <a:p>
            <a:fld id="{AFB7C0AC-C7F8-4AFE-BA39-6327B4F3AE78}" type="slidenum">
              <a:rPr lang="en-US" smtClean="0"/>
              <a:t>‹#›</a:t>
            </a:fld>
            <a:endParaRPr lang="en-US" dirty="0"/>
          </a:p>
        </p:txBody>
      </p:sp>
    </p:spTree>
    <p:extLst>
      <p:ext uri="{BB962C8B-B14F-4D97-AF65-F5344CB8AC3E}">
        <p14:creationId xmlns:p14="http://schemas.microsoft.com/office/powerpoint/2010/main" val="516864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2386A3-2E31-4C9B-B0BE-45709ADB9841}" type="slidenum">
              <a:rPr lang="en-US" smtClean="0"/>
              <a:pPr/>
              <a:t>1</a:t>
            </a:fld>
            <a:endParaRPr lang="en-US" dirty="0"/>
          </a:p>
        </p:txBody>
      </p:sp>
    </p:spTree>
    <p:extLst>
      <p:ext uri="{BB962C8B-B14F-4D97-AF65-F5344CB8AC3E}">
        <p14:creationId xmlns:p14="http://schemas.microsoft.com/office/powerpoint/2010/main" val="2258820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46761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6359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24863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3758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2492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5460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9228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520CDE83-4747-40E2-8518-42627F9C4010}" type="slidenum">
              <a:rPr lang="en-US" smtClean="0"/>
              <a:pPr/>
              <a:t>23</a:t>
            </a:fld>
            <a:endParaRPr lang="en-US" dirty="0"/>
          </a:p>
        </p:txBody>
      </p:sp>
    </p:spTree>
    <p:extLst>
      <p:ext uri="{BB962C8B-B14F-4D97-AF65-F5344CB8AC3E}">
        <p14:creationId xmlns:p14="http://schemas.microsoft.com/office/powerpoint/2010/main" val="2377334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a:t>
            </a:r>
            <a:r>
              <a:rPr lang="en-US" baseline="0" dirty="0"/>
              <a:t> say that the key leadership competencies that allow you to tap your skills, competencies and talents are: self awareness (part of EQ) and personal accountability</a:t>
            </a:r>
            <a:endParaRPr lang="en-US" dirty="0"/>
          </a:p>
        </p:txBody>
      </p:sp>
      <p:sp>
        <p:nvSpPr>
          <p:cNvPr id="4" name="Slide Number Placeholder 3"/>
          <p:cNvSpPr>
            <a:spLocks noGrp="1"/>
          </p:cNvSpPr>
          <p:nvPr>
            <p:ph type="sldNum" sz="quarter" idx="10"/>
          </p:nvPr>
        </p:nvSpPr>
        <p:spPr/>
        <p:txBody>
          <a:bodyPr/>
          <a:lstStyle/>
          <a:p>
            <a:fld id="{23D93026-0E8A-48D7-8FF7-54154428F42E}" type="slidenum">
              <a:rPr lang="en-US" smtClean="0"/>
              <a:t>24</a:t>
            </a:fld>
            <a:endParaRPr lang="en-US" dirty="0"/>
          </a:p>
        </p:txBody>
      </p:sp>
    </p:spTree>
    <p:extLst>
      <p:ext uri="{BB962C8B-B14F-4D97-AF65-F5344CB8AC3E}">
        <p14:creationId xmlns:p14="http://schemas.microsoft.com/office/powerpoint/2010/main" val="3931628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520CDE83-4747-40E2-8518-42627F9C4010}" type="slidenum">
              <a:rPr lang="en-US" smtClean="0"/>
              <a:pPr/>
              <a:t>25</a:t>
            </a:fld>
            <a:endParaRPr lang="en-US" dirty="0"/>
          </a:p>
        </p:txBody>
      </p:sp>
    </p:spTree>
    <p:extLst>
      <p:ext uri="{BB962C8B-B14F-4D97-AF65-F5344CB8AC3E}">
        <p14:creationId xmlns:p14="http://schemas.microsoft.com/office/powerpoint/2010/main" val="2350052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r>
              <a:rPr lang="en-US" dirty="0"/>
              <a:t>Per Daniel Goleman, 90% of the difference between star performance and average performers in high levels of leadership can be explained by EQ (Goleman, 1995). Understanding the multifaceted aspects of EQ and learning how to develop our own EQ will help us develop wisdom in order to lead better personal and professional lives. </a:t>
            </a:r>
          </a:p>
          <a:p>
            <a:endParaRPr lang="en-US" dirty="0"/>
          </a:p>
        </p:txBody>
      </p:sp>
      <p:sp>
        <p:nvSpPr>
          <p:cNvPr id="4" name="Slide Number Placeholder 3"/>
          <p:cNvSpPr>
            <a:spLocks noGrp="1"/>
          </p:cNvSpPr>
          <p:nvPr>
            <p:ph type="sldNum" sz="quarter" idx="10"/>
          </p:nvPr>
        </p:nvSpPr>
        <p:spPr/>
        <p:txBody>
          <a:bodyPr/>
          <a:lstStyle/>
          <a:p>
            <a:fld id="{6B3545BC-2AF5-48F6-A073-BA7F0B9A5FD5}" type="slidenum">
              <a:rPr lang="en-US" smtClean="0"/>
              <a:t>4</a:t>
            </a:fld>
            <a:endParaRPr lang="en-US" dirty="0"/>
          </a:p>
        </p:txBody>
      </p:sp>
    </p:spTree>
    <p:extLst>
      <p:ext uri="{BB962C8B-B14F-4D97-AF65-F5344CB8AC3E}">
        <p14:creationId xmlns:p14="http://schemas.microsoft.com/office/powerpoint/2010/main" val="1236942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520CDE83-4747-40E2-8518-42627F9C4010}" type="slidenum">
              <a:rPr lang="en-US" smtClean="0"/>
              <a:pPr/>
              <a:t>26</a:t>
            </a:fld>
            <a:endParaRPr lang="en-US" dirty="0"/>
          </a:p>
        </p:txBody>
      </p:sp>
    </p:spTree>
    <p:extLst>
      <p:ext uri="{BB962C8B-B14F-4D97-AF65-F5344CB8AC3E}">
        <p14:creationId xmlns:p14="http://schemas.microsoft.com/office/powerpoint/2010/main" val="4213225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520CDE83-4747-40E2-8518-42627F9C4010}" type="slidenum">
              <a:rPr lang="en-US" smtClean="0"/>
              <a:pPr/>
              <a:t>27</a:t>
            </a:fld>
            <a:endParaRPr lang="en-US" dirty="0"/>
          </a:p>
        </p:txBody>
      </p:sp>
    </p:spTree>
    <p:extLst>
      <p:ext uri="{BB962C8B-B14F-4D97-AF65-F5344CB8AC3E}">
        <p14:creationId xmlns:p14="http://schemas.microsoft.com/office/powerpoint/2010/main" val="2844206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D2A811-9D23-47C2-83E7-F9C1B1171742}" type="slidenum">
              <a:rPr lang="en-US">
                <a:solidFill>
                  <a:srgbClr val="000000"/>
                </a:solidFill>
              </a:rPr>
              <a:pPr/>
              <a:t>29</a:t>
            </a:fld>
            <a:endParaRPr lang="en-US" dirty="0">
              <a:solidFill>
                <a:srgbClr val="000000"/>
              </a:solidFill>
            </a:endParaRPr>
          </a:p>
        </p:txBody>
      </p:sp>
      <p:sp>
        <p:nvSpPr>
          <p:cNvPr id="196610" name="Rectangle 2"/>
          <p:cNvSpPr>
            <a:spLocks noGrp="1" noChangeArrowheads="1"/>
          </p:cNvSpPr>
          <p:nvPr>
            <p:ph type="body" idx="1"/>
          </p:nvPr>
        </p:nvSpPr>
        <p:spPr>
          <a:xfrm>
            <a:off x="875076" y="4472030"/>
            <a:ext cx="4812916" cy="4239841"/>
          </a:xfrm>
          <a:noFill/>
          <a:ln/>
        </p:spPr>
        <p:txBody>
          <a:bodyPr lIns="93824" tIns="46913" rIns="93824" bIns="46913"/>
          <a:lstStyle/>
          <a:p>
            <a:r>
              <a:rPr lang="en-US" dirty="0"/>
              <a:t>JAL</a:t>
            </a:r>
          </a:p>
        </p:txBody>
      </p:sp>
      <p:sp>
        <p:nvSpPr>
          <p:cNvPr id="196611" name="Rectangle 3"/>
          <p:cNvSpPr>
            <a:spLocks noGrp="1" noRot="1" noChangeAspect="1" noChangeArrowheads="1" noTextEdit="1"/>
          </p:cNvSpPr>
          <p:nvPr>
            <p:ph type="sldImg"/>
          </p:nvPr>
        </p:nvSpPr>
        <p:spPr>
          <a:xfrm>
            <a:off x="954088" y="725488"/>
            <a:ext cx="4668837" cy="3502025"/>
          </a:xfrm>
          <a:ln w="12700" cap="flat">
            <a:solidFill>
              <a:schemeClr val="tx1"/>
            </a:solidFill>
          </a:ln>
        </p:spPr>
      </p:sp>
    </p:spTree>
    <p:extLst>
      <p:ext uri="{BB962C8B-B14F-4D97-AF65-F5344CB8AC3E}">
        <p14:creationId xmlns:p14="http://schemas.microsoft.com/office/powerpoint/2010/main" val="107796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2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28586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61761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43185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127794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8117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3538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545BC-2AF5-48F6-A073-BA7F0B9A5FD5}" type="slidenum">
              <a:rPr lang="en-US" smtClean="0"/>
              <a:t>8</a:t>
            </a:fld>
            <a:endParaRPr lang="en-US" dirty="0"/>
          </a:p>
        </p:txBody>
      </p:sp>
    </p:spTree>
    <p:extLst>
      <p:ext uri="{BB962C8B-B14F-4D97-AF65-F5344CB8AC3E}">
        <p14:creationId xmlns:p14="http://schemas.microsoft.com/office/powerpoint/2010/main" val="36726400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151729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Page 43</a:t>
            </a:r>
            <a:endParaRPr lang="en-US" dirty="0"/>
          </a:p>
        </p:txBody>
      </p:sp>
      <p:sp>
        <p:nvSpPr>
          <p:cNvPr id="4" name="Slide Number Placeholder 3"/>
          <p:cNvSpPr>
            <a:spLocks noGrp="1"/>
          </p:cNvSpPr>
          <p:nvPr>
            <p:ph type="sldNum" sz="quarter" idx="10"/>
          </p:nvPr>
        </p:nvSpPr>
        <p:spPr/>
        <p:txBody>
          <a:bodyPr/>
          <a:lstStyle/>
          <a:p>
            <a:fld id="{6B3545BC-2AF5-48F6-A073-BA7F0B9A5FD5}" type="slidenum">
              <a:rPr lang="en-US" smtClean="0"/>
              <a:t>46</a:t>
            </a:fld>
            <a:endParaRPr lang="en-US" dirty="0"/>
          </a:p>
        </p:txBody>
      </p:sp>
    </p:spTree>
    <p:extLst>
      <p:ext uri="{BB962C8B-B14F-4D97-AF65-F5344CB8AC3E}">
        <p14:creationId xmlns:p14="http://schemas.microsoft.com/office/powerpoint/2010/main" val="19978159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Brainstorm your triggers and hot buttons.  Some may</a:t>
            </a:r>
            <a:r>
              <a:rPr lang="en-US" baseline="0" dirty="0" smtClean="0"/>
              <a:t> be answers to these questions. Others may be your pet peeves. Think about the people who press your buttons…what buttons do they push?</a:t>
            </a:r>
            <a:endParaRPr lang="en-US" dirty="0"/>
          </a:p>
        </p:txBody>
      </p:sp>
      <p:sp>
        <p:nvSpPr>
          <p:cNvPr id="4" name="Slide Number Placeholder 3"/>
          <p:cNvSpPr>
            <a:spLocks noGrp="1"/>
          </p:cNvSpPr>
          <p:nvPr>
            <p:ph type="sldNum" sz="quarter" idx="10"/>
          </p:nvPr>
        </p:nvSpPr>
        <p:spPr/>
        <p:txBody>
          <a:bodyPr/>
          <a:lstStyle/>
          <a:p>
            <a:fld id="{6B3545BC-2AF5-48F6-A073-BA7F0B9A5FD5}" type="slidenum">
              <a:rPr lang="en-US" smtClean="0"/>
              <a:t>47</a:t>
            </a:fld>
            <a:endParaRPr lang="en-US" dirty="0"/>
          </a:p>
        </p:txBody>
      </p:sp>
    </p:spTree>
    <p:extLst>
      <p:ext uri="{BB962C8B-B14F-4D97-AF65-F5344CB8AC3E}">
        <p14:creationId xmlns:p14="http://schemas.microsoft.com/office/powerpoint/2010/main" val="11833804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Journal</a:t>
            </a:r>
            <a:r>
              <a:rPr lang="en-US" baseline="0" dirty="0"/>
              <a:t> the emotions you see and feel during this brief video</a:t>
            </a:r>
            <a:endParaRPr lang="en-US" dirty="0"/>
          </a:p>
        </p:txBody>
      </p:sp>
      <p:sp>
        <p:nvSpPr>
          <p:cNvPr id="4" name="Slide Number Placeholder 3"/>
          <p:cNvSpPr>
            <a:spLocks noGrp="1"/>
          </p:cNvSpPr>
          <p:nvPr>
            <p:ph type="sldNum" sz="quarter" idx="10"/>
          </p:nvPr>
        </p:nvSpPr>
        <p:spPr/>
        <p:txBody>
          <a:bodyPr/>
          <a:lstStyle/>
          <a:p>
            <a:fld id="{6B3545BC-2AF5-48F6-A073-BA7F0B9A5FD5}" type="slidenum">
              <a:rPr lang="en-US" smtClean="0"/>
              <a:t>51</a:t>
            </a:fld>
            <a:endParaRPr lang="en-US" dirty="0"/>
          </a:p>
        </p:txBody>
      </p:sp>
    </p:spTree>
    <p:extLst>
      <p:ext uri="{BB962C8B-B14F-4D97-AF65-F5344CB8AC3E}">
        <p14:creationId xmlns:p14="http://schemas.microsoft.com/office/powerpoint/2010/main" val="29176116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8738" y="1174750"/>
            <a:ext cx="4225925" cy="3170238"/>
          </a:xfrm>
        </p:spPr>
      </p:sp>
      <p:sp>
        <p:nvSpPr>
          <p:cNvPr id="3" name="Notes Placeholder 2"/>
          <p:cNvSpPr>
            <a:spLocks noGrp="1"/>
          </p:cNvSpPr>
          <p:nvPr>
            <p:ph type="body" idx="1"/>
          </p:nvPr>
        </p:nvSpPr>
        <p:spPr/>
        <p:txBody>
          <a:bodyPr/>
          <a:lstStyle/>
          <a:p>
            <a:pPr defTabSz="931774" eaLnBrk="1" fontAlgn="auto" hangingPunct="1">
              <a:spcBef>
                <a:spcPts val="0"/>
              </a:spcBef>
              <a:spcAft>
                <a:spcPts val="0"/>
              </a:spcAft>
              <a:defRPr/>
            </a:pPr>
            <a:r>
              <a:rPr lang="en-US" dirty="0"/>
              <a:t>JAL</a:t>
            </a:r>
          </a:p>
          <a:p>
            <a:endParaRPr lang="en-US" dirty="0"/>
          </a:p>
        </p:txBody>
      </p:sp>
      <p:sp>
        <p:nvSpPr>
          <p:cNvPr id="4" name="Slide Number Placeholder 3"/>
          <p:cNvSpPr>
            <a:spLocks noGrp="1"/>
          </p:cNvSpPr>
          <p:nvPr>
            <p:ph type="sldNum" sz="quarter" idx="10"/>
          </p:nvPr>
        </p:nvSpPr>
        <p:spPr/>
        <p:txBody>
          <a:bodyPr/>
          <a:lstStyle/>
          <a:p>
            <a:fld id="{B3D333F8-FB3D-4841-9D1E-063EB99D88B3}" type="slidenum">
              <a:rPr lang="en-US" smtClean="0"/>
              <a:t>58</a:t>
            </a:fld>
            <a:endParaRPr lang="en-US" dirty="0"/>
          </a:p>
        </p:txBody>
      </p:sp>
    </p:spTree>
    <p:extLst>
      <p:ext uri="{BB962C8B-B14F-4D97-AF65-F5344CB8AC3E}">
        <p14:creationId xmlns:p14="http://schemas.microsoft.com/office/powerpoint/2010/main" val="34149749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29867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85796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89252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05774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4627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545BC-2AF5-48F6-A073-BA7F0B9A5FD5}" type="slidenum">
              <a:rPr lang="en-US" smtClean="0"/>
              <a:t>9</a:t>
            </a:fld>
            <a:endParaRPr lang="en-US" dirty="0"/>
          </a:p>
        </p:txBody>
      </p:sp>
    </p:spTree>
    <p:extLst>
      <p:ext uri="{BB962C8B-B14F-4D97-AF65-F5344CB8AC3E}">
        <p14:creationId xmlns:p14="http://schemas.microsoft.com/office/powerpoint/2010/main" val="736604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0CDE83-4747-40E2-8518-42627F9C4010}" type="slidenum">
              <a:rPr lang="en-US" smtClean="0"/>
              <a:pPr/>
              <a:t>67</a:t>
            </a:fld>
            <a:endParaRPr lang="en-US" dirty="0"/>
          </a:p>
        </p:txBody>
      </p:sp>
    </p:spTree>
    <p:extLst>
      <p:ext uri="{BB962C8B-B14F-4D97-AF65-F5344CB8AC3E}">
        <p14:creationId xmlns:p14="http://schemas.microsoft.com/office/powerpoint/2010/main" val="36323174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8952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21034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4872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2279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3857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71715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2"/>
          <p:cNvSpPr>
            <a:spLocks noChangeArrowheads="1"/>
          </p:cNvSpPr>
          <p:nvPr userDrawn="1"/>
        </p:nvSpPr>
        <p:spPr bwMode="auto">
          <a:xfrm>
            <a:off x="917575" y="0"/>
            <a:ext cx="8226425" cy="1444625"/>
          </a:xfrm>
          <a:prstGeom prst="rect">
            <a:avLst/>
          </a:prstGeom>
          <a:solidFill>
            <a:schemeClr val="bg2"/>
          </a:solidFill>
          <a:ln>
            <a:noFill/>
          </a:ln>
          <a:extLst>
            <a:ext uri="{91240B29-F687-4f45-9708-019B960494DF}"/>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defRPr/>
            </a:pPr>
            <a:endParaRPr lang="en-US" altLang="en-US" dirty="0" smtClean="0">
              <a:ea typeface="+mn-ea"/>
            </a:endParaRPr>
          </a:p>
        </p:txBody>
      </p:sp>
      <p:sp>
        <p:nvSpPr>
          <p:cNvPr id="5" name="Line 8"/>
          <p:cNvSpPr>
            <a:spLocks noChangeShapeType="1"/>
          </p:cNvSpPr>
          <p:nvPr/>
        </p:nvSpPr>
        <p:spPr bwMode="auto">
          <a:xfrm>
            <a:off x="990600" y="609600"/>
            <a:ext cx="8153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dirty="0"/>
          </a:p>
        </p:txBody>
      </p:sp>
      <p:sp>
        <p:nvSpPr>
          <p:cNvPr id="6" name="Rectangle 5"/>
          <p:cNvSpPr>
            <a:spLocks noChangeArrowheads="1"/>
          </p:cNvSpPr>
          <p:nvPr/>
        </p:nvSpPr>
        <p:spPr bwMode="auto">
          <a:xfrm>
            <a:off x="0" y="0"/>
            <a:ext cx="1295400" cy="538163"/>
          </a:xfrm>
          <a:prstGeom prst="rect">
            <a:avLst/>
          </a:prstGeom>
          <a:noFill/>
          <a:ln>
            <a:noFill/>
          </a:ln>
          <a:extLst>
            <a:ext uri="{909E8E84-426E-40dd-AFC4-6F175D3DCCD1}"/>
            <a:ext uri="{91240B29-F687-4f45-9708-019B960494DF}"/>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defRPr/>
            </a:pPr>
            <a:endParaRPr lang="en-US" altLang="en-US" dirty="0" smtClean="0">
              <a:ea typeface="+mn-ea"/>
            </a:endParaRPr>
          </a:p>
        </p:txBody>
      </p:sp>
      <p:sp>
        <p:nvSpPr>
          <p:cNvPr id="7" name="Rectangle 21"/>
          <p:cNvSpPr>
            <a:spLocks noChangeArrowheads="1"/>
          </p:cNvSpPr>
          <p:nvPr userDrawn="1"/>
        </p:nvSpPr>
        <p:spPr bwMode="auto">
          <a:xfrm>
            <a:off x="0" y="0"/>
            <a:ext cx="914400" cy="6858000"/>
          </a:xfrm>
          <a:prstGeom prst="rect">
            <a:avLst/>
          </a:prstGeom>
          <a:solidFill>
            <a:srgbClr val="F5F5DC"/>
          </a:solidFill>
          <a:ln>
            <a:noFill/>
          </a:ln>
          <a:extLst>
            <a:ext uri="{91240B29-F687-4f45-9708-019B960494DF}"/>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defRPr/>
            </a:pPr>
            <a:endParaRPr lang="en-US" altLang="en-US" b="0" dirty="0" smtClean="0">
              <a:ea typeface="+mn-ea"/>
            </a:endParaRPr>
          </a:p>
        </p:txBody>
      </p:sp>
      <p:pic>
        <p:nvPicPr>
          <p:cNvPr id="8" name="Picture 13" descr="UABHS-SOM cobrand logos.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6324600"/>
            <a:ext cx="8305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Rectangle 7"/>
          <p:cNvSpPr>
            <a:spLocks noGrp="1" noChangeAspect="1" noChangeArrowheads="1"/>
          </p:cNvSpPr>
          <p:nvPr>
            <p:ph type="ctrTitle"/>
          </p:nvPr>
        </p:nvSpPr>
        <p:spPr>
          <a:xfrm>
            <a:off x="914400" y="1981200"/>
            <a:ext cx="8229600" cy="1441450"/>
          </a:xfrm>
          <a:noFill/>
        </p:spPr>
        <p:txBody>
          <a:bodyPr anchor="t"/>
          <a:lstStyle>
            <a:lvl1pPr algn="ctr">
              <a:defRPr sz="2800">
                <a:solidFill>
                  <a:schemeClr val="tx1"/>
                </a:solidFill>
              </a:defRPr>
            </a:lvl1pPr>
          </a:lstStyle>
          <a:p>
            <a:r>
              <a:rPr lang="en-US" dirty="0"/>
              <a:t>Click to edit Master title style</a:t>
            </a:r>
          </a:p>
        </p:txBody>
      </p:sp>
      <p:sp>
        <p:nvSpPr>
          <p:cNvPr id="4102" name="Rectangle 6"/>
          <p:cNvSpPr>
            <a:spLocks noGrp="1" noChangeArrowheads="1"/>
          </p:cNvSpPr>
          <p:nvPr>
            <p:ph type="subTitle" idx="1"/>
          </p:nvPr>
        </p:nvSpPr>
        <p:spPr>
          <a:xfrm>
            <a:off x="1676400" y="3886200"/>
            <a:ext cx="6400800" cy="1752600"/>
          </a:xfrm>
        </p:spPr>
        <p:txBody>
          <a:bodyPr/>
          <a:lstStyle>
            <a:lvl1pPr marL="0" indent="0" algn="ctr">
              <a:buFont typeface="Wingdings" pitchFamily="2" charset="2"/>
              <a:buNone/>
              <a:defRPr/>
            </a:lvl1pPr>
          </a:lstStyle>
          <a:p>
            <a:r>
              <a:rPr lang="en-US" dirty="0"/>
              <a:t>Click to edit Master subtitle style</a:t>
            </a:r>
          </a:p>
        </p:txBody>
      </p:sp>
    </p:spTree>
    <p:extLst>
      <p:ext uri="{BB962C8B-B14F-4D97-AF65-F5344CB8AC3E}">
        <p14:creationId xmlns:p14="http://schemas.microsoft.com/office/powerpoint/2010/main" val="2374737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6651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81825" y="0"/>
            <a:ext cx="1971675"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0"/>
            <a:ext cx="5762625"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8559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dirty="0"/>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4D19846B-410E-425F-BDAA-EE34F812246F}" type="slidenum">
              <a:rPr lang="en-US"/>
              <a:pPr/>
              <a:t>‹#›</a:t>
            </a:fld>
            <a:endParaRPr lang="en-US" dirty="0"/>
          </a:p>
        </p:txBody>
      </p:sp>
    </p:spTree>
    <p:extLst>
      <p:ext uri="{BB962C8B-B14F-4D97-AF65-F5344CB8AC3E}">
        <p14:creationId xmlns:p14="http://schemas.microsoft.com/office/powerpoint/2010/main" val="1733268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03334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2573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385888"/>
            <a:ext cx="3867150" cy="4100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86350" y="1385888"/>
            <a:ext cx="3867150" cy="4100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5859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8229600" cy="8382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5178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92188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869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28425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39633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Line 20"/>
          <p:cNvSpPr>
            <a:spLocks noChangeShapeType="1"/>
          </p:cNvSpPr>
          <p:nvPr userDrawn="1"/>
        </p:nvSpPr>
        <p:spPr bwMode="auto">
          <a:xfrm>
            <a:off x="0" y="762000"/>
            <a:ext cx="9144000" cy="0"/>
          </a:xfrm>
          <a:prstGeom prst="line">
            <a:avLst/>
          </a:prstGeom>
          <a:noFill/>
          <a:ln w="28575">
            <a:solidFill>
              <a:srgbClr val="00704A"/>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7" name="Rectangle 5"/>
          <p:cNvSpPr>
            <a:spLocks noGrp="1" noChangeArrowheads="1"/>
          </p:cNvSpPr>
          <p:nvPr>
            <p:ph type="body" idx="1"/>
          </p:nvPr>
        </p:nvSpPr>
        <p:spPr bwMode="auto">
          <a:xfrm>
            <a:off x="1066800" y="1385888"/>
            <a:ext cx="7886700" cy="410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smtClean="0"/>
              <a:t> Click to edit Master text styles</a:t>
            </a:r>
          </a:p>
          <a:p>
            <a:pPr lvl="1"/>
            <a:r>
              <a:rPr lang="en-US" altLang="en-US" smtClean="0"/>
              <a:t> Second level</a:t>
            </a:r>
          </a:p>
          <a:p>
            <a:pPr lvl="2"/>
            <a:r>
              <a:rPr lang="en-US" altLang="en-US" smtClean="0"/>
              <a:t>Third level</a:t>
            </a:r>
          </a:p>
          <a:p>
            <a:pPr lvl="3"/>
            <a:r>
              <a:rPr lang="en-US" altLang="en-US" smtClean="0"/>
              <a:t>Fourth level</a:t>
            </a:r>
          </a:p>
          <a:p>
            <a:pPr lvl="4"/>
            <a:r>
              <a:rPr lang="en-US" altLang="en-US" smtClean="0"/>
              <a:t> Fifth level</a:t>
            </a:r>
          </a:p>
        </p:txBody>
      </p:sp>
      <p:sp>
        <p:nvSpPr>
          <p:cNvPr id="1028" name="Rectangle 6"/>
          <p:cNvSpPr>
            <a:spLocks noGrp="1" noChangeArrowheads="1"/>
          </p:cNvSpPr>
          <p:nvPr>
            <p:ph type="title"/>
          </p:nvPr>
        </p:nvSpPr>
        <p:spPr bwMode="auto">
          <a:xfrm>
            <a:off x="1598613" y="0"/>
            <a:ext cx="7318375"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b" anchorCtr="0" compatLnSpc="1">
            <a:prstTxWarp prst="textNoShape">
              <a:avLst/>
            </a:prstTxWarp>
          </a:bodyPr>
          <a:lstStyle/>
          <a:p>
            <a:pPr lvl="0"/>
            <a:r>
              <a:rPr lang="en-US" altLang="en-US" smtClean="0"/>
              <a:t>Click here to add title</a:t>
            </a:r>
          </a:p>
        </p:txBody>
      </p:sp>
      <p:sp>
        <p:nvSpPr>
          <p:cNvPr id="1029" name="Line 7"/>
          <p:cNvSpPr>
            <a:spLocks noChangeShapeType="1"/>
          </p:cNvSpPr>
          <p:nvPr/>
        </p:nvSpPr>
        <p:spPr bwMode="auto">
          <a:xfrm>
            <a:off x="990600" y="914400"/>
            <a:ext cx="8153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dirty="0"/>
          </a:p>
        </p:txBody>
      </p:sp>
      <p:sp>
        <p:nvSpPr>
          <p:cNvPr id="1030" name="Text Box 10"/>
          <p:cNvSpPr txBox="1">
            <a:spLocks noChangeArrowheads="1"/>
          </p:cNvSpPr>
          <p:nvPr/>
        </p:nvSpPr>
        <p:spPr bwMode="auto">
          <a:xfrm>
            <a:off x="8478838" y="6583363"/>
            <a:ext cx="665162" cy="274637"/>
          </a:xfrm>
          <a:prstGeom prst="rect">
            <a:avLst/>
          </a:prstGeom>
          <a:noFill/>
          <a:ln>
            <a:noFill/>
          </a:ln>
          <a:extLst>
            <a:ext uri="{909E8E84-426E-40dd-AFC4-6F175D3DCCD1}"/>
            <a:ext uri="{91240B29-F687-4f45-9708-019B960494DF}"/>
          </a:extLst>
        </p:spPr>
        <p:txBody>
          <a:bodyPr wrap="none">
            <a:spAutoFit/>
          </a:bodyPr>
          <a:lstStyle>
            <a:lvl1pPr>
              <a:defRPr sz="2400" b="1">
                <a:solidFill>
                  <a:schemeClr val="tx1"/>
                </a:solidFill>
                <a:latin typeface="Arial" panose="020B0604020202020204" pitchFamily="34" charset="0"/>
                <a:ea typeface="MS PGothic" panose="020B0600070205080204" pitchFamily="34" charset="-128"/>
              </a:defRPr>
            </a:lvl1pPr>
            <a:lvl2pPr marL="742950" indent="-285750">
              <a:defRPr sz="2400" b="1">
                <a:solidFill>
                  <a:schemeClr val="tx1"/>
                </a:solidFill>
                <a:latin typeface="Arial" panose="020B0604020202020204" pitchFamily="34" charset="0"/>
                <a:ea typeface="MS PGothic" panose="020B0600070205080204" pitchFamily="34" charset="-128"/>
              </a:defRPr>
            </a:lvl2pPr>
            <a:lvl3pPr marL="1143000" indent="-228600">
              <a:defRPr sz="2400" b="1">
                <a:solidFill>
                  <a:schemeClr val="tx1"/>
                </a:solidFill>
                <a:latin typeface="Arial" panose="020B0604020202020204" pitchFamily="34" charset="0"/>
                <a:ea typeface="MS PGothic" panose="020B0600070205080204" pitchFamily="34" charset="-128"/>
              </a:defRPr>
            </a:lvl3pPr>
            <a:lvl4pPr marL="1600200" indent="-228600">
              <a:defRPr sz="2400" b="1">
                <a:solidFill>
                  <a:schemeClr val="tx1"/>
                </a:solidFill>
                <a:latin typeface="Arial" panose="020B0604020202020204" pitchFamily="34" charset="0"/>
                <a:ea typeface="MS PGothic" panose="020B0600070205080204" pitchFamily="34" charset="-128"/>
              </a:defRPr>
            </a:lvl4pPr>
            <a:lvl5pPr marL="2057400" indent="-22860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r">
              <a:defRPr/>
            </a:pPr>
            <a:r>
              <a:rPr lang="en-US" altLang="en-US" sz="1200" b="0" dirty="0" smtClean="0">
                <a:latin typeface="Arial Narrow" panose="020B0606020202030204" pitchFamily="34" charset="0"/>
              </a:rPr>
              <a:t>Page </a:t>
            </a:r>
            <a:fld id="{D087B0C9-7496-433C-A51F-CE9A913E8B99}" type="slidenum">
              <a:rPr lang="en-US" altLang="en-US" sz="1200" b="0" smtClean="0">
                <a:latin typeface="Arial Narrow" panose="020B0606020202030204" pitchFamily="34" charset="0"/>
              </a:rPr>
              <a:pPr algn="r">
                <a:defRPr/>
              </a:pPr>
              <a:t>‹#›</a:t>
            </a:fld>
            <a:endParaRPr lang="en-US" altLang="en-US" sz="1200" b="0" dirty="0" smtClean="0">
              <a:latin typeface="Arial Narrow" panose="020B0606020202030204" pitchFamily="34" charset="0"/>
            </a:endParaRPr>
          </a:p>
        </p:txBody>
      </p:sp>
      <p:sp>
        <p:nvSpPr>
          <p:cNvPr id="1031" name="Rectangle 18"/>
          <p:cNvSpPr>
            <a:spLocks noChangeArrowheads="1"/>
          </p:cNvSpPr>
          <p:nvPr userDrawn="1"/>
        </p:nvSpPr>
        <p:spPr bwMode="auto">
          <a:xfrm>
            <a:off x="0" y="0"/>
            <a:ext cx="914400" cy="6858000"/>
          </a:xfrm>
          <a:prstGeom prst="rect">
            <a:avLst/>
          </a:prstGeom>
          <a:solidFill>
            <a:srgbClr val="F5F5DC"/>
          </a:solidFill>
          <a:ln>
            <a:noFill/>
          </a:ln>
          <a:extLst>
            <a:ext uri="{91240B29-F687-4f45-9708-019B960494DF}"/>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defRPr/>
            </a:pPr>
            <a:endParaRPr lang="en-US" altLang="en-US" b="0" dirty="0" smtClean="0">
              <a:ea typeface="+mn-ea"/>
            </a:endParaRPr>
          </a:p>
        </p:txBody>
      </p:sp>
      <p:pic>
        <p:nvPicPr>
          <p:cNvPr id="1032" name="Picture 10" descr="UABHS-SOM cobrand logos.eps"/>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7200" y="6324600"/>
            <a:ext cx="8305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16"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7" r:id="rId12"/>
  </p:sldLayoutIdLst>
  <p:timing>
    <p:tnLst>
      <p:par>
        <p:cTn id="1" dur="indefinite" restart="never" nodeType="tmRoot"/>
      </p:par>
    </p:tnLst>
  </p:timing>
  <p:txStyles>
    <p:titleStyle>
      <a:lvl1pPr algn="r" rtl="0" eaLnBrk="0" fontAlgn="base" hangingPunct="0">
        <a:lnSpc>
          <a:spcPct val="90000"/>
        </a:lnSpc>
        <a:spcBef>
          <a:spcPct val="0"/>
        </a:spcBef>
        <a:spcAft>
          <a:spcPct val="0"/>
        </a:spcAft>
        <a:defRPr sz="2400">
          <a:solidFill>
            <a:srgbClr val="00704A"/>
          </a:solidFill>
          <a:latin typeface="+mj-lt"/>
          <a:ea typeface="MS PGothic" panose="020B0600070205080204" pitchFamily="34" charset="-128"/>
          <a:cs typeface="ＭＳ Ｐゴシック" charset="0"/>
        </a:defRPr>
      </a:lvl1pPr>
      <a:lvl2pPr algn="r" rtl="0" eaLnBrk="0" fontAlgn="base" hangingPunct="0">
        <a:lnSpc>
          <a:spcPct val="90000"/>
        </a:lnSpc>
        <a:spcBef>
          <a:spcPct val="0"/>
        </a:spcBef>
        <a:spcAft>
          <a:spcPct val="0"/>
        </a:spcAft>
        <a:defRPr sz="2400">
          <a:solidFill>
            <a:srgbClr val="00704A"/>
          </a:solidFill>
          <a:latin typeface="Arial Black" pitchFamily="34" charset="0"/>
          <a:ea typeface="MS PGothic" panose="020B0600070205080204" pitchFamily="34" charset="-128"/>
          <a:cs typeface="ＭＳ Ｐゴシック" charset="0"/>
        </a:defRPr>
      </a:lvl2pPr>
      <a:lvl3pPr algn="r" rtl="0" eaLnBrk="0" fontAlgn="base" hangingPunct="0">
        <a:lnSpc>
          <a:spcPct val="90000"/>
        </a:lnSpc>
        <a:spcBef>
          <a:spcPct val="0"/>
        </a:spcBef>
        <a:spcAft>
          <a:spcPct val="0"/>
        </a:spcAft>
        <a:defRPr sz="2400">
          <a:solidFill>
            <a:srgbClr val="00704A"/>
          </a:solidFill>
          <a:latin typeface="Arial Black" pitchFamily="34" charset="0"/>
          <a:ea typeface="MS PGothic" panose="020B0600070205080204" pitchFamily="34" charset="-128"/>
          <a:cs typeface="ＭＳ Ｐゴシック" charset="0"/>
        </a:defRPr>
      </a:lvl3pPr>
      <a:lvl4pPr algn="r" rtl="0" eaLnBrk="0" fontAlgn="base" hangingPunct="0">
        <a:lnSpc>
          <a:spcPct val="90000"/>
        </a:lnSpc>
        <a:spcBef>
          <a:spcPct val="0"/>
        </a:spcBef>
        <a:spcAft>
          <a:spcPct val="0"/>
        </a:spcAft>
        <a:defRPr sz="2400">
          <a:solidFill>
            <a:srgbClr val="00704A"/>
          </a:solidFill>
          <a:latin typeface="Arial Black" pitchFamily="34" charset="0"/>
          <a:ea typeface="MS PGothic" panose="020B0600070205080204" pitchFamily="34" charset="-128"/>
          <a:cs typeface="ＭＳ Ｐゴシック" charset="0"/>
        </a:defRPr>
      </a:lvl4pPr>
      <a:lvl5pPr algn="r" rtl="0" eaLnBrk="0" fontAlgn="base" hangingPunct="0">
        <a:lnSpc>
          <a:spcPct val="90000"/>
        </a:lnSpc>
        <a:spcBef>
          <a:spcPct val="0"/>
        </a:spcBef>
        <a:spcAft>
          <a:spcPct val="0"/>
        </a:spcAft>
        <a:defRPr sz="2400">
          <a:solidFill>
            <a:srgbClr val="00704A"/>
          </a:solidFill>
          <a:latin typeface="Arial Black" pitchFamily="34" charset="0"/>
          <a:ea typeface="MS PGothic" panose="020B0600070205080204" pitchFamily="34" charset="-128"/>
          <a:cs typeface="ＭＳ Ｐゴシック" charset="0"/>
        </a:defRPr>
      </a:lvl5pPr>
      <a:lvl6pPr marL="457200" algn="r" rtl="0" fontAlgn="base">
        <a:lnSpc>
          <a:spcPct val="90000"/>
        </a:lnSpc>
        <a:spcBef>
          <a:spcPct val="0"/>
        </a:spcBef>
        <a:spcAft>
          <a:spcPct val="0"/>
        </a:spcAft>
        <a:defRPr sz="2400">
          <a:solidFill>
            <a:schemeClr val="bg2"/>
          </a:solidFill>
          <a:latin typeface="Arial Black" pitchFamily="34" charset="0"/>
        </a:defRPr>
      </a:lvl6pPr>
      <a:lvl7pPr marL="914400" algn="r" rtl="0" fontAlgn="base">
        <a:lnSpc>
          <a:spcPct val="90000"/>
        </a:lnSpc>
        <a:spcBef>
          <a:spcPct val="0"/>
        </a:spcBef>
        <a:spcAft>
          <a:spcPct val="0"/>
        </a:spcAft>
        <a:defRPr sz="2400">
          <a:solidFill>
            <a:schemeClr val="bg2"/>
          </a:solidFill>
          <a:latin typeface="Arial Black" pitchFamily="34" charset="0"/>
        </a:defRPr>
      </a:lvl7pPr>
      <a:lvl8pPr marL="1371600" algn="r" rtl="0" fontAlgn="base">
        <a:lnSpc>
          <a:spcPct val="90000"/>
        </a:lnSpc>
        <a:spcBef>
          <a:spcPct val="0"/>
        </a:spcBef>
        <a:spcAft>
          <a:spcPct val="0"/>
        </a:spcAft>
        <a:defRPr sz="2400">
          <a:solidFill>
            <a:schemeClr val="bg2"/>
          </a:solidFill>
          <a:latin typeface="Arial Black" pitchFamily="34" charset="0"/>
        </a:defRPr>
      </a:lvl8pPr>
      <a:lvl9pPr marL="1828800" algn="r" rtl="0" fontAlgn="base">
        <a:lnSpc>
          <a:spcPct val="90000"/>
        </a:lnSpc>
        <a:spcBef>
          <a:spcPct val="0"/>
        </a:spcBef>
        <a:spcAft>
          <a:spcPct val="0"/>
        </a:spcAft>
        <a:defRPr sz="2400">
          <a:solidFill>
            <a:schemeClr val="bg2"/>
          </a:solidFill>
          <a:latin typeface="Arial Black" pitchFamily="34" charset="0"/>
        </a:defRPr>
      </a:lvl9pPr>
    </p:titleStyle>
    <p:bodyStyle>
      <a:lvl1pPr marL="231775" indent="-231775" algn="l" rtl="0" eaLnBrk="0" fontAlgn="base" hangingPunct="0">
        <a:spcBef>
          <a:spcPct val="25000"/>
        </a:spcBef>
        <a:spcAft>
          <a:spcPct val="25000"/>
        </a:spcAft>
        <a:buClr>
          <a:srgbClr val="225D2C"/>
        </a:buClr>
        <a:buSzPct val="80000"/>
        <a:buFont typeface="Wingdings" panose="05000000000000000000" pitchFamily="2" charset="2"/>
        <a:buChar char="§"/>
        <a:defRPr sz="2800">
          <a:solidFill>
            <a:schemeClr val="tx1"/>
          </a:solidFill>
          <a:latin typeface="+mn-lt"/>
          <a:ea typeface="MS PGothic" panose="020B0600070205080204" pitchFamily="34" charset="-128"/>
          <a:cs typeface="ＭＳ Ｐゴシック" charset="0"/>
        </a:defRPr>
      </a:lvl1pPr>
      <a:lvl2pPr marL="566738" indent="-220663" algn="l" rtl="0" eaLnBrk="0" fontAlgn="base" hangingPunct="0">
        <a:spcBef>
          <a:spcPct val="25000"/>
        </a:spcBef>
        <a:spcAft>
          <a:spcPct val="25000"/>
        </a:spcAft>
        <a:buClr>
          <a:srgbClr val="E2AD35"/>
        </a:buClr>
        <a:buSzPct val="100000"/>
        <a:buFont typeface="Wingdings" panose="05000000000000000000" pitchFamily="2" charset="2"/>
        <a:buChar char="w"/>
        <a:defRPr sz="2800">
          <a:solidFill>
            <a:schemeClr val="tx1"/>
          </a:solidFill>
          <a:latin typeface="+mn-lt"/>
          <a:ea typeface="MS PGothic" panose="020B0600070205080204" pitchFamily="34" charset="-128"/>
        </a:defRPr>
      </a:lvl2pPr>
      <a:lvl3pPr marL="909638" indent="-228600" algn="l" rtl="0" eaLnBrk="0" fontAlgn="base" hangingPunct="0">
        <a:spcBef>
          <a:spcPct val="25000"/>
        </a:spcBef>
        <a:spcAft>
          <a:spcPct val="25000"/>
        </a:spcAft>
        <a:buClr>
          <a:srgbClr val="225D2C"/>
        </a:buClr>
        <a:buSzPct val="80000"/>
        <a:buFont typeface="Wingdings" panose="05000000000000000000" pitchFamily="2" charset="2"/>
        <a:buChar char="s"/>
        <a:defRPr sz="2800">
          <a:solidFill>
            <a:schemeClr val="tx1"/>
          </a:solidFill>
          <a:latin typeface="+mn-lt"/>
          <a:ea typeface="MS PGothic" panose="020B0600070205080204" pitchFamily="34" charset="-128"/>
        </a:defRPr>
      </a:lvl3pPr>
      <a:lvl4pPr marL="1252538" indent="-228600" algn="l" rtl="0" eaLnBrk="0" fontAlgn="base" hangingPunct="0">
        <a:spcBef>
          <a:spcPct val="25000"/>
        </a:spcBef>
        <a:spcAft>
          <a:spcPct val="25000"/>
        </a:spcAft>
        <a:buClr>
          <a:srgbClr val="E2AD35"/>
        </a:buClr>
        <a:buSzPct val="100000"/>
        <a:buChar char="•"/>
        <a:defRPr sz="2800">
          <a:solidFill>
            <a:schemeClr val="tx1"/>
          </a:solidFill>
          <a:latin typeface="+mn-lt"/>
          <a:ea typeface="MS PGothic" panose="020B0600070205080204" pitchFamily="34" charset="-128"/>
        </a:defRPr>
      </a:lvl4pPr>
      <a:lvl5pPr marL="1595438" indent="-228600" algn="l" rtl="0" eaLnBrk="0" fontAlgn="base" hangingPunct="0">
        <a:spcBef>
          <a:spcPct val="25000"/>
        </a:spcBef>
        <a:spcAft>
          <a:spcPct val="25000"/>
        </a:spcAft>
        <a:buClr>
          <a:srgbClr val="E2AD35"/>
        </a:buClr>
        <a:buSzPct val="100000"/>
        <a:buChar char="–"/>
        <a:defRPr sz="2800">
          <a:solidFill>
            <a:schemeClr val="tx1"/>
          </a:solidFill>
          <a:latin typeface="+mn-lt"/>
          <a:ea typeface="MS PGothic" panose="020B0600070205080204" pitchFamily="34" charset="-128"/>
        </a:defRPr>
      </a:lvl5pPr>
      <a:lvl6pPr marL="2052638" indent="-228600" algn="l" rtl="0" fontAlgn="base">
        <a:spcBef>
          <a:spcPct val="25000"/>
        </a:spcBef>
        <a:spcAft>
          <a:spcPct val="25000"/>
        </a:spcAft>
        <a:buClr>
          <a:srgbClr val="E2AD35"/>
        </a:buClr>
        <a:buSzPct val="100000"/>
        <a:buChar char="–"/>
        <a:defRPr sz="2800">
          <a:solidFill>
            <a:schemeClr val="tx1"/>
          </a:solidFill>
          <a:latin typeface="+mn-lt"/>
        </a:defRPr>
      </a:lvl6pPr>
      <a:lvl7pPr marL="2509838" indent="-228600" algn="l" rtl="0" fontAlgn="base">
        <a:spcBef>
          <a:spcPct val="25000"/>
        </a:spcBef>
        <a:spcAft>
          <a:spcPct val="25000"/>
        </a:spcAft>
        <a:buClr>
          <a:srgbClr val="E2AD35"/>
        </a:buClr>
        <a:buSzPct val="100000"/>
        <a:buChar char="–"/>
        <a:defRPr sz="2800">
          <a:solidFill>
            <a:schemeClr val="tx1"/>
          </a:solidFill>
          <a:latin typeface="+mn-lt"/>
        </a:defRPr>
      </a:lvl7pPr>
      <a:lvl8pPr marL="2967038" indent="-228600" algn="l" rtl="0" fontAlgn="base">
        <a:spcBef>
          <a:spcPct val="25000"/>
        </a:spcBef>
        <a:spcAft>
          <a:spcPct val="25000"/>
        </a:spcAft>
        <a:buClr>
          <a:srgbClr val="E2AD35"/>
        </a:buClr>
        <a:buSzPct val="100000"/>
        <a:buChar char="–"/>
        <a:defRPr sz="2800">
          <a:solidFill>
            <a:schemeClr val="tx1"/>
          </a:solidFill>
          <a:latin typeface="+mn-lt"/>
        </a:defRPr>
      </a:lvl8pPr>
      <a:lvl9pPr marL="3424238" indent="-228600" algn="l" rtl="0" fontAlgn="base">
        <a:spcBef>
          <a:spcPct val="25000"/>
        </a:spcBef>
        <a:spcAft>
          <a:spcPct val="25000"/>
        </a:spcAft>
        <a:buClr>
          <a:srgbClr val="E2AD35"/>
        </a:buClr>
        <a:buSzPct val="100000"/>
        <a:buChar char="–"/>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jpeg"/></Relationships>
</file>

<file path=ppt/slides/_rels/slide3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51.jpg"/><Relationship Id="rId5" Type="http://schemas.openxmlformats.org/officeDocument/2006/relationships/image" Target="../media/image45.png"/><Relationship Id="rId10" Type="http://schemas.openxmlformats.org/officeDocument/2006/relationships/image" Target="../media/image50.jpeg"/><Relationship Id="rId4" Type="http://schemas.openxmlformats.org/officeDocument/2006/relationships/image" Target="../media/image44.png"/><Relationship Id="rId9" Type="http://schemas.openxmlformats.org/officeDocument/2006/relationships/image" Target="../media/image49.jp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8.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2.xml"/><Relationship Id="rId1" Type="http://schemas.openxmlformats.org/officeDocument/2006/relationships/video" Target="https://www.youtube.com/embed/8olr9RzoOAA"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a:spLocks noGrp="1"/>
          </p:cNvSpPr>
          <p:nvPr>
            <p:ph type="subTitle" idx="1"/>
          </p:nvPr>
        </p:nvSpPr>
        <p:spPr>
          <a:xfrm>
            <a:off x="1316752" y="3648607"/>
            <a:ext cx="7346950" cy="927100"/>
          </a:xfrm>
        </p:spPr>
        <p:txBody>
          <a:bodyPr rtlCol="0">
            <a:normAutofit fontScale="85000" lnSpcReduction="20000"/>
          </a:bodyPr>
          <a:lstStyle/>
          <a:p>
            <a:pPr>
              <a:defRPr/>
            </a:pPr>
            <a:r>
              <a:rPr lang="en-US" i="1" dirty="0">
                <a:solidFill>
                  <a:schemeClr val="bg1">
                    <a:lumMod val="50000"/>
                  </a:schemeClr>
                </a:solidFill>
                <a:latin typeface="Calibri" panose="020F0502020204030204" pitchFamily="34" charset="0"/>
              </a:rPr>
              <a:t>Dr. Jean Ann Larson, FACHE, LFHIMSS, FIISE, DSHS</a:t>
            </a:r>
          </a:p>
          <a:p>
            <a:pPr eaLnBrk="1" fontAlgn="auto" hangingPunct="1">
              <a:spcAft>
                <a:spcPts val="0"/>
              </a:spcAft>
              <a:buFont typeface="Arial"/>
              <a:buNone/>
              <a:defRPr/>
            </a:pPr>
            <a:r>
              <a:rPr lang="en-US" i="1" dirty="0" smtClean="0">
                <a:solidFill>
                  <a:schemeClr val="bg1">
                    <a:lumMod val="50000"/>
                  </a:schemeClr>
                </a:solidFill>
                <a:latin typeface="Times New Roman"/>
                <a:ea typeface="+mn-ea"/>
                <a:cs typeface="Times New Roman"/>
              </a:rPr>
              <a:t>Leadership Development Officer</a:t>
            </a:r>
            <a:endParaRPr lang="en-US" i="1" dirty="0">
              <a:solidFill>
                <a:schemeClr val="bg1">
                  <a:lumMod val="50000"/>
                </a:schemeClr>
              </a:solidFill>
              <a:latin typeface="Times New Roman"/>
              <a:ea typeface="+mn-ea"/>
              <a:cs typeface="Times New Roman"/>
            </a:endParaRPr>
          </a:p>
        </p:txBody>
      </p:sp>
      <p:sp>
        <p:nvSpPr>
          <p:cNvPr id="8" name="TextBox 7"/>
          <p:cNvSpPr txBox="1"/>
          <p:nvPr/>
        </p:nvSpPr>
        <p:spPr>
          <a:xfrm>
            <a:off x="2628027" y="5067849"/>
            <a:ext cx="4724400" cy="369332"/>
          </a:xfrm>
          <a:prstGeom prst="rect">
            <a:avLst/>
          </a:prstGeom>
          <a:noFill/>
        </p:spPr>
        <p:txBody>
          <a:bodyPr wrap="square" rtlCol="0">
            <a:spAutoFit/>
          </a:bodyPr>
          <a:lstStyle/>
          <a:p>
            <a:pPr algn="ctr"/>
            <a:r>
              <a:rPr lang="en-US" b="0" dirty="0" smtClean="0">
                <a:solidFill>
                  <a:schemeClr val="bg1">
                    <a:lumMod val="65000"/>
                  </a:schemeClr>
                </a:solidFill>
                <a:latin typeface="Calibri" panose="020F0502020204030204" pitchFamily="34" charset="0"/>
              </a:rPr>
              <a:t>July 19, 2017</a:t>
            </a:r>
            <a:endParaRPr lang="en-US" b="0" dirty="0">
              <a:solidFill>
                <a:schemeClr val="bg1">
                  <a:lumMod val="65000"/>
                </a:schemeClr>
              </a:solidFill>
              <a:latin typeface="Calibri" panose="020F0502020204030204" pitchFamily="34" charset="0"/>
            </a:endParaRPr>
          </a:p>
        </p:txBody>
      </p:sp>
      <p:sp>
        <p:nvSpPr>
          <p:cNvPr id="2" name="TextBox 1"/>
          <p:cNvSpPr txBox="1"/>
          <p:nvPr/>
        </p:nvSpPr>
        <p:spPr>
          <a:xfrm>
            <a:off x="1446927" y="1524000"/>
            <a:ext cx="7086600" cy="2031325"/>
          </a:xfrm>
          <a:prstGeom prst="rect">
            <a:avLst/>
          </a:prstGeom>
          <a:noFill/>
        </p:spPr>
        <p:txBody>
          <a:bodyPr wrap="square" rtlCol="0">
            <a:spAutoFit/>
          </a:bodyPr>
          <a:lstStyle/>
          <a:p>
            <a:pPr algn="ctr"/>
            <a:r>
              <a:rPr lang="en-US" sz="4200" b="0" i="1" dirty="0" smtClean="0">
                <a:latin typeface="Calibri" panose="020F0502020204030204" pitchFamily="34" charset="0"/>
              </a:rPr>
              <a:t>Mastering Your EQ – Emotional Intelligence – The Differentiator for Life Success</a:t>
            </a:r>
            <a:endParaRPr lang="en-US" sz="4200" b="0" i="1" dirty="0">
              <a:latin typeface="Calibri" panose="020F0502020204030204" pitchFamily="34" charset="0"/>
            </a:endParaRPr>
          </a:p>
        </p:txBody>
      </p:sp>
    </p:spTree>
    <p:extLst>
      <p:ext uri="{BB962C8B-B14F-4D97-AF65-F5344CB8AC3E}">
        <p14:creationId xmlns:p14="http://schemas.microsoft.com/office/powerpoint/2010/main" val="39152655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798445"/>
            <a:ext cx="6021586" cy="522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1506" name="Rectangle 2"/>
          <p:cNvSpPr>
            <a:spLocks/>
          </p:cNvSpPr>
          <p:nvPr/>
        </p:nvSpPr>
        <p:spPr bwMode="auto">
          <a:xfrm>
            <a:off x="3048000" y="6144825"/>
            <a:ext cx="3212418" cy="86499"/>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1pPr>
            <a:lvl2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2pPr>
            <a:lvl3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3pPr>
            <a:lvl4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4pPr>
            <a:lvl5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9pPr>
          </a:lstStyle>
          <a:p>
            <a:r>
              <a:rPr lang="en-US" sz="562" dirty="0">
                <a:latin typeface="Helvetica" panose="020B0604020202020204" pitchFamily="34" charset="0"/>
                <a:cs typeface="Helvetica" panose="020B0604020202020204" pitchFamily="34" charset="0"/>
                <a:sym typeface="Helvetica" panose="020B0604020202020204" pitchFamily="34" charset="0"/>
              </a:rPr>
              <a:t>Copyright © 2013. Target Training International, Ltd. under Licensing Agreement with Dr. Izzy Justice </a:t>
            </a:r>
          </a:p>
        </p:txBody>
      </p:sp>
      <p:sp>
        <p:nvSpPr>
          <p:cNvPr id="2" name="TextBox 1"/>
          <p:cNvSpPr txBox="1"/>
          <p:nvPr/>
        </p:nvSpPr>
        <p:spPr>
          <a:xfrm>
            <a:off x="304800" y="5867400"/>
            <a:ext cx="312906" cy="369332"/>
          </a:xfrm>
          <a:prstGeom prst="rect">
            <a:avLst/>
          </a:prstGeom>
          <a:noFill/>
        </p:spPr>
        <p:txBody>
          <a:bodyPr wrap="none" rtlCol="0">
            <a:spAutoFit/>
          </a:bodyPr>
          <a:lstStyle/>
          <a:p>
            <a:r>
              <a:rPr lang="en-US" dirty="0"/>
              <a:t>2</a:t>
            </a:r>
          </a:p>
        </p:txBody>
      </p:sp>
    </p:spTree>
    <p:extLst>
      <p:ext uri="{BB962C8B-B14F-4D97-AF65-F5344CB8AC3E}">
        <p14:creationId xmlns:p14="http://schemas.microsoft.com/office/powerpoint/2010/main" val="1107144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71620"/>
            <a:ext cx="7015996" cy="5257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2530" name="Rectangle 2"/>
          <p:cNvSpPr>
            <a:spLocks/>
          </p:cNvSpPr>
          <p:nvPr/>
        </p:nvSpPr>
        <p:spPr bwMode="auto">
          <a:xfrm>
            <a:off x="3200400" y="6205256"/>
            <a:ext cx="3212418" cy="86499"/>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1pPr>
            <a:lvl2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2pPr>
            <a:lvl3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3pPr>
            <a:lvl4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4pPr>
            <a:lvl5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9pPr>
          </a:lstStyle>
          <a:p>
            <a:r>
              <a:rPr lang="en-US" sz="562" dirty="0">
                <a:latin typeface="Helvetica" panose="020B0604020202020204" pitchFamily="34" charset="0"/>
                <a:cs typeface="Helvetica" panose="020B0604020202020204" pitchFamily="34" charset="0"/>
                <a:sym typeface="Helvetica" panose="020B0604020202020204" pitchFamily="34" charset="0"/>
              </a:rPr>
              <a:t>Copyright © 2013. Target Training International, Ltd. under Licensing Agreement with Dr. Izzy Justice </a:t>
            </a:r>
          </a:p>
        </p:txBody>
      </p:sp>
      <p:sp>
        <p:nvSpPr>
          <p:cNvPr id="2" name="TextBox 1"/>
          <p:cNvSpPr txBox="1"/>
          <p:nvPr/>
        </p:nvSpPr>
        <p:spPr>
          <a:xfrm>
            <a:off x="228600" y="5875460"/>
            <a:ext cx="392217" cy="382548"/>
          </a:xfrm>
          <a:prstGeom prst="rect">
            <a:avLst/>
          </a:prstGeom>
          <a:noFill/>
        </p:spPr>
        <p:txBody>
          <a:bodyPr wrap="square" rtlCol="0">
            <a:spAutoFit/>
          </a:bodyPr>
          <a:lstStyle/>
          <a:p>
            <a:r>
              <a:rPr lang="en-US" dirty="0"/>
              <a:t>3</a:t>
            </a:r>
          </a:p>
        </p:txBody>
      </p:sp>
    </p:spTree>
    <p:extLst>
      <p:ext uri="{BB962C8B-B14F-4D97-AF65-F5344CB8AC3E}">
        <p14:creationId xmlns:p14="http://schemas.microsoft.com/office/powerpoint/2010/main" val="1813697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71569"/>
            <a:ext cx="6756890" cy="5055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3554" name="Rectangle 2"/>
          <p:cNvSpPr>
            <a:spLocks/>
          </p:cNvSpPr>
          <p:nvPr/>
        </p:nvSpPr>
        <p:spPr bwMode="auto">
          <a:xfrm>
            <a:off x="3296236" y="6012138"/>
            <a:ext cx="3212418" cy="86499"/>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1pPr>
            <a:lvl2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2pPr>
            <a:lvl3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3pPr>
            <a:lvl4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4pPr>
            <a:lvl5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9pPr>
          </a:lstStyle>
          <a:p>
            <a:r>
              <a:rPr lang="en-US" sz="562" dirty="0">
                <a:latin typeface="Helvetica" panose="020B0604020202020204" pitchFamily="34" charset="0"/>
                <a:cs typeface="Helvetica" panose="020B0604020202020204" pitchFamily="34" charset="0"/>
                <a:sym typeface="Helvetica" panose="020B0604020202020204" pitchFamily="34" charset="0"/>
              </a:rPr>
              <a:t>Copyright © 2013. Target Training International, Ltd. under Licensing Agreement with Dr. Izzy Justice </a:t>
            </a:r>
          </a:p>
        </p:txBody>
      </p:sp>
      <p:sp>
        <p:nvSpPr>
          <p:cNvPr id="2" name="TextBox 1"/>
          <p:cNvSpPr txBox="1"/>
          <p:nvPr/>
        </p:nvSpPr>
        <p:spPr>
          <a:xfrm>
            <a:off x="152400" y="5927423"/>
            <a:ext cx="312906" cy="369332"/>
          </a:xfrm>
          <a:prstGeom prst="rect">
            <a:avLst/>
          </a:prstGeom>
          <a:noFill/>
        </p:spPr>
        <p:txBody>
          <a:bodyPr wrap="none" rtlCol="0">
            <a:spAutoFit/>
          </a:bodyPr>
          <a:lstStyle/>
          <a:p>
            <a:r>
              <a:rPr lang="en-US" dirty="0"/>
              <a:t>4</a:t>
            </a:r>
          </a:p>
        </p:txBody>
      </p:sp>
    </p:spTree>
    <p:extLst>
      <p:ext uri="{BB962C8B-B14F-4D97-AF65-F5344CB8AC3E}">
        <p14:creationId xmlns:p14="http://schemas.microsoft.com/office/powerpoint/2010/main" val="2304716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4657" y="823681"/>
            <a:ext cx="5105400" cy="519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4578" name="Rectangle 2"/>
          <p:cNvSpPr>
            <a:spLocks/>
          </p:cNvSpPr>
          <p:nvPr/>
        </p:nvSpPr>
        <p:spPr bwMode="auto">
          <a:xfrm>
            <a:off x="3441148" y="6226433"/>
            <a:ext cx="3212418" cy="86499"/>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1pPr>
            <a:lvl2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2pPr>
            <a:lvl3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3pPr>
            <a:lvl4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4pPr>
            <a:lvl5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9pPr>
          </a:lstStyle>
          <a:p>
            <a:r>
              <a:rPr lang="en-US" sz="562" dirty="0">
                <a:latin typeface="Helvetica" panose="020B0604020202020204" pitchFamily="34" charset="0"/>
                <a:cs typeface="Helvetica" panose="020B0604020202020204" pitchFamily="34" charset="0"/>
                <a:sym typeface="Helvetica" panose="020B0604020202020204" pitchFamily="34" charset="0"/>
              </a:rPr>
              <a:t>Copyright © 2013. Target Training International, Ltd. under Licensing Agreement with Dr. Izzy Justice </a:t>
            </a:r>
          </a:p>
        </p:txBody>
      </p:sp>
      <p:sp>
        <p:nvSpPr>
          <p:cNvPr id="2" name="TextBox 1"/>
          <p:cNvSpPr txBox="1"/>
          <p:nvPr/>
        </p:nvSpPr>
        <p:spPr>
          <a:xfrm>
            <a:off x="304800" y="5943600"/>
            <a:ext cx="312906" cy="369332"/>
          </a:xfrm>
          <a:prstGeom prst="rect">
            <a:avLst/>
          </a:prstGeom>
          <a:noFill/>
        </p:spPr>
        <p:txBody>
          <a:bodyPr wrap="none" rtlCol="0">
            <a:spAutoFit/>
          </a:bodyPr>
          <a:lstStyle/>
          <a:p>
            <a:r>
              <a:rPr lang="en-US" dirty="0"/>
              <a:t>5</a:t>
            </a:r>
          </a:p>
        </p:txBody>
      </p:sp>
    </p:spTree>
    <p:extLst>
      <p:ext uri="{BB962C8B-B14F-4D97-AF65-F5344CB8AC3E}">
        <p14:creationId xmlns:p14="http://schemas.microsoft.com/office/powerpoint/2010/main" val="257958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932058"/>
            <a:ext cx="7496175" cy="5169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5602" name="Rectangle 2"/>
          <p:cNvSpPr>
            <a:spLocks/>
          </p:cNvSpPr>
          <p:nvPr/>
        </p:nvSpPr>
        <p:spPr bwMode="auto">
          <a:xfrm>
            <a:off x="3200400" y="6235054"/>
            <a:ext cx="3212418" cy="86499"/>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1pPr>
            <a:lvl2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2pPr>
            <a:lvl3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3pPr>
            <a:lvl4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4pPr>
            <a:lvl5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9pPr>
          </a:lstStyle>
          <a:p>
            <a:r>
              <a:rPr lang="en-US" sz="562" dirty="0">
                <a:latin typeface="Helvetica" panose="020B0604020202020204" pitchFamily="34" charset="0"/>
                <a:cs typeface="Helvetica" panose="020B0604020202020204" pitchFamily="34" charset="0"/>
                <a:sym typeface="Helvetica" panose="020B0604020202020204" pitchFamily="34" charset="0"/>
              </a:rPr>
              <a:t>Copyright © 2013. Target Training International, Ltd. under Licensing Agreement with Dr. Izzy Justice </a:t>
            </a:r>
          </a:p>
        </p:txBody>
      </p:sp>
      <p:sp>
        <p:nvSpPr>
          <p:cNvPr id="2" name="TextBox 1"/>
          <p:cNvSpPr txBox="1"/>
          <p:nvPr/>
        </p:nvSpPr>
        <p:spPr>
          <a:xfrm>
            <a:off x="457200" y="5867400"/>
            <a:ext cx="312906" cy="369332"/>
          </a:xfrm>
          <a:prstGeom prst="rect">
            <a:avLst/>
          </a:prstGeom>
          <a:noFill/>
        </p:spPr>
        <p:txBody>
          <a:bodyPr wrap="none" rtlCol="0">
            <a:spAutoFit/>
          </a:bodyPr>
          <a:lstStyle/>
          <a:p>
            <a:r>
              <a:rPr lang="en-US" dirty="0"/>
              <a:t>6</a:t>
            </a:r>
          </a:p>
        </p:txBody>
      </p:sp>
    </p:spTree>
    <p:extLst>
      <p:ext uri="{BB962C8B-B14F-4D97-AF65-F5344CB8AC3E}">
        <p14:creationId xmlns:p14="http://schemas.microsoft.com/office/powerpoint/2010/main" val="2918191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838200"/>
            <a:ext cx="748665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6626" name="Rectangle 2"/>
          <p:cNvSpPr>
            <a:spLocks/>
          </p:cNvSpPr>
          <p:nvPr/>
        </p:nvSpPr>
        <p:spPr bwMode="auto">
          <a:xfrm>
            <a:off x="3124200" y="5901163"/>
            <a:ext cx="3212418" cy="86499"/>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1pPr>
            <a:lvl2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2pPr>
            <a:lvl3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3pPr>
            <a:lvl4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4pPr>
            <a:lvl5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9pPr>
          </a:lstStyle>
          <a:p>
            <a:r>
              <a:rPr lang="en-US" sz="562" dirty="0">
                <a:latin typeface="Helvetica" panose="020B0604020202020204" pitchFamily="34" charset="0"/>
                <a:cs typeface="Helvetica" panose="020B0604020202020204" pitchFamily="34" charset="0"/>
                <a:sym typeface="Helvetica" panose="020B0604020202020204" pitchFamily="34" charset="0"/>
              </a:rPr>
              <a:t>Copyright © 2013. Target Training International, Ltd. under Licensing Agreement with Dr. Izzy Justice </a:t>
            </a:r>
          </a:p>
        </p:txBody>
      </p:sp>
      <p:sp>
        <p:nvSpPr>
          <p:cNvPr id="2" name="TextBox 1"/>
          <p:cNvSpPr txBox="1"/>
          <p:nvPr/>
        </p:nvSpPr>
        <p:spPr>
          <a:xfrm>
            <a:off x="304800" y="5987662"/>
            <a:ext cx="312906" cy="369332"/>
          </a:xfrm>
          <a:prstGeom prst="rect">
            <a:avLst/>
          </a:prstGeom>
          <a:noFill/>
        </p:spPr>
        <p:txBody>
          <a:bodyPr wrap="none" rtlCol="0">
            <a:spAutoFit/>
          </a:bodyPr>
          <a:lstStyle/>
          <a:p>
            <a:r>
              <a:rPr lang="en-US" dirty="0"/>
              <a:t>7</a:t>
            </a:r>
          </a:p>
        </p:txBody>
      </p:sp>
    </p:spTree>
    <p:extLst>
      <p:ext uri="{BB962C8B-B14F-4D97-AF65-F5344CB8AC3E}">
        <p14:creationId xmlns:p14="http://schemas.microsoft.com/office/powerpoint/2010/main" val="1561817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914400"/>
            <a:ext cx="7106484"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8674" name="Rectangle 2"/>
          <p:cNvSpPr>
            <a:spLocks/>
          </p:cNvSpPr>
          <p:nvPr/>
        </p:nvSpPr>
        <p:spPr bwMode="auto">
          <a:xfrm>
            <a:off x="3432933" y="5963076"/>
            <a:ext cx="3212418" cy="86499"/>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1pPr>
            <a:lvl2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2pPr>
            <a:lvl3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3pPr>
            <a:lvl4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4pPr>
            <a:lvl5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9pPr>
          </a:lstStyle>
          <a:p>
            <a:r>
              <a:rPr lang="en-US" sz="562" dirty="0">
                <a:latin typeface="Helvetica" panose="020B0604020202020204" pitchFamily="34" charset="0"/>
                <a:cs typeface="Helvetica" panose="020B0604020202020204" pitchFamily="34" charset="0"/>
                <a:sym typeface="Helvetica" panose="020B0604020202020204" pitchFamily="34" charset="0"/>
              </a:rPr>
              <a:t>Copyright © 2013. Target Training International, Ltd. under Licensing Agreement with Dr. Izzy Justice </a:t>
            </a:r>
          </a:p>
        </p:txBody>
      </p:sp>
      <p:sp>
        <p:nvSpPr>
          <p:cNvPr id="2" name="TextBox 1"/>
          <p:cNvSpPr txBox="1"/>
          <p:nvPr/>
        </p:nvSpPr>
        <p:spPr>
          <a:xfrm>
            <a:off x="304800" y="5912793"/>
            <a:ext cx="312906" cy="369332"/>
          </a:xfrm>
          <a:prstGeom prst="rect">
            <a:avLst/>
          </a:prstGeom>
          <a:noFill/>
        </p:spPr>
        <p:txBody>
          <a:bodyPr wrap="none" rtlCol="0">
            <a:spAutoFit/>
          </a:bodyPr>
          <a:lstStyle/>
          <a:p>
            <a:r>
              <a:rPr lang="en-US" dirty="0" smtClean="0"/>
              <a:t>8</a:t>
            </a:r>
            <a:endParaRPr lang="en-US" dirty="0"/>
          </a:p>
        </p:txBody>
      </p:sp>
    </p:spTree>
    <p:extLst>
      <p:ext uri="{BB962C8B-B14F-4D97-AF65-F5344CB8AC3E}">
        <p14:creationId xmlns:p14="http://schemas.microsoft.com/office/powerpoint/2010/main" val="444847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838200"/>
            <a:ext cx="5345311" cy="5345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9698" name="Rectangle 2"/>
          <p:cNvSpPr>
            <a:spLocks/>
          </p:cNvSpPr>
          <p:nvPr/>
        </p:nvSpPr>
        <p:spPr bwMode="auto">
          <a:xfrm>
            <a:off x="3276246" y="6269851"/>
            <a:ext cx="3212418" cy="86499"/>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1pPr>
            <a:lvl2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2pPr>
            <a:lvl3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3pPr>
            <a:lvl4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4pPr>
            <a:lvl5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9pPr>
          </a:lstStyle>
          <a:p>
            <a:r>
              <a:rPr lang="en-US" sz="562" dirty="0">
                <a:latin typeface="Helvetica" panose="020B0604020202020204" pitchFamily="34" charset="0"/>
                <a:cs typeface="Helvetica" panose="020B0604020202020204" pitchFamily="34" charset="0"/>
                <a:sym typeface="Helvetica" panose="020B0604020202020204" pitchFamily="34" charset="0"/>
              </a:rPr>
              <a:t>Copyright © 2013. Target Training International, Ltd. under Licensing Agreement with Dr. Izzy Justice </a:t>
            </a:r>
          </a:p>
        </p:txBody>
      </p:sp>
      <p:sp>
        <p:nvSpPr>
          <p:cNvPr id="2" name="TextBox 1"/>
          <p:cNvSpPr txBox="1"/>
          <p:nvPr/>
        </p:nvSpPr>
        <p:spPr>
          <a:xfrm>
            <a:off x="990600" y="5838293"/>
            <a:ext cx="312906" cy="369332"/>
          </a:xfrm>
          <a:prstGeom prst="rect">
            <a:avLst/>
          </a:prstGeom>
          <a:noFill/>
        </p:spPr>
        <p:txBody>
          <a:bodyPr wrap="none" rtlCol="0">
            <a:spAutoFit/>
          </a:bodyPr>
          <a:lstStyle/>
          <a:p>
            <a:r>
              <a:rPr lang="en-US" dirty="0" smtClean="0"/>
              <a:t>9</a:t>
            </a:r>
            <a:endParaRPr lang="en-US" dirty="0"/>
          </a:p>
        </p:txBody>
      </p:sp>
    </p:spTree>
    <p:extLst>
      <p:ext uri="{BB962C8B-B14F-4D97-AF65-F5344CB8AC3E}">
        <p14:creationId xmlns:p14="http://schemas.microsoft.com/office/powerpoint/2010/main" val="3240085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805934"/>
            <a:ext cx="7675003" cy="522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1746" name="Rectangle 2"/>
          <p:cNvSpPr>
            <a:spLocks/>
          </p:cNvSpPr>
          <p:nvPr/>
        </p:nvSpPr>
        <p:spPr bwMode="auto">
          <a:xfrm>
            <a:off x="3124200" y="6168508"/>
            <a:ext cx="3212418" cy="86499"/>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1pPr>
            <a:lvl2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2pPr>
            <a:lvl3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3pPr>
            <a:lvl4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4pPr>
            <a:lvl5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9pPr>
          </a:lstStyle>
          <a:p>
            <a:r>
              <a:rPr lang="en-US" sz="562" dirty="0">
                <a:latin typeface="Helvetica" panose="020B0604020202020204" pitchFamily="34" charset="0"/>
                <a:cs typeface="Helvetica" panose="020B0604020202020204" pitchFamily="34" charset="0"/>
                <a:sym typeface="Helvetica" panose="020B0604020202020204" pitchFamily="34" charset="0"/>
              </a:rPr>
              <a:t>Copyright © 2013. Target Training International, Ltd. under Licensing Agreement with Dr. Izzy Justice </a:t>
            </a:r>
          </a:p>
        </p:txBody>
      </p:sp>
      <p:sp>
        <p:nvSpPr>
          <p:cNvPr id="2" name="TextBox 1"/>
          <p:cNvSpPr txBox="1"/>
          <p:nvPr/>
        </p:nvSpPr>
        <p:spPr>
          <a:xfrm>
            <a:off x="533400" y="5885675"/>
            <a:ext cx="441146" cy="369332"/>
          </a:xfrm>
          <a:prstGeom prst="rect">
            <a:avLst/>
          </a:prstGeom>
          <a:noFill/>
        </p:spPr>
        <p:txBody>
          <a:bodyPr wrap="none" rtlCol="0">
            <a:spAutoFit/>
          </a:bodyPr>
          <a:lstStyle/>
          <a:p>
            <a:r>
              <a:rPr lang="en-US" dirty="0" smtClean="0"/>
              <a:t>10</a:t>
            </a:r>
            <a:endParaRPr lang="en-US" dirty="0"/>
          </a:p>
        </p:txBody>
      </p:sp>
    </p:spTree>
    <p:extLst>
      <p:ext uri="{BB962C8B-B14F-4D97-AF65-F5344CB8AC3E}">
        <p14:creationId xmlns:p14="http://schemas.microsoft.com/office/powerpoint/2010/main" val="77994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900112"/>
            <a:ext cx="7769781"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2770" name="Rectangle 2"/>
          <p:cNvSpPr>
            <a:spLocks/>
          </p:cNvSpPr>
          <p:nvPr/>
        </p:nvSpPr>
        <p:spPr bwMode="auto">
          <a:xfrm>
            <a:off x="3200400" y="6117967"/>
            <a:ext cx="3212418" cy="86499"/>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1pPr>
            <a:lvl2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2pPr>
            <a:lvl3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3pPr>
            <a:lvl4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4pPr>
            <a:lvl5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9pPr>
          </a:lstStyle>
          <a:p>
            <a:r>
              <a:rPr lang="en-US" sz="562" dirty="0">
                <a:latin typeface="Helvetica" panose="020B0604020202020204" pitchFamily="34" charset="0"/>
                <a:cs typeface="Helvetica" panose="020B0604020202020204" pitchFamily="34" charset="0"/>
                <a:sym typeface="Helvetica" panose="020B0604020202020204" pitchFamily="34" charset="0"/>
              </a:rPr>
              <a:t>Copyright © 2013. Target Training International, Ltd. under Licensing Agreement with Dr. Izzy Justice </a:t>
            </a:r>
          </a:p>
        </p:txBody>
      </p:sp>
      <p:sp>
        <p:nvSpPr>
          <p:cNvPr id="2" name="TextBox 1"/>
          <p:cNvSpPr txBox="1"/>
          <p:nvPr/>
        </p:nvSpPr>
        <p:spPr>
          <a:xfrm>
            <a:off x="304800" y="5933301"/>
            <a:ext cx="441146" cy="369332"/>
          </a:xfrm>
          <a:prstGeom prst="rect">
            <a:avLst/>
          </a:prstGeom>
          <a:noFill/>
        </p:spPr>
        <p:txBody>
          <a:bodyPr wrap="none" rtlCol="0">
            <a:spAutoFit/>
          </a:bodyPr>
          <a:lstStyle/>
          <a:p>
            <a:r>
              <a:rPr lang="en-US" dirty="0" smtClean="0"/>
              <a:t>11</a:t>
            </a:r>
            <a:endParaRPr lang="en-US" dirty="0"/>
          </a:p>
        </p:txBody>
      </p:sp>
    </p:spTree>
    <p:extLst>
      <p:ext uri="{BB962C8B-B14F-4D97-AF65-F5344CB8AC3E}">
        <p14:creationId xmlns:p14="http://schemas.microsoft.com/office/powerpoint/2010/main" val="3422972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ln/>
        </p:spPr>
        <p:txBody>
          <a:bodyPr/>
          <a:lstStyle/>
          <a:p>
            <a:r>
              <a:rPr lang="en-US" dirty="0"/>
              <a:t>Agenda</a:t>
            </a:r>
          </a:p>
        </p:txBody>
      </p:sp>
      <p:sp>
        <p:nvSpPr>
          <p:cNvPr id="12290" name="Rectangle 2"/>
          <p:cNvSpPr>
            <a:spLocks noGrp="1" noChangeArrowheads="1"/>
          </p:cNvSpPr>
          <p:nvPr>
            <p:ph type="body" idx="1"/>
          </p:nvPr>
        </p:nvSpPr>
        <p:spPr>
          <a:xfrm>
            <a:off x="1030288" y="838200"/>
            <a:ext cx="7886700" cy="4100512"/>
          </a:xfrm>
          <a:ln/>
        </p:spPr>
        <p:txBody>
          <a:bodyPr/>
          <a:lstStyle/>
          <a:p>
            <a:pPr marL="625056"/>
            <a:r>
              <a:rPr lang="en-US" dirty="0"/>
              <a:t>Why EQ?</a:t>
            </a:r>
          </a:p>
          <a:p>
            <a:pPr marL="625056"/>
            <a:r>
              <a:rPr lang="en-US" dirty="0" smtClean="0"/>
              <a:t>What </a:t>
            </a:r>
            <a:r>
              <a:rPr lang="en-US" dirty="0"/>
              <a:t>is Emotional Intelligence?</a:t>
            </a:r>
          </a:p>
          <a:p>
            <a:pPr marL="625056"/>
            <a:r>
              <a:rPr lang="en-US" dirty="0"/>
              <a:t>How does EQ work</a:t>
            </a:r>
            <a:r>
              <a:rPr lang="en-US" dirty="0" smtClean="0"/>
              <a:t>?</a:t>
            </a:r>
          </a:p>
          <a:p>
            <a:pPr marL="625056"/>
            <a:r>
              <a:rPr lang="en-US" dirty="0" smtClean="0"/>
              <a:t>What are the 5 parts of EQ?</a:t>
            </a:r>
            <a:endParaRPr lang="en-US" dirty="0"/>
          </a:p>
          <a:p>
            <a:pPr marL="625056"/>
            <a:r>
              <a:rPr lang="en-US" dirty="0" smtClean="0"/>
              <a:t>Applications in your professional and personal life - Application practice</a:t>
            </a:r>
          </a:p>
          <a:p>
            <a:pPr marL="625056"/>
            <a:r>
              <a:rPr lang="en-US" dirty="0"/>
              <a:t>Debriefing the Report</a:t>
            </a:r>
          </a:p>
          <a:p>
            <a:pPr marL="625056"/>
            <a:r>
              <a:rPr lang="en-US" dirty="0"/>
              <a:t>Creating a personalized action plan to improve  your </a:t>
            </a:r>
            <a:r>
              <a:rPr lang="en-US" dirty="0" smtClean="0"/>
              <a:t>EQ</a:t>
            </a:r>
          </a:p>
        </p:txBody>
      </p:sp>
    </p:spTree>
    <p:extLst>
      <p:ext uri="{BB962C8B-B14F-4D97-AF65-F5344CB8AC3E}">
        <p14:creationId xmlns:p14="http://schemas.microsoft.com/office/powerpoint/2010/main" val="1962692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929954"/>
            <a:ext cx="5867400" cy="518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4818" name="Rectangle 2"/>
          <p:cNvSpPr>
            <a:spLocks/>
          </p:cNvSpPr>
          <p:nvPr/>
        </p:nvSpPr>
        <p:spPr bwMode="auto">
          <a:xfrm>
            <a:off x="3124200" y="6197858"/>
            <a:ext cx="3212418" cy="86499"/>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1pPr>
            <a:lvl2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2pPr>
            <a:lvl3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3pPr>
            <a:lvl4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4pPr>
            <a:lvl5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9pPr>
          </a:lstStyle>
          <a:p>
            <a:r>
              <a:rPr lang="en-US" sz="562" dirty="0">
                <a:latin typeface="Helvetica" panose="020B0604020202020204" pitchFamily="34" charset="0"/>
                <a:cs typeface="Helvetica" panose="020B0604020202020204" pitchFamily="34" charset="0"/>
                <a:sym typeface="Helvetica" panose="020B0604020202020204" pitchFamily="34" charset="0"/>
              </a:rPr>
              <a:t>Copyright © 2013. Target Training International, Ltd. under Licensing Agreement with Dr. Izzy Justice </a:t>
            </a:r>
          </a:p>
        </p:txBody>
      </p:sp>
      <p:sp>
        <p:nvSpPr>
          <p:cNvPr id="2" name="TextBox 1"/>
          <p:cNvSpPr txBox="1"/>
          <p:nvPr/>
        </p:nvSpPr>
        <p:spPr>
          <a:xfrm>
            <a:off x="381000" y="5943600"/>
            <a:ext cx="441146" cy="369332"/>
          </a:xfrm>
          <a:prstGeom prst="rect">
            <a:avLst/>
          </a:prstGeom>
          <a:noFill/>
        </p:spPr>
        <p:txBody>
          <a:bodyPr wrap="none" rtlCol="0">
            <a:spAutoFit/>
          </a:bodyPr>
          <a:lstStyle/>
          <a:p>
            <a:r>
              <a:rPr lang="en-US" dirty="0" smtClean="0"/>
              <a:t>12</a:t>
            </a:r>
            <a:endParaRPr lang="en-US" dirty="0"/>
          </a:p>
        </p:txBody>
      </p:sp>
    </p:spTree>
    <p:extLst>
      <p:ext uri="{BB962C8B-B14F-4D97-AF65-F5344CB8AC3E}">
        <p14:creationId xmlns:p14="http://schemas.microsoft.com/office/powerpoint/2010/main" val="1450661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838200"/>
            <a:ext cx="7089577" cy="531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5842" name="Rectangle 2"/>
          <p:cNvSpPr>
            <a:spLocks/>
          </p:cNvSpPr>
          <p:nvPr/>
        </p:nvSpPr>
        <p:spPr bwMode="auto">
          <a:xfrm>
            <a:off x="3233979" y="6227831"/>
            <a:ext cx="3212418" cy="86499"/>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1pPr>
            <a:lvl2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2pPr>
            <a:lvl3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3pPr>
            <a:lvl4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4pPr>
            <a:lvl5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9pPr>
          </a:lstStyle>
          <a:p>
            <a:r>
              <a:rPr lang="en-US" sz="562" dirty="0">
                <a:latin typeface="Helvetica" panose="020B0604020202020204" pitchFamily="34" charset="0"/>
                <a:cs typeface="Helvetica" panose="020B0604020202020204" pitchFamily="34" charset="0"/>
                <a:sym typeface="Helvetica" panose="020B0604020202020204" pitchFamily="34" charset="0"/>
              </a:rPr>
              <a:t>Copyright © 2013. Target Training International, Ltd. under Licensing Agreement with Dr. Izzy Justice </a:t>
            </a:r>
          </a:p>
        </p:txBody>
      </p:sp>
      <p:sp>
        <p:nvSpPr>
          <p:cNvPr id="2" name="TextBox 1"/>
          <p:cNvSpPr txBox="1"/>
          <p:nvPr/>
        </p:nvSpPr>
        <p:spPr>
          <a:xfrm>
            <a:off x="304800" y="5919110"/>
            <a:ext cx="441146" cy="369332"/>
          </a:xfrm>
          <a:prstGeom prst="rect">
            <a:avLst/>
          </a:prstGeom>
          <a:noFill/>
        </p:spPr>
        <p:txBody>
          <a:bodyPr wrap="none" rtlCol="0">
            <a:spAutoFit/>
          </a:bodyPr>
          <a:lstStyle/>
          <a:p>
            <a:r>
              <a:rPr lang="en-US" dirty="0" smtClean="0"/>
              <a:t>13</a:t>
            </a:r>
            <a:endParaRPr lang="en-US" dirty="0"/>
          </a:p>
        </p:txBody>
      </p:sp>
    </p:spTree>
    <p:extLst>
      <p:ext uri="{BB962C8B-B14F-4D97-AF65-F5344CB8AC3E}">
        <p14:creationId xmlns:p14="http://schemas.microsoft.com/office/powerpoint/2010/main" val="2748334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Reviewing the photos…</a:t>
            </a:r>
            <a:endParaRPr lang="en-US" dirty="0"/>
          </a:p>
        </p:txBody>
      </p:sp>
      <p:sp>
        <p:nvSpPr>
          <p:cNvPr id="3" name="Content Placeholder 2"/>
          <p:cNvSpPr>
            <a:spLocks noGrp="1"/>
          </p:cNvSpPr>
          <p:nvPr>
            <p:ph idx="1"/>
          </p:nvPr>
        </p:nvSpPr>
        <p:spPr/>
        <p:txBody>
          <a:bodyPr/>
          <a:lstStyle/>
          <a:p>
            <a:pPr marL="0" indent="0">
              <a:buNone/>
            </a:pPr>
            <a:r>
              <a:rPr lang="en-US" dirty="0" smtClean="0"/>
              <a:t>How do our responses compare?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6951" y="2441656"/>
            <a:ext cx="5206718" cy="3457586"/>
          </a:xfrm>
          <a:prstGeom prst="rect">
            <a:avLst/>
          </a:prstGeom>
        </p:spPr>
      </p:pic>
    </p:spTree>
    <p:extLst>
      <p:ext uri="{BB962C8B-B14F-4D97-AF65-F5344CB8AC3E}">
        <p14:creationId xmlns:p14="http://schemas.microsoft.com/office/powerpoint/2010/main" val="34385370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EQ?</a:t>
            </a:r>
          </a:p>
        </p:txBody>
      </p:sp>
      <p:sp>
        <p:nvSpPr>
          <p:cNvPr id="3" name="Content Placeholder 2"/>
          <p:cNvSpPr>
            <a:spLocks noGrp="1"/>
          </p:cNvSpPr>
          <p:nvPr>
            <p:ph idx="1"/>
          </p:nvPr>
        </p:nvSpPr>
        <p:spPr>
          <a:xfrm>
            <a:off x="612648" y="1600200"/>
            <a:ext cx="8153400" cy="4880922"/>
          </a:xfrm>
        </p:spPr>
        <p:txBody>
          <a:bodyPr>
            <a:normAutofit fontScale="92500" lnSpcReduction="20000"/>
          </a:bodyPr>
          <a:lstStyle/>
          <a:p>
            <a:pPr marL="0" indent="0">
              <a:buNone/>
            </a:pPr>
            <a:r>
              <a:rPr lang="en-US" sz="2800" dirty="0"/>
              <a:t>“The ability to perceive and express emotion, assimilate emotion in thought, understand and reason with emotion, and regulate emotion </a:t>
            </a:r>
            <a:r>
              <a:rPr lang="en-US" sz="2800" b="1" dirty="0"/>
              <a:t>in self and others</a:t>
            </a:r>
            <a:r>
              <a:rPr lang="en-US" sz="2800" dirty="0"/>
              <a:t>.”</a:t>
            </a:r>
          </a:p>
          <a:p>
            <a:pPr marL="0" indent="0">
              <a:buNone/>
            </a:pPr>
            <a:endParaRPr lang="en-US" dirty="0"/>
          </a:p>
          <a:p>
            <a:pPr marL="0" indent="0">
              <a:buNone/>
            </a:pPr>
            <a:endParaRPr lang="en-US" dirty="0"/>
          </a:p>
          <a:p>
            <a:pPr marL="0" indent="0">
              <a:buNone/>
            </a:pPr>
            <a:endParaRPr lang="en-US" dirty="0"/>
          </a:p>
          <a:p>
            <a:pPr marL="0" indent="0">
              <a:buNone/>
            </a:pPr>
            <a:endParaRPr lang="en-US" sz="1600" dirty="0"/>
          </a:p>
          <a:p>
            <a:pPr marL="0" indent="0">
              <a:buNone/>
            </a:pPr>
            <a:endParaRPr lang="en-US" sz="1600" dirty="0"/>
          </a:p>
          <a:p>
            <a:pPr marL="0" indent="0">
              <a:buNone/>
            </a:pPr>
            <a:endParaRPr lang="en-US" sz="1600" dirty="0"/>
          </a:p>
          <a:p>
            <a:pPr marL="0" indent="0">
              <a:buNone/>
            </a:pPr>
            <a:r>
              <a:rPr lang="en-US" sz="1600" dirty="0"/>
              <a:t>Mayer, J.D.,  Salovey, P., Caruso, D. R. (2000). Models of emotional intelligence as a standard intelligence. In R.J. Sternberg (Ed.), Handbook of intelligence (2</a:t>
            </a:r>
            <a:r>
              <a:rPr lang="en-US" sz="1600" baseline="30000" dirty="0"/>
              <a:t>nd</a:t>
            </a:r>
            <a:r>
              <a:rPr lang="en-US" sz="1600" dirty="0"/>
              <a:t> ed., pp396-420). New York: Cambridge University Press.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008" y="3418018"/>
            <a:ext cx="2183343" cy="1582522"/>
          </a:xfrm>
          <a:prstGeom prst="rect">
            <a:avLst/>
          </a:prstGeom>
        </p:spPr>
      </p:pic>
    </p:spTree>
    <p:extLst>
      <p:ext uri="{BB962C8B-B14F-4D97-AF65-F5344CB8AC3E}">
        <p14:creationId xmlns:p14="http://schemas.microsoft.com/office/powerpoint/2010/main" val="2051070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IQ v. EQ</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1117" y="1781642"/>
            <a:ext cx="5715000" cy="3810000"/>
          </a:xfrm>
          <a:prstGeom prst="rect">
            <a:avLst/>
          </a:prstGeom>
        </p:spPr>
      </p:pic>
    </p:spTree>
    <p:extLst>
      <p:ext uri="{BB962C8B-B14F-4D97-AF65-F5344CB8AC3E}">
        <p14:creationId xmlns:p14="http://schemas.microsoft.com/office/powerpoint/2010/main" val="608291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EQ Important?</a:t>
            </a:r>
          </a:p>
        </p:txBody>
      </p:sp>
      <p:sp>
        <p:nvSpPr>
          <p:cNvPr id="3" name="Content Placeholder 2"/>
          <p:cNvSpPr>
            <a:spLocks noGrp="1"/>
          </p:cNvSpPr>
          <p:nvPr>
            <p:ph idx="1"/>
          </p:nvPr>
        </p:nvSpPr>
        <p:spPr>
          <a:xfrm>
            <a:off x="990600" y="914400"/>
            <a:ext cx="8229600" cy="4525963"/>
          </a:xfrm>
        </p:spPr>
        <p:txBody>
          <a:bodyPr>
            <a:normAutofit fontScale="92500" lnSpcReduction="20000"/>
          </a:bodyPr>
          <a:lstStyle/>
          <a:p>
            <a:pPr marL="0" indent="0">
              <a:buNone/>
            </a:pPr>
            <a:r>
              <a:rPr lang="en-US" sz="3600" dirty="0"/>
              <a:t>EQ affects your:</a:t>
            </a:r>
          </a:p>
          <a:p>
            <a:pPr>
              <a:buClr>
                <a:srgbClr val="7030A0"/>
              </a:buClr>
              <a:buFont typeface="Wingdings" panose="05000000000000000000" pitchFamily="2" charset="2"/>
              <a:buChar char="Ø"/>
            </a:pPr>
            <a:r>
              <a:rPr lang="en-US" sz="3600" dirty="0"/>
              <a:t>Performance at work</a:t>
            </a:r>
          </a:p>
          <a:p>
            <a:pPr>
              <a:buClr>
                <a:srgbClr val="7030A0"/>
              </a:buClr>
              <a:buFont typeface="Wingdings" panose="05000000000000000000" pitchFamily="2" charset="2"/>
              <a:buChar char="Ø"/>
            </a:pPr>
            <a:r>
              <a:rPr lang="en-US" sz="3600" dirty="0"/>
              <a:t>Physical health</a:t>
            </a:r>
          </a:p>
          <a:p>
            <a:pPr>
              <a:buClr>
                <a:srgbClr val="7030A0"/>
              </a:buClr>
              <a:buFont typeface="Wingdings" panose="05000000000000000000" pitchFamily="2" charset="2"/>
              <a:buChar char="Ø"/>
            </a:pPr>
            <a:r>
              <a:rPr lang="en-US" sz="3600" dirty="0"/>
              <a:t>Mental health</a:t>
            </a:r>
          </a:p>
          <a:p>
            <a:pPr>
              <a:buClr>
                <a:srgbClr val="7030A0"/>
              </a:buClr>
              <a:buFont typeface="Wingdings" panose="05000000000000000000" pitchFamily="2" charset="2"/>
              <a:buChar char="Ø"/>
            </a:pPr>
            <a:r>
              <a:rPr lang="en-US" sz="3600" dirty="0"/>
              <a:t>Relationships </a:t>
            </a:r>
          </a:p>
          <a:p>
            <a:pPr>
              <a:buClr>
                <a:srgbClr val="7030A0"/>
              </a:buClr>
              <a:buFont typeface="Wingdings" panose="05000000000000000000" pitchFamily="2" charset="2"/>
              <a:buChar char="Ø"/>
            </a:pPr>
            <a:r>
              <a:rPr lang="en-US" sz="3600" dirty="0"/>
              <a:t>Ability to manage stress</a:t>
            </a:r>
          </a:p>
          <a:p>
            <a:pPr>
              <a:buClr>
                <a:srgbClr val="7030A0"/>
              </a:buClr>
              <a:buFont typeface="Wingdings" panose="05000000000000000000" pitchFamily="2" charset="2"/>
              <a:buChar char="Ø"/>
            </a:pPr>
            <a:r>
              <a:rPr lang="en-US" sz="3600" dirty="0"/>
              <a:t>Ability to </a:t>
            </a:r>
            <a:r>
              <a:rPr lang="en-US" sz="3600" dirty="0" smtClean="0"/>
              <a:t>process change</a:t>
            </a:r>
            <a:endParaRPr lang="en-US" sz="3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2133600"/>
            <a:ext cx="2540000" cy="2308860"/>
          </a:xfrm>
          <a:prstGeom prst="rect">
            <a:avLst/>
          </a:prstGeom>
        </p:spPr>
      </p:pic>
    </p:spTree>
    <p:extLst>
      <p:ext uri="{BB962C8B-B14F-4D97-AF65-F5344CB8AC3E}">
        <p14:creationId xmlns:p14="http://schemas.microsoft.com/office/powerpoint/2010/main" val="1546197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lumMod val="50000"/>
                  </a:schemeClr>
                </a:solidFill>
              </a:rPr>
              <a:t>Change, Transition and EQ</a:t>
            </a:r>
          </a:p>
        </p:txBody>
      </p:sp>
      <p:sp>
        <p:nvSpPr>
          <p:cNvPr id="3" name="Content Placeholder 2"/>
          <p:cNvSpPr>
            <a:spLocks noGrp="1"/>
          </p:cNvSpPr>
          <p:nvPr>
            <p:ph sz="half" idx="1"/>
          </p:nvPr>
        </p:nvSpPr>
        <p:spPr>
          <a:xfrm>
            <a:off x="914400" y="936101"/>
            <a:ext cx="4259580" cy="4814888"/>
          </a:xfrm>
        </p:spPr>
        <p:txBody>
          <a:bodyPr/>
          <a:lstStyle/>
          <a:p>
            <a:pPr>
              <a:spcBef>
                <a:spcPts val="1900"/>
              </a:spcBef>
            </a:pPr>
            <a:r>
              <a:rPr lang="en-US" b="1" dirty="0"/>
              <a:t>Change</a:t>
            </a:r>
            <a:r>
              <a:rPr lang="en-US" dirty="0"/>
              <a:t> is the stuff that happens to us (external).</a:t>
            </a:r>
          </a:p>
          <a:p>
            <a:pPr>
              <a:spcBef>
                <a:spcPts val="1900"/>
              </a:spcBef>
            </a:pPr>
            <a:r>
              <a:rPr lang="en-US" b="1" dirty="0"/>
              <a:t>Transition</a:t>
            </a:r>
            <a:r>
              <a:rPr lang="en-US" dirty="0"/>
              <a:t> is how we respond to change.</a:t>
            </a:r>
          </a:p>
          <a:p>
            <a:pPr>
              <a:spcBef>
                <a:spcPts val="1900"/>
              </a:spcBef>
            </a:pPr>
            <a:r>
              <a:rPr lang="en-US" dirty="0"/>
              <a:t>Higher </a:t>
            </a:r>
            <a:r>
              <a:rPr lang="en-US" b="1" dirty="0"/>
              <a:t>EQ</a:t>
            </a:r>
            <a:r>
              <a:rPr lang="en-US" dirty="0"/>
              <a:t> helps us through transition </a:t>
            </a:r>
            <a:r>
              <a:rPr lang="en-US" i="1" dirty="0"/>
              <a:t>more positively and productively</a:t>
            </a:r>
            <a:r>
              <a:rPr lang="en-US" dirty="0"/>
              <a: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5548" y="1392825"/>
            <a:ext cx="3901440" cy="39014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69495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how does EQ work?</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371600"/>
            <a:ext cx="8541068" cy="4373880"/>
          </a:xfrm>
          <a:prstGeom prst="rect">
            <a:avLst/>
          </a:prstGeom>
        </p:spPr>
      </p:pic>
    </p:spTree>
    <p:extLst>
      <p:ext uri="{BB962C8B-B14F-4D97-AF65-F5344CB8AC3E}">
        <p14:creationId xmlns:p14="http://schemas.microsoft.com/office/powerpoint/2010/main" val="9407383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Grp="1" noChangeArrowheads="1"/>
          </p:cNvSpPr>
          <p:nvPr>
            <p:ph type="title"/>
          </p:nvPr>
        </p:nvSpPr>
        <p:spPr>
          <a:ln/>
        </p:spPr>
        <p:txBody>
          <a:bodyPr/>
          <a:lstStyle/>
          <a:p>
            <a:r>
              <a:rPr lang="en-US" dirty="0"/>
              <a:t>How does EQ work?</a:t>
            </a:r>
          </a:p>
        </p:txBody>
      </p:sp>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514600"/>
            <a:ext cx="7822406" cy="1518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4281628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914400" y="-381000"/>
            <a:ext cx="8229600" cy="1143000"/>
          </a:xfrm>
          <a:noFill/>
          <a:ln/>
        </p:spPr>
        <p:txBody>
          <a:bodyPr vert="horz" lIns="92075" tIns="46039" rIns="92075" bIns="46039" rtlCol="0" anchor="b">
            <a:normAutofit/>
          </a:bodyPr>
          <a:lstStyle/>
          <a:p>
            <a:r>
              <a:rPr lang="en-US" sz="2800" b="1" dirty="0" smtClean="0">
                <a:solidFill>
                  <a:schemeClr val="bg2">
                    <a:lumMod val="75000"/>
                  </a:schemeClr>
                </a:solidFill>
                <a:latin typeface="Arial Black" panose="020B0A04020102020204" pitchFamily="34" charset="0"/>
                <a:cs typeface="Arial" panose="020B0604020202020204" pitchFamily="34" charset="0"/>
              </a:rPr>
              <a:t>What </a:t>
            </a:r>
            <a:r>
              <a:rPr lang="en-US" sz="2800" b="1" dirty="0">
                <a:solidFill>
                  <a:schemeClr val="bg2">
                    <a:lumMod val="75000"/>
                  </a:schemeClr>
                </a:solidFill>
                <a:latin typeface="Arial Black" panose="020B0A04020102020204" pitchFamily="34" charset="0"/>
                <a:cs typeface="Arial" panose="020B0604020202020204" pitchFamily="34" charset="0"/>
              </a:rPr>
              <a:t>Does Change Represent to People?</a:t>
            </a:r>
            <a:endParaRPr lang="en-US" sz="2800" dirty="0">
              <a:solidFill>
                <a:schemeClr val="bg2">
                  <a:lumMod val="75000"/>
                </a:schemeClr>
              </a:solidFill>
              <a:latin typeface="Arial Black" panose="020B0A04020102020204" pitchFamily="34" charset="0"/>
              <a:cs typeface="Arial" panose="020B0604020202020204" pitchFamily="34" charset="0"/>
            </a:endParaRPr>
          </a:p>
        </p:txBody>
      </p:sp>
      <p:grpSp>
        <p:nvGrpSpPr>
          <p:cNvPr id="195587" name="Group 3"/>
          <p:cNvGrpSpPr>
            <a:grpSpLocks/>
          </p:cNvGrpSpPr>
          <p:nvPr/>
        </p:nvGrpSpPr>
        <p:grpSpPr bwMode="auto">
          <a:xfrm>
            <a:off x="1112043" y="1371600"/>
            <a:ext cx="7834313" cy="4044951"/>
            <a:chOff x="336" y="1200"/>
            <a:chExt cx="4935" cy="2548"/>
          </a:xfrm>
        </p:grpSpPr>
        <p:grpSp>
          <p:nvGrpSpPr>
            <p:cNvPr id="195588" name="Group 4"/>
            <p:cNvGrpSpPr>
              <a:grpSpLocks/>
            </p:cNvGrpSpPr>
            <p:nvPr/>
          </p:nvGrpSpPr>
          <p:grpSpPr bwMode="auto">
            <a:xfrm>
              <a:off x="2022" y="2704"/>
              <a:ext cx="1564" cy="1044"/>
              <a:chOff x="2003" y="2688"/>
              <a:chExt cx="1564" cy="1044"/>
            </a:xfrm>
          </p:grpSpPr>
          <p:sp>
            <p:nvSpPr>
              <p:cNvPr id="195589" name="Freeform 5"/>
              <p:cNvSpPr>
                <a:spLocks/>
              </p:cNvSpPr>
              <p:nvPr/>
            </p:nvSpPr>
            <p:spPr bwMode="auto">
              <a:xfrm>
                <a:off x="2003" y="2688"/>
                <a:ext cx="1335" cy="1044"/>
              </a:xfrm>
              <a:custGeom>
                <a:avLst/>
                <a:gdLst/>
                <a:ahLst/>
                <a:cxnLst>
                  <a:cxn ang="0">
                    <a:pos x="1083" y="0"/>
                  </a:cxn>
                  <a:cxn ang="0">
                    <a:pos x="254" y="0"/>
                  </a:cxn>
                  <a:cxn ang="0">
                    <a:pos x="254" y="547"/>
                  </a:cxn>
                  <a:cxn ang="0">
                    <a:pos x="0" y="547"/>
                  </a:cxn>
                  <a:cxn ang="0">
                    <a:pos x="666" y="1043"/>
                  </a:cxn>
                  <a:cxn ang="0">
                    <a:pos x="1334" y="547"/>
                  </a:cxn>
                  <a:cxn ang="0">
                    <a:pos x="1083" y="547"/>
                  </a:cxn>
                  <a:cxn ang="0">
                    <a:pos x="1083" y="0"/>
                  </a:cxn>
                </a:cxnLst>
                <a:rect l="0" t="0" r="r" b="b"/>
                <a:pathLst>
                  <a:path w="1335" h="1044">
                    <a:moveTo>
                      <a:pt x="1083" y="0"/>
                    </a:moveTo>
                    <a:lnTo>
                      <a:pt x="254" y="0"/>
                    </a:lnTo>
                    <a:lnTo>
                      <a:pt x="254" y="547"/>
                    </a:lnTo>
                    <a:lnTo>
                      <a:pt x="0" y="547"/>
                    </a:lnTo>
                    <a:lnTo>
                      <a:pt x="666" y="1043"/>
                    </a:lnTo>
                    <a:lnTo>
                      <a:pt x="1334" y="547"/>
                    </a:lnTo>
                    <a:lnTo>
                      <a:pt x="1083" y="547"/>
                    </a:lnTo>
                    <a:lnTo>
                      <a:pt x="1083" y="0"/>
                    </a:lnTo>
                  </a:path>
                </a:pathLst>
              </a:custGeom>
              <a:solidFill>
                <a:srgbClr val="0070C0"/>
              </a:solidFill>
              <a:ln w="25400" cap="rnd" cmpd="sng">
                <a:solidFill>
                  <a:srgbClr val="000000"/>
                </a:solidFill>
                <a:prstDash val="solid"/>
                <a:round/>
                <a:headEnd type="none" w="sm" len="sm"/>
                <a:tailEnd type="none" w="sm" len="sm"/>
              </a:ln>
              <a:effectLst/>
            </p:spPr>
            <p:txBody>
              <a:bodyPr/>
              <a:lstStyle/>
              <a:p>
                <a:endParaRPr lang="en-US" sz="2400" dirty="0">
                  <a:solidFill>
                    <a:prstClr val="black"/>
                  </a:solidFill>
                  <a:latin typeface="Times New Roman" pitchFamily="18" charset="0"/>
                </a:endParaRPr>
              </a:p>
            </p:txBody>
          </p:sp>
          <p:sp>
            <p:nvSpPr>
              <p:cNvPr id="195590" name="Freeform 6"/>
              <p:cNvSpPr>
                <a:spLocks/>
              </p:cNvSpPr>
              <p:nvPr/>
            </p:nvSpPr>
            <p:spPr bwMode="auto">
              <a:xfrm>
                <a:off x="2662" y="3234"/>
                <a:ext cx="905" cy="498"/>
              </a:xfrm>
              <a:custGeom>
                <a:avLst/>
                <a:gdLst/>
                <a:ahLst/>
                <a:cxnLst>
                  <a:cxn ang="0">
                    <a:pos x="657" y="0"/>
                  </a:cxn>
                  <a:cxn ang="0">
                    <a:pos x="904" y="0"/>
                  </a:cxn>
                  <a:cxn ang="0">
                    <a:pos x="234" y="497"/>
                  </a:cxn>
                  <a:cxn ang="0">
                    <a:pos x="0" y="497"/>
                  </a:cxn>
                  <a:cxn ang="0">
                    <a:pos x="657" y="0"/>
                  </a:cxn>
                </a:cxnLst>
                <a:rect l="0" t="0" r="r" b="b"/>
                <a:pathLst>
                  <a:path w="905" h="498">
                    <a:moveTo>
                      <a:pt x="657" y="0"/>
                    </a:moveTo>
                    <a:lnTo>
                      <a:pt x="904" y="0"/>
                    </a:lnTo>
                    <a:lnTo>
                      <a:pt x="234" y="497"/>
                    </a:lnTo>
                    <a:lnTo>
                      <a:pt x="0" y="497"/>
                    </a:lnTo>
                    <a:lnTo>
                      <a:pt x="657" y="0"/>
                    </a:lnTo>
                  </a:path>
                </a:pathLst>
              </a:custGeom>
              <a:solidFill>
                <a:schemeClr val="accent1"/>
              </a:solidFill>
              <a:ln w="25400" cap="rnd" cmpd="sng">
                <a:solidFill>
                  <a:srgbClr val="000000"/>
                </a:solidFill>
                <a:prstDash val="solid"/>
                <a:round/>
                <a:headEnd type="none" w="sm" len="sm"/>
                <a:tailEnd type="none" w="sm" len="sm"/>
              </a:ln>
              <a:effectLst/>
            </p:spPr>
            <p:txBody>
              <a:bodyPr/>
              <a:lstStyle/>
              <a:p>
                <a:endParaRPr lang="en-US" sz="2400" dirty="0">
                  <a:solidFill>
                    <a:prstClr val="black"/>
                  </a:solidFill>
                  <a:latin typeface="Times New Roman" pitchFamily="18" charset="0"/>
                </a:endParaRPr>
              </a:p>
            </p:txBody>
          </p:sp>
          <p:sp>
            <p:nvSpPr>
              <p:cNvPr id="195591" name="Rectangle 7"/>
              <p:cNvSpPr>
                <a:spLocks noChangeArrowheads="1"/>
              </p:cNvSpPr>
              <p:nvPr/>
            </p:nvSpPr>
            <p:spPr bwMode="auto">
              <a:xfrm>
                <a:off x="3094" y="2832"/>
                <a:ext cx="227" cy="388"/>
              </a:xfrm>
              <a:prstGeom prst="rect">
                <a:avLst/>
              </a:prstGeom>
              <a:solidFill>
                <a:schemeClr val="accent1"/>
              </a:solidFill>
              <a:ln w="25400">
                <a:solidFill>
                  <a:srgbClr val="000000"/>
                </a:solidFill>
                <a:miter lim="800000"/>
                <a:headEnd/>
                <a:tailEnd/>
              </a:ln>
              <a:effectLst/>
            </p:spPr>
            <p:txBody>
              <a:bodyPr wrap="none" anchor="ctr"/>
              <a:lstStyle/>
              <a:p>
                <a:endParaRPr lang="en-US" sz="2400" dirty="0">
                  <a:solidFill>
                    <a:prstClr val="black"/>
                  </a:solidFill>
                  <a:latin typeface="Times New Roman" pitchFamily="18" charset="0"/>
                </a:endParaRPr>
              </a:p>
            </p:txBody>
          </p:sp>
        </p:grpSp>
        <p:grpSp>
          <p:nvGrpSpPr>
            <p:cNvPr id="195592" name="Group 8"/>
            <p:cNvGrpSpPr>
              <a:grpSpLocks/>
            </p:cNvGrpSpPr>
            <p:nvPr/>
          </p:nvGrpSpPr>
          <p:grpSpPr bwMode="auto">
            <a:xfrm>
              <a:off x="3137" y="2142"/>
              <a:ext cx="2134" cy="723"/>
              <a:chOff x="3118" y="2126"/>
              <a:chExt cx="2134" cy="723"/>
            </a:xfrm>
          </p:grpSpPr>
          <p:grpSp>
            <p:nvGrpSpPr>
              <p:cNvPr id="195593" name="Group 9"/>
              <p:cNvGrpSpPr>
                <a:grpSpLocks/>
              </p:cNvGrpSpPr>
              <p:nvPr/>
            </p:nvGrpSpPr>
            <p:grpSpPr bwMode="auto">
              <a:xfrm>
                <a:off x="3118" y="2126"/>
                <a:ext cx="2134" cy="723"/>
                <a:chOff x="3118" y="2126"/>
                <a:chExt cx="2134" cy="723"/>
              </a:xfrm>
            </p:grpSpPr>
            <p:sp>
              <p:nvSpPr>
                <p:cNvPr id="195594" name="Freeform 10"/>
                <p:cNvSpPr>
                  <a:spLocks/>
                </p:cNvSpPr>
                <p:nvPr/>
              </p:nvSpPr>
              <p:spPr bwMode="auto">
                <a:xfrm>
                  <a:off x="3118" y="2126"/>
                  <a:ext cx="1907" cy="718"/>
                </a:xfrm>
                <a:custGeom>
                  <a:avLst/>
                  <a:gdLst/>
                  <a:ahLst/>
                  <a:cxnLst>
                    <a:cxn ang="0">
                      <a:pos x="0" y="136"/>
                    </a:cxn>
                    <a:cxn ang="0">
                      <a:pos x="0" y="581"/>
                    </a:cxn>
                    <a:cxn ang="0">
                      <a:pos x="1016" y="581"/>
                    </a:cxn>
                    <a:cxn ang="0">
                      <a:pos x="1016" y="717"/>
                    </a:cxn>
                    <a:cxn ang="0">
                      <a:pos x="1906" y="375"/>
                    </a:cxn>
                    <a:cxn ang="0">
                      <a:pos x="1016" y="0"/>
                    </a:cxn>
                    <a:cxn ang="0">
                      <a:pos x="1016" y="136"/>
                    </a:cxn>
                    <a:cxn ang="0">
                      <a:pos x="0" y="136"/>
                    </a:cxn>
                  </a:cxnLst>
                  <a:rect l="0" t="0" r="r" b="b"/>
                  <a:pathLst>
                    <a:path w="1907" h="718">
                      <a:moveTo>
                        <a:pt x="0" y="136"/>
                      </a:moveTo>
                      <a:lnTo>
                        <a:pt x="0" y="581"/>
                      </a:lnTo>
                      <a:lnTo>
                        <a:pt x="1016" y="581"/>
                      </a:lnTo>
                      <a:lnTo>
                        <a:pt x="1016" y="717"/>
                      </a:lnTo>
                      <a:lnTo>
                        <a:pt x="1906" y="375"/>
                      </a:lnTo>
                      <a:lnTo>
                        <a:pt x="1016" y="0"/>
                      </a:lnTo>
                      <a:lnTo>
                        <a:pt x="1016" y="136"/>
                      </a:lnTo>
                      <a:lnTo>
                        <a:pt x="0" y="136"/>
                      </a:lnTo>
                    </a:path>
                  </a:pathLst>
                </a:custGeom>
                <a:solidFill>
                  <a:srgbClr val="0070C0"/>
                </a:solidFill>
                <a:ln w="25400" cap="rnd" cmpd="sng">
                  <a:solidFill>
                    <a:srgbClr val="000000"/>
                  </a:solidFill>
                  <a:prstDash val="solid"/>
                  <a:round/>
                  <a:headEnd type="none" w="sm" len="sm"/>
                  <a:tailEnd type="none" w="sm" len="sm"/>
                </a:ln>
                <a:effectLst/>
              </p:spPr>
              <p:txBody>
                <a:bodyPr/>
                <a:lstStyle/>
                <a:p>
                  <a:endParaRPr lang="en-US" sz="2400" dirty="0">
                    <a:solidFill>
                      <a:prstClr val="black"/>
                    </a:solidFill>
                    <a:latin typeface="Times New Roman" pitchFamily="18" charset="0"/>
                  </a:endParaRPr>
                </a:p>
              </p:txBody>
            </p:sp>
            <p:sp>
              <p:nvSpPr>
                <p:cNvPr id="195595" name="Freeform 11"/>
                <p:cNvSpPr>
                  <a:spLocks/>
                </p:cNvSpPr>
                <p:nvPr/>
              </p:nvSpPr>
              <p:spPr bwMode="auto">
                <a:xfrm>
                  <a:off x="4134" y="2127"/>
                  <a:ext cx="1111" cy="372"/>
                </a:xfrm>
                <a:custGeom>
                  <a:avLst/>
                  <a:gdLst/>
                  <a:ahLst/>
                  <a:cxnLst>
                    <a:cxn ang="0">
                      <a:pos x="0" y="0"/>
                    </a:cxn>
                    <a:cxn ang="0">
                      <a:pos x="226" y="0"/>
                    </a:cxn>
                    <a:cxn ang="0">
                      <a:pos x="1110" y="371"/>
                    </a:cxn>
                    <a:cxn ang="0">
                      <a:pos x="883" y="371"/>
                    </a:cxn>
                    <a:cxn ang="0">
                      <a:pos x="0" y="0"/>
                    </a:cxn>
                  </a:cxnLst>
                  <a:rect l="0" t="0" r="r" b="b"/>
                  <a:pathLst>
                    <a:path w="1111" h="372">
                      <a:moveTo>
                        <a:pt x="0" y="0"/>
                      </a:moveTo>
                      <a:lnTo>
                        <a:pt x="226" y="0"/>
                      </a:lnTo>
                      <a:lnTo>
                        <a:pt x="1110" y="371"/>
                      </a:lnTo>
                      <a:lnTo>
                        <a:pt x="883" y="371"/>
                      </a:lnTo>
                      <a:lnTo>
                        <a:pt x="0" y="0"/>
                      </a:lnTo>
                    </a:path>
                  </a:pathLst>
                </a:custGeom>
                <a:solidFill>
                  <a:schemeClr val="accent1"/>
                </a:solidFill>
                <a:ln w="25400" cap="rnd" cmpd="sng">
                  <a:solidFill>
                    <a:srgbClr val="000000"/>
                  </a:solidFill>
                  <a:prstDash val="solid"/>
                  <a:round/>
                  <a:headEnd type="none" w="sm" len="sm"/>
                  <a:tailEnd type="none" w="sm" len="sm"/>
                </a:ln>
                <a:effectLst/>
              </p:spPr>
              <p:txBody>
                <a:bodyPr/>
                <a:lstStyle/>
                <a:p>
                  <a:endParaRPr lang="en-US" sz="2400" dirty="0">
                    <a:solidFill>
                      <a:prstClr val="black"/>
                    </a:solidFill>
                    <a:latin typeface="Times New Roman" pitchFamily="18" charset="0"/>
                  </a:endParaRPr>
                </a:p>
              </p:txBody>
            </p:sp>
            <p:sp>
              <p:nvSpPr>
                <p:cNvPr id="195596" name="Freeform 12"/>
                <p:cNvSpPr>
                  <a:spLocks/>
                </p:cNvSpPr>
                <p:nvPr/>
              </p:nvSpPr>
              <p:spPr bwMode="auto">
                <a:xfrm>
                  <a:off x="4134" y="2498"/>
                  <a:ext cx="1118" cy="351"/>
                </a:xfrm>
                <a:custGeom>
                  <a:avLst/>
                  <a:gdLst/>
                  <a:ahLst/>
                  <a:cxnLst>
                    <a:cxn ang="0">
                      <a:pos x="876" y="0"/>
                    </a:cxn>
                    <a:cxn ang="0">
                      <a:pos x="1117" y="0"/>
                    </a:cxn>
                    <a:cxn ang="0">
                      <a:pos x="219" y="350"/>
                    </a:cxn>
                    <a:cxn ang="0">
                      <a:pos x="0" y="350"/>
                    </a:cxn>
                    <a:cxn ang="0">
                      <a:pos x="876" y="0"/>
                    </a:cxn>
                  </a:cxnLst>
                  <a:rect l="0" t="0" r="r" b="b"/>
                  <a:pathLst>
                    <a:path w="1118" h="351">
                      <a:moveTo>
                        <a:pt x="876" y="0"/>
                      </a:moveTo>
                      <a:lnTo>
                        <a:pt x="1117" y="0"/>
                      </a:lnTo>
                      <a:lnTo>
                        <a:pt x="219" y="350"/>
                      </a:lnTo>
                      <a:lnTo>
                        <a:pt x="0" y="350"/>
                      </a:lnTo>
                      <a:lnTo>
                        <a:pt x="876" y="0"/>
                      </a:lnTo>
                    </a:path>
                  </a:pathLst>
                </a:custGeom>
                <a:solidFill>
                  <a:schemeClr val="accent1"/>
                </a:solidFill>
                <a:ln w="25400" cap="rnd" cmpd="sng">
                  <a:solidFill>
                    <a:srgbClr val="000000"/>
                  </a:solidFill>
                  <a:prstDash val="solid"/>
                  <a:round/>
                  <a:headEnd type="none" w="sm" len="sm"/>
                  <a:tailEnd type="none" w="sm" len="sm"/>
                </a:ln>
                <a:effectLst/>
              </p:spPr>
              <p:txBody>
                <a:bodyPr/>
                <a:lstStyle/>
                <a:p>
                  <a:endParaRPr lang="en-US" sz="2400" dirty="0">
                    <a:solidFill>
                      <a:prstClr val="black"/>
                    </a:solidFill>
                    <a:latin typeface="Times New Roman" pitchFamily="18" charset="0"/>
                  </a:endParaRPr>
                </a:p>
              </p:txBody>
            </p:sp>
          </p:grpSp>
          <p:sp>
            <p:nvSpPr>
              <p:cNvPr id="195597" name="Freeform 13"/>
              <p:cNvSpPr>
                <a:spLocks/>
              </p:cNvSpPr>
              <p:nvPr/>
            </p:nvSpPr>
            <p:spPr bwMode="auto">
              <a:xfrm>
                <a:off x="3594" y="2229"/>
                <a:ext cx="541" cy="34"/>
              </a:xfrm>
              <a:custGeom>
                <a:avLst/>
                <a:gdLst/>
                <a:ahLst/>
                <a:cxnLst>
                  <a:cxn ang="0">
                    <a:pos x="0" y="33"/>
                  </a:cxn>
                  <a:cxn ang="0">
                    <a:pos x="192" y="0"/>
                  </a:cxn>
                  <a:cxn ang="0">
                    <a:pos x="540" y="0"/>
                  </a:cxn>
                  <a:cxn ang="0">
                    <a:pos x="540" y="33"/>
                  </a:cxn>
                  <a:cxn ang="0">
                    <a:pos x="0" y="33"/>
                  </a:cxn>
                </a:cxnLst>
                <a:rect l="0" t="0" r="r" b="b"/>
                <a:pathLst>
                  <a:path w="541" h="34">
                    <a:moveTo>
                      <a:pt x="0" y="33"/>
                    </a:moveTo>
                    <a:lnTo>
                      <a:pt x="192" y="0"/>
                    </a:lnTo>
                    <a:lnTo>
                      <a:pt x="540" y="0"/>
                    </a:lnTo>
                    <a:lnTo>
                      <a:pt x="540" y="33"/>
                    </a:lnTo>
                    <a:lnTo>
                      <a:pt x="0" y="33"/>
                    </a:lnTo>
                  </a:path>
                </a:pathLst>
              </a:custGeom>
              <a:solidFill>
                <a:schemeClr val="accent1"/>
              </a:solidFill>
              <a:ln w="25400" cap="rnd" cmpd="sng">
                <a:solidFill>
                  <a:srgbClr val="000000"/>
                </a:solidFill>
                <a:prstDash val="solid"/>
                <a:round/>
                <a:headEnd type="none" w="sm" len="sm"/>
                <a:tailEnd type="none" w="sm" len="sm"/>
              </a:ln>
              <a:effectLst/>
            </p:spPr>
            <p:txBody>
              <a:bodyPr/>
              <a:lstStyle/>
              <a:p>
                <a:endParaRPr lang="en-US" sz="2400" dirty="0">
                  <a:solidFill>
                    <a:prstClr val="black"/>
                  </a:solidFill>
                  <a:latin typeface="Times New Roman" pitchFamily="18" charset="0"/>
                </a:endParaRPr>
              </a:p>
            </p:txBody>
          </p:sp>
        </p:grpSp>
        <p:grpSp>
          <p:nvGrpSpPr>
            <p:cNvPr id="195598" name="Group 14"/>
            <p:cNvGrpSpPr>
              <a:grpSpLocks/>
            </p:cNvGrpSpPr>
            <p:nvPr/>
          </p:nvGrpSpPr>
          <p:grpSpPr bwMode="auto">
            <a:xfrm>
              <a:off x="2022" y="1200"/>
              <a:ext cx="1564" cy="1028"/>
              <a:chOff x="2003" y="1184"/>
              <a:chExt cx="1564" cy="1028"/>
            </a:xfrm>
          </p:grpSpPr>
          <p:sp>
            <p:nvSpPr>
              <p:cNvPr id="195599" name="Rectangle 15"/>
              <p:cNvSpPr>
                <a:spLocks noChangeArrowheads="1"/>
              </p:cNvSpPr>
              <p:nvPr/>
            </p:nvSpPr>
            <p:spPr bwMode="auto">
              <a:xfrm>
                <a:off x="3084" y="1667"/>
                <a:ext cx="210" cy="333"/>
              </a:xfrm>
              <a:prstGeom prst="rect">
                <a:avLst/>
              </a:prstGeom>
              <a:solidFill>
                <a:schemeClr val="accent1"/>
              </a:solidFill>
              <a:ln w="25400">
                <a:solidFill>
                  <a:srgbClr val="000000"/>
                </a:solidFill>
                <a:miter lim="800000"/>
                <a:headEnd/>
                <a:tailEnd/>
              </a:ln>
              <a:effectLst/>
            </p:spPr>
            <p:txBody>
              <a:bodyPr wrap="none" anchor="ctr"/>
              <a:lstStyle/>
              <a:p>
                <a:endParaRPr lang="en-US" sz="2400" dirty="0">
                  <a:solidFill>
                    <a:prstClr val="black"/>
                  </a:solidFill>
                  <a:latin typeface="Times New Roman" pitchFamily="18" charset="0"/>
                </a:endParaRPr>
              </a:p>
            </p:txBody>
          </p:sp>
          <p:sp>
            <p:nvSpPr>
              <p:cNvPr id="195600" name="Freeform 16"/>
              <p:cNvSpPr>
                <a:spLocks/>
              </p:cNvSpPr>
              <p:nvPr/>
            </p:nvSpPr>
            <p:spPr bwMode="auto">
              <a:xfrm>
                <a:off x="2003" y="1185"/>
                <a:ext cx="1335" cy="1027"/>
              </a:xfrm>
              <a:custGeom>
                <a:avLst/>
                <a:gdLst/>
                <a:ahLst/>
                <a:cxnLst>
                  <a:cxn ang="0">
                    <a:pos x="254" y="1026"/>
                  </a:cxn>
                  <a:cxn ang="0">
                    <a:pos x="1083" y="1026"/>
                  </a:cxn>
                  <a:cxn ang="0">
                    <a:pos x="1083" y="478"/>
                  </a:cxn>
                  <a:cxn ang="0">
                    <a:pos x="1334" y="478"/>
                  </a:cxn>
                  <a:cxn ang="0">
                    <a:pos x="636" y="0"/>
                  </a:cxn>
                  <a:cxn ang="0">
                    <a:pos x="0" y="478"/>
                  </a:cxn>
                  <a:cxn ang="0">
                    <a:pos x="254" y="478"/>
                  </a:cxn>
                  <a:cxn ang="0">
                    <a:pos x="254" y="1026"/>
                  </a:cxn>
                </a:cxnLst>
                <a:rect l="0" t="0" r="r" b="b"/>
                <a:pathLst>
                  <a:path w="1335" h="1027">
                    <a:moveTo>
                      <a:pt x="254" y="1026"/>
                    </a:moveTo>
                    <a:lnTo>
                      <a:pt x="1083" y="1026"/>
                    </a:lnTo>
                    <a:lnTo>
                      <a:pt x="1083" y="478"/>
                    </a:lnTo>
                    <a:lnTo>
                      <a:pt x="1334" y="478"/>
                    </a:lnTo>
                    <a:lnTo>
                      <a:pt x="636" y="0"/>
                    </a:lnTo>
                    <a:lnTo>
                      <a:pt x="0" y="478"/>
                    </a:lnTo>
                    <a:lnTo>
                      <a:pt x="254" y="478"/>
                    </a:lnTo>
                    <a:lnTo>
                      <a:pt x="254" y="1026"/>
                    </a:lnTo>
                  </a:path>
                </a:pathLst>
              </a:custGeom>
              <a:solidFill>
                <a:srgbClr val="0070C0"/>
              </a:solidFill>
              <a:ln w="25400" cap="rnd" cmpd="sng">
                <a:solidFill>
                  <a:srgbClr val="000000"/>
                </a:solidFill>
                <a:prstDash val="solid"/>
                <a:round/>
                <a:headEnd type="none" w="sm" len="sm"/>
                <a:tailEnd type="none" w="sm" len="sm"/>
              </a:ln>
              <a:effectLst/>
            </p:spPr>
            <p:txBody>
              <a:bodyPr/>
              <a:lstStyle/>
              <a:p>
                <a:endParaRPr lang="en-US" sz="2400" dirty="0">
                  <a:solidFill>
                    <a:prstClr val="black"/>
                  </a:solidFill>
                  <a:latin typeface="Times New Roman" pitchFamily="18" charset="0"/>
                </a:endParaRPr>
              </a:p>
            </p:txBody>
          </p:sp>
          <p:sp>
            <p:nvSpPr>
              <p:cNvPr id="195601" name="Freeform 17"/>
              <p:cNvSpPr>
                <a:spLocks/>
              </p:cNvSpPr>
              <p:nvPr/>
            </p:nvSpPr>
            <p:spPr bwMode="auto">
              <a:xfrm>
                <a:off x="2639" y="1184"/>
                <a:ext cx="928" cy="482"/>
              </a:xfrm>
              <a:custGeom>
                <a:avLst/>
                <a:gdLst/>
                <a:ahLst/>
                <a:cxnLst>
                  <a:cxn ang="0">
                    <a:pos x="0" y="1"/>
                  </a:cxn>
                  <a:cxn ang="0">
                    <a:pos x="218" y="0"/>
                  </a:cxn>
                  <a:cxn ang="0">
                    <a:pos x="927" y="481"/>
                  </a:cxn>
                  <a:cxn ang="0">
                    <a:pos x="694" y="481"/>
                  </a:cxn>
                  <a:cxn ang="0">
                    <a:pos x="0" y="1"/>
                  </a:cxn>
                </a:cxnLst>
                <a:rect l="0" t="0" r="r" b="b"/>
                <a:pathLst>
                  <a:path w="928" h="482">
                    <a:moveTo>
                      <a:pt x="0" y="1"/>
                    </a:moveTo>
                    <a:lnTo>
                      <a:pt x="218" y="0"/>
                    </a:lnTo>
                    <a:lnTo>
                      <a:pt x="927" y="481"/>
                    </a:lnTo>
                    <a:lnTo>
                      <a:pt x="694" y="481"/>
                    </a:lnTo>
                    <a:lnTo>
                      <a:pt x="0" y="1"/>
                    </a:lnTo>
                  </a:path>
                </a:pathLst>
              </a:custGeom>
              <a:solidFill>
                <a:schemeClr val="accent1"/>
              </a:solidFill>
              <a:ln w="25400" cap="rnd" cmpd="sng">
                <a:solidFill>
                  <a:srgbClr val="000000"/>
                </a:solidFill>
                <a:prstDash val="solid"/>
                <a:round/>
                <a:headEnd type="none" w="sm" len="sm"/>
                <a:tailEnd type="none" w="sm" len="sm"/>
              </a:ln>
              <a:effectLst/>
            </p:spPr>
            <p:txBody>
              <a:bodyPr/>
              <a:lstStyle/>
              <a:p>
                <a:endParaRPr lang="en-US" sz="2400" dirty="0">
                  <a:solidFill>
                    <a:prstClr val="black"/>
                  </a:solidFill>
                  <a:latin typeface="Times New Roman" pitchFamily="18" charset="0"/>
                </a:endParaRPr>
              </a:p>
            </p:txBody>
          </p:sp>
        </p:grpSp>
        <p:grpSp>
          <p:nvGrpSpPr>
            <p:cNvPr id="195602" name="Group 18"/>
            <p:cNvGrpSpPr>
              <a:grpSpLocks/>
            </p:cNvGrpSpPr>
            <p:nvPr/>
          </p:nvGrpSpPr>
          <p:grpSpPr bwMode="auto">
            <a:xfrm>
              <a:off x="336" y="2142"/>
              <a:ext cx="1909" cy="718"/>
              <a:chOff x="317" y="2126"/>
              <a:chExt cx="1909" cy="718"/>
            </a:xfrm>
          </p:grpSpPr>
          <p:sp>
            <p:nvSpPr>
              <p:cNvPr id="195603" name="Freeform 19"/>
              <p:cNvSpPr>
                <a:spLocks/>
              </p:cNvSpPr>
              <p:nvPr/>
            </p:nvSpPr>
            <p:spPr bwMode="auto">
              <a:xfrm>
                <a:off x="317" y="2126"/>
                <a:ext cx="1909" cy="718"/>
              </a:xfrm>
              <a:custGeom>
                <a:avLst/>
                <a:gdLst/>
                <a:ahLst/>
                <a:cxnLst>
                  <a:cxn ang="0">
                    <a:pos x="1908" y="581"/>
                  </a:cxn>
                  <a:cxn ang="0">
                    <a:pos x="1908" y="136"/>
                  </a:cxn>
                  <a:cxn ang="0">
                    <a:pos x="890" y="136"/>
                  </a:cxn>
                  <a:cxn ang="0">
                    <a:pos x="890" y="0"/>
                  </a:cxn>
                  <a:cxn ang="0">
                    <a:pos x="0" y="342"/>
                  </a:cxn>
                  <a:cxn ang="0">
                    <a:pos x="890" y="717"/>
                  </a:cxn>
                  <a:cxn ang="0">
                    <a:pos x="890" y="581"/>
                  </a:cxn>
                  <a:cxn ang="0">
                    <a:pos x="1908" y="581"/>
                  </a:cxn>
                </a:cxnLst>
                <a:rect l="0" t="0" r="r" b="b"/>
                <a:pathLst>
                  <a:path w="1909" h="718">
                    <a:moveTo>
                      <a:pt x="1908" y="581"/>
                    </a:moveTo>
                    <a:lnTo>
                      <a:pt x="1908" y="136"/>
                    </a:lnTo>
                    <a:lnTo>
                      <a:pt x="890" y="136"/>
                    </a:lnTo>
                    <a:lnTo>
                      <a:pt x="890" y="0"/>
                    </a:lnTo>
                    <a:lnTo>
                      <a:pt x="0" y="342"/>
                    </a:lnTo>
                    <a:lnTo>
                      <a:pt x="890" y="717"/>
                    </a:lnTo>
                    <a:lnTo>
                      <a:pt x="890" y="581"/>
                    </a:lnTo>
                    <a:lnTo>
                      <a:pt x="1908" y="581"/>
                    </a:lnTo>
                  </a:path>
                </a:pathLst>
              </a:custGeom>
              <a:solidFill>
                <a:srgbClr val="0070C0"/>
              </a:solidFill>
              <a:ln w="25400" cap="rnd" cmpd="sng">
                <a:solidFill>
                  <a:srgbClr val="000000"/>
                </a:solidFill>
                <a:prstDash val="solid"/>
                <a:round/>
                <a:headEnd type="none" w="sm" len="sm"/>
                <a:tailEnd type="none" w="sm" len="sm"/>
              </a:ln>
              <a:effectLst/>
            </p:spPr>
            <p:txBody>
              <a:bodyPr/>
              <a:lstStyle/>
              <a:p>
                <a:endParaRPr lang="en-US" sz="2400" dirty="0">
                  <a:solidFill>
                    <a:prstClr val="black"/>
                  </a:solidFill>
                  <a:latin typeface="Times New Roman" pitchFamily="18" charset="0"/>
                </a:endParaRPr>
              </a:p>
            </p:txBody>
          </p:sp>
          <p:sp>
            <p:nvSpPr>
              <p:cNvPr id="195604" name="Rectangle 20"/>
              <p:cNvSpPr>
                <a:spLocks noChangeArrowheads="1"/>
              </p:cNvSpPr>
              <p:nvPr/>
            </p:nvSpPr>
            <p:spPr bwMode="auto">
              <a:xfrm>
                <a:off x="1197" y="2130"/>
                <a:ext cx="230" cy="120"/>
              </a:xfrm>
              <a:prstGeom prst="rect">
                <a:avLst/>
              </a:prstGeom>
              <a:solidFill>
                <a:schemeClr val="accent1"/>
              </a:solidFill>
              <a:ln w="25400">
                <a:solidFill>
                  <a:srgbClr val="000000"/>
                </a:solidFill>
                <a:miter lim="800000"/>
                <a:headEnd/>
                <a:tailEnd/>
              </a:ln>
              <a:effectLst/>
            </p:spPr>
            <p:txBody>
              <a:bodyPr wrap="none" anchor="ctr"/>
              <a:lstStyle/>
              <a:p>
                <a:endParaRPr lang="en-US" sz="2400" dirty="0">
                  <a:solidFill>
                    <a:prstClr val="black"/>
                  </a:solidFill>
                  <a:latin typeface="Times New Roman" pitchFamily="18" charset="0"/>
                </a:endParaRPr>
              </a:p>
            </p:txBody>
          </p:sp>
          <p:sp>
            <p:nvSpPr>
              <p:cNvPr id="195605" name="Rectangle 21"/>
              <p:cNvSpPr>
                <a:spLocks noChangeArrowheads="1"/>
              </p:cNvSpPr>
              <p:nvPr/>
            </p:nvSpPr>
            <p:spPr bwMode="auto">
              <a:xfrm>
                <a:off x="1210" y="2715"/>
                <a:ext cx="230" cy="119"/>
              </a:xfrm>
              <a:prstGeom prst="rect">
                <a:avLst/>
              </a:prstGeom>
              <a:solidFill>
                <a:schemeClr val="accent1"/>
              </a:solidFill>
              <a:ln w="25400">
                <a:solidFill>
                  <a:srgbClr val="000000"/>
                </a:solidFill>
                <a:miter lim="800000"/>
                <a:headEnd/>
                <a:tailEnd/>
              </a:ln>
              <a:effectLst/>
            </p:spPr>
            <p:txBody>
              <a:bodyPr wrap="none" anchor="ctr"/>
              <a:lstStyle/>
              <a:p>
                <a:endParaRPr lang="en-US" sz="2400" dirty="0">
                  <a:solidFill>
                    <a:prstClr val="black"/>
                  </a:solidFill>
                  <a:latin typeface="Times New Roman" pitchFamily="18" charset="0"/>
                </a:endParaRPr>
              </a:p>
            </p:txBody>
          </p:sp>
        </p:grpSp>
        <p:sp>
          <p:nvSpPr>
            <p:cNvPr id="195606" name="Oval 22"/>
            <p:cNvSpPr>
              <a:spLocks noChangeArrowheads="1"/>
            </p:cNvSpPr>
            <p:nvPr/>
          </p:nvSpPr>
          <p:spPr bwMode="auto">
            <a:xfrm>
              <a:off x="1666" y="1980"/>
              <a:ext cx="2029" cy="1045"/>
            </a:xfrm>
            <a:prstGeom prst="ellipse">
              <a:avLst/>
            </a:prstGeom>
            <a:solidFill>
              <a:srgbClr val="FFFF00"/>
            </a:solidFill>
            <a:ln w="25400">
              <a:solidFill>
                <a:srgbClr val="000000"/>
              </a:solidFill>
              <a:round/>
              <a:headEnd/>
              <a:tailEnd/>
            </a:ln>
            <a:effectLst/>
          </p:spPr>
          <p:txBody>
            <a:bodyPr wrap="none" anchor="ctr"/>
            <a:lstStyle/>
            <a:p>
              <a:endParaRPr lang="en-US" sz="2400" dirty="0">
                <a:solidFill>
                  <a:prstClr val="black"/>
                </a:solidFill>
                <a:latin typeface="Times New Roman" pitchFamily="18" charset="0"/>
              </a:endParaRPr>
            </a:p>
          </p:txBody>
        </p:sp>
        <p:sp>
          <p:nvSpPr>
            <p:cNvPr id="195607" name="Rectangle 23"/>
            <p:cNvSpPr>
              <a:spLocks noChangeArrowheads="1"/>
            </p:cNvSpPr>
            <p:nvPr/>
          </p:nvSpPr>
          <p:spPr bwMode="auto">
            <a:xfrm>
              <a:off x="2212" y="1489"/>
              <a:ext cx="872" cy="233"/>
            </a:xfrm>
            <a:prstGeom prst="rect">
              <a:avLst/>
            </a:prstGeom>
            <a:noFill/>
            <a:ln w="9525">
              <a:noFill/>
              <a:miter lim="800000"/>
              <a:headEnd/>
              <a:tailEnd/>
            </a:ln>
            <a:effectLst/>
          </p:spPr>
          <p:txBody>
            <a:bodyPr wrap="none" lIns="92075" tIns="46039" rIns="92075" bIns="46039">
              <a:spAutoFit/>
            </a:bodyPr>
            <a:lstStyle/>
            <a:p>
              <a:r>
                <a:rPr lang="en-US" b="1" dirty="0">
                  <a:solidFill>
                    <a:prstClr val="white"/>
                  </a:solidFill>
                </a:rPr>
                <a:t>Competence</a:t>
              </a:r>
            </a:p>
          </p:txBody>
        </p:sp>
        <p:sp>
          <p:nvSpPr>
            <p:cNvPr id="195608" name="Rectangle 24"/>
            <p:cNvSpPr>
              <a:spLocks noChangeArrowheads="1"/>
            </p:cNvSpPr>
            <p:nvPr/>
          </p:nvSpPr>
          <p:spPr bwMode="auto">
            <a:xfrm>
              <a:off x="3893" y="2381"/>
              <a:ext cx="613" cy="233"/>
            </a:xfrm>
            <a:prstGeom prst="rect">
              <a:avLst/>
            </a:prstGeom>
            <a:noFill/>
            <a:ln w="9525">
              <a:noFill/>
              <a:miter lim="800000"/>
              <a:headEnd/>
              <a:tailEnd/>
            </a:ln>
            <a:effectLst/>
          </p:spPr>
          <p:txBody>
            <a:bodyPr wrap="none" lIns="92075" tIns="46039" rIns="92075" bIns="46039">
              <a:spAutoFit/>
            </a:bodyPr>
            <a:lstStyle/>
            <a:p>
              <a:r>
                <a:rPr lang="en-US" b="1" dirty="0">
                  <a:solidFill>
                    <a:prstClr val="white"/>
                  </a:solidFill>
                </a:rPr>
                <a:t>Comfort</a:t>
              </a:r>
            </a:p>
          </p:txBody>
        </p:sp>
        <p:sp>
          <p:nvSpPr>
            <p:cNvPr id="195609" name="Rectangle 25"/>
            <p:cNvSpPr>
              <a:spLocks noChangeArrowheads="1"/>
            </p:cNvSpPr>
            <p:nvPr/>
          </p:nvSpPr>
          <p:spPr bwMode="auto">
            <a:xfrm>
              <a:off x="2354" y="3233"/>
              <a:ext cx="561" cy="233"/>
            </a:xfrm>
            <a:prstGeom prst="rect">
              <a:avLst/>
            </a:prstGeom>
            <a:noFill/>
            <a:ln w="9525">
              <a:noFill/>
              <a:miter lim="800000"/>
              <a:headEnd/>
              <a:tailEnd/>
            </a:ln>
            <a:effectLst/>
          </p:spPr>
          <p:txBody>
            <a:bodyPr wrap="none" lIns="92075" tIns="46039" rIns="92075" bIns="46039">
              <a:spAutoFit/>
            </a:bodyPr>
            <a:lstStyle/>
            <a:p>
              <a:r>
                <a:rPr lang="en-US" b="1" dirty="0">
                  <a:solidFill>
                    <a:prstClr val="white"/>
                  </a:solidFill>
                </a:rPr>
                <a:t>Control</a:t>
              </a:r>
            </a:p>
          </p:txBody>
        </p:sp>
        <p:sp>
          <p:nvSpPr>
            <p:cNvPr id="195610" name="Rectangle 26"/>
            <p:cNvSpPr>
              <a:spLocks noChangeArrowheads="1"/>
            </p:cNvSpPr>
            <p:nvPr/>
          </p:nvSpPr>
          <p:spPr bwMode="auto">
            <a:xfrm>
              <a:off x="636" y="2358"/>
              <a:ext cx="792" cy="233"/>
            </a:xfrm>
            <a:prstGeom prst="rect">
              <a:avLst/>
            </a:prstGeom>
            <a:noFill/>
            <a:ln w="9525">
              <a:noFill/>
              <a:miter lim="800000"/>
              <a:headEnd/>
              <a:tailEnd/>
            </a:ln>
            <a:effectLst/>
          </p:spPr>
          <p:txBody>
            <a:bodyPr wrap="none" lIns="92075" tIns="46039" rIns="92075" bIns="46039">
              <a:spAutoFit/>
            </a:bodyPr>
            <a:lstStyle/>
            <a:p>
              <a:r>
                <a:rPr lang="en-US" b="1" dirty="0">
                  <a:solidFill>
                    <a:prstClr val="white"/>
                  </a:solidFill>
                </a:rPr>
                <a:t>Confidence</a:t>
              </a:r>
            </a:p>
          </p:txBody>
        </p:sp>
        <p:sp>
          <p:nvSpPr>
            <p:cNvPr id="195611" name="Rectangle 27"/>
            <p:cNvSpPr>
              <a:spLocks noChangeArrowheads="1"/>
            </p:cNvSpPr>
            <p:nvPr/>
          </p:nvSpPr>
          <p:spPr bwMode="auto">
            <a:xfrm>
              <a:off x="1703" y="2323"/>
              <a:ext cx="1764" cy="214"/>
            </a:xfrm>
            <a:prstGeom prst="rect">
              <a:avLst/>
            </a:prstGeom>
            <a:noFill/>
            <a:ln w="9525">
              <a:noFill/>
              <a:miter lim="800000"/>
              <a:headEnd/>
              <a:tailEnd/>
            </a:ln>
            <a:effectLst/>
          </p:spPr>
          <p:txBody>
            <a:bodyPr wrap="none" lIns="92075" tIns="46039" rIns="92075" bIns="46039">
              <a:spAutoFit/>
            </a:bodyPr>
            <a:lstStyle/>
            <a:p>
              <a:r>
                <a:rPr lang="en-US" sz="1600" b="1" dirty="0">
                  <a:solidFill>
                    <a:srgbClr val="000066"/>
                  </a:solidFill>
                </a:rPr>
                <a:t>Status Quo = Expectations Met</a:t>
              </a:r>
              <a:endParaRPr lang="en-US" sz="1600" b="1" dirty="0">
                <a:solidFill>
                  <a:prstClr val="black"/>
                </a:solidFill>
              </a:endParaRPr>
            </a:p>
          </p:txBody>
        </p:sp>
        <p:sp>
          <p:nvSpPr>
            <p:cNvPr id="195612" name="Rectangle 28"/>
            <p:cNvSpPr>
              <a:spLocks noChangeArrowheads="1"/>
            </p:cNvSpPr>
            <p:nvPr/>
          </p:nvSpPr>
          <p:spPr bwMode="auto">
            <a:xfrm>
              <a:off x="1951" y="2548"/>
              <a:ext cx="1413" cy="369"/>
            </a:xfrm>
            <a:prstGeom prst="rect">
              <a:avLst/>
            </a:prstGeom>
            <a:noFill/>
            <a:ln w="9525">
              <a:noFill/>
              <a:miter lim="800000"/>
              <a:headEnd/>
              <a:tailEnd/>
            </a:ln>
            <a:effectLst/>
          </p:spPr>
          <p:txBody>
            <a:bodyPr wrap="none" lIns="92075" tIns="46039" rIns="92075" bIns="46039">
              <a:spAutoFit/>
            </a:bodyPr>
            <a:lstStyle/>
            <a:p>
              <a:pPr algn="ctr"/>
              <a:r>
                <a:rPr lang="en-US" sz="1600" b="1" dirty="0">
                  <a:solidFill>
                    <a:srgbClr val="000066"/>
                  </a:solidFill>
                </a:rPr>
                <a:t>Change = Disruptions in </a:t>
              </a:r>
            </a:p>
            <a:p>
              <a:pPr algn="ctr"/>
              <a:r>
                <a:rPr lang="en-US" sz="1600" b="1" dirty="0">
                  <a:solidFill>
                    <a:srgbClr val="000066"/>
                  </a:solidFill>
                </a:rPr>
                <a:t>Expectations</a:t>
              </a:r>
            </a:p>
          </p:txBody>
        </p:sp>
      </p:grpSp>
    </p:spTree>
    <p:extLst>
      <p:ext uri="{BB962C8B-B14F-4D97-AF65-F5344CB8AC3E}">
        <p14:creationId xmlns:p14="http://schemas.microsoft.com/office/powerpoint/2010/main" val="3221308544"/>
      </p:ext>
    </p:extLst>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9584" y="4343400"/>
            <a:ext cx="3456432" cy="2006527"/>
          </a:xfrm>
          <a:prstGeom prst="rect">
            <a:avLst/>
          </a:prstGeom>
        </p:spPr>
      </p:pic>
      <p:sp>
        <p:nvSpPr>
          <p:cNvPr id="13313" name="Rectangle 1"/>
          <p:cNvSpPr>
            <a:spLocks noGrp="1" noChangeArrowheads="1"/>
          </p:cNvSpPr>
          <p:nvPr>
            <p:ph type="title"/>
          </p:nvPr>
        </p:nvSpPr>
        <p:spPr>
          <a:ln/>
        </p:spPr>
        <p:txBody>
          <a:bodyPr/>
          <a:lstStyle/>
          <a:p>
            <a:r>
              <a:rPr lang="en-US" dirty="0"/>
              <a:t>Objectives</a:t>
            </a:r>
          </a:p>
        </p:txBody>
      </p:sp>
      <p:sp>
        <p:nvSpPr>
          <p:cNvPr id="13314" name="Rectangle 2"/>
          <p:cNvSpPr>
            <a:spLocks noGrp="1" noChangeArrowheads="1"/>
          </p:cNvSpPr>
          <p:nvPr>
            <p:ph type="body" idx="1"/>
          </p:nvPr>
        </p:nvSpPr>
        <p:spPr>
          <a:xfrm>
            <a:off x="885825" y="914400"/>
            <a:ext cx="8229600" cy="4525963"/>
          </a:xfrm>
          <a:ln/>
        </p:spPr>
        <p:txBody>
          <a:bodyPr/>
          <a:lstStyle/>
          <a:p>
            <a:pPr marL="282156" indent="0">
              <a:buNone/>
            </a:pPr>
            <a:r>
              <a:rPr lang="en-US" dirty="0" smtClean="0"/>
              <a:t>Participants will gain an understanding of:</a:t>
            </a:r>
          </a:p>
          <a:p>
            <a:pPr marL="625056"/>
            <a:r>
              <a:rPr lang="en-US" dirty="0" smtClean="0"/>
              <a:t>The Fundamentals of EQ </a:t>
            </a:r>
          </a:p>
          <a:p>
            <a:pPr marL="625056"/>
            <a:r>
              <a:rPr lang="en-US" dirty="0" smtClean="0"/>
              <a:t>The Application </a:t>
            </a:r>
            <a:r>
              <a:rPr lang="en-US" dirty="0"/>
              <a:t>of EQ in </a:t>
            </a:r>
            <a:r>
              <a:rPr lang="en-US" dirty="0" smtClean="0"/>
              <a:t>Your Personal and Professional Life</a:t>
            </a:r>
            <a:endParaRPr lang="en-US" dirty="0"/>
          </a:p>
          <a:p>
            <a:pPr marL="625056"/>
            <a:r>
              <a:rPr lang="en-US" dirty="0" smtClean="0"/>
              <a:t>Practical Tools and Approaches to Improving EQ</a:t>
            </a:r>
            <a:endParaRPr lang="en-US" dirty="0"/>
          </a:p>
        </p:txBody>
      </p:sp>
    </p:spTree>
    <p:extLst>
      <p:ext uri="{BB962C8B-B14F-4D97-AF65-F5344CB8AC3E}">
        <p14:creationId xmlns:p14="http://schemas.microsoft.com/office/powerpoint/2010/main" val="1220487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1648253674"/>
              </p:ext>
            </p:extLst>
          </p:nvPr>
        </p:nvGraphicFramePr>
        <p:xfrm>
          <a:off x="608013" y="1219200"/>
          <a:ext cx="8535987"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01991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Grp="1" noChangeArrowheads="1"/>
          </p:cNvSpPr>
          <p:nvPr>
            <p:ph type="title"/>
          </p:nvPr>
        </p:nvSpPr>
        <p:spPr>
          <a:ln/>
        </p:spPr>
        <p:txBody>
          <a:bodyPr/>
          <a:lstStyle/>
          <a:p>
            <a:r>
              <a:rPr lang="en-US" dirty="0"/>
              <a:t>Your Brain Under Stress</a:t>
            </a:r>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4359" y="1143000"/>
            <a:ext cx="7659291"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6323" name="Rectangle 3"/>
          <p:cNvSpPr>
            <a:spLocks/>
          </p:cNvSpPr>
          <p:nvPr/>
        </p:nvSpPr>
        <p:spPr bwMode="auto">
          <a:xfrm>
            <a:off x="3200400" y="5849937"/>
            <a:ext cx="3212418" cy="86499"/>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1pPr>
            <a:lvl2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2pPr>
            <a:lvl3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3pPr>
            <a:lvl4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4pPr>
            <a:lvl5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9pPr>
          </a:lstStyle>
          <a:p>
            <a:r>
              <a:rPr lang="en-US" sz="562" dirty="0">
                <a:latin typeface="Helvetica" panose="020B0604020202020204" pitchFamily="34" charset="0"/>
                <a:cs typeface="Helvetica" panose="020B0604020202020204" pitchFamily="34" charset="0"/>
                <a:sym typeface="Helvetica" panose="020B0604020202020204" pitchFamily="34" charset="0"/>
              </a:rPr>
              <a:t>Copyright © 2013. Target Training International, Ltd. under Licensing Agreement with Dr. Izzy Justice </a:t>
            </a:r>
          </a:p>
        </p:txBody>
      </p:sp>
    </p:spTree>
    <p:extLst>
      <p:ext uri="{BB962C8B-B14F-4D97-AF65-F5344CB8AC3E}">
        <p14:creationId xmlns:p14="http://schemas.microsoft.com/office/powerpoint/2010/main" val="1292302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ln/>
        </p:spPr>
        <p:txBody>
          <a:bodyPr/>
          <a:lstStyle/>
          <a:p>
            <a:r>
              <a:rPr lang="en-US" dirty="0">
                <a:solidFill>
                  <a:schemeClr val="bg2">
                    <a:lumMod val="75000"/>
                  </a:schemeClr>
                </a:solidFill>
              </a:rPr>
              <a:t>How Does Stress Affect You?</a:t>
            </a:r>
          </a:p>
        </p:txBody>
      </p:sp>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200400"/>
            <a:ext cx="2303859" cy="282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68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4800" y="1118790"/>
            <a:ext cx="2625328" cy="241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68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1184" y="3587550"/>
            <a:ext cx="1830586" cy="218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68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1184" y="841970"/>
            <a:ext cx="1857375" cy="268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7378207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304800" y="-457200"/>
            <a:ext cx="8686800" cy="1143000"/>
          </a:xfrm>
          <a:ln/>
        </p:spPr>
        <p:txBody>
          <a:bodyPr/>
          <a:lstStyle/>
          <a:p>
            <a:r>
              <a:rPr lang="en-US" dirty="0">
                <a:solidFill>
                  <a:schemeClr val="bg2">
                    <a:lumMod val="75000"/>
                  </a:schemeClr>
                </a:solidFill>
              </a:rPr>
              <a:t>The Effects of Stress on Everyday Life</a:t>
            </a:r>
          </a:p>
        </p:txBody>
      </p:sp>
      <p:sp>
        <p:nvSpPr>
          <p:cNvPr id="38914" name="Rectangle 2"/>
          <p:cNvSpPr>
            <a:spLocks noGrp="1" noChangeArrowheads="1"/>
          </p:cNvSpPr>
          <p:nvPr>
            <p:ph type="body" idx="1"/>
          </p:nvPr>
        </p:nvSpPr>
        <p:spPr>
          <a:ln/>
        </p:spPr>
        <p:txBody>
          <a:bodyPr/>
          <a:lstStyle/>
          <a:p>
            <a:pPr marL="282156" indent="0">
              <a:buNone/>
            </a:pPr>
            <a:endParaRPr lang="en-US" b="1" dirty="0"/>
          </a:p>
          <a:p>
            <a:pPr marL="282156" indent="0">
              <a:buNone/>
            </a:pPr>
            <a:endParaRPr lang="en-US" b="1" dirty="0"/>
          </a:p>
        </p:txBody>
      </p:sp>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0521" y="997046"/>
            <a:ext cx="2455664" cy="1910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0927" y="3290888"/>
            <a:ext cx="1473398" cy="1973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89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0484" y="4776490"/>
            <a:ext cx="1410891" cy="1419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8500" y="838200"/>
            <a:ext cx="1905000" cy="1905000"/>
          </a:xfrm>
          <a:prstGeom prst="rect">
            <a:avLst/>
          </a:prstGeom>
        </p:spPr>
      </p:pic>
      <p:pic>
        <p:nvPicPr>
          <p:cNvPr id="1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6172" y="5126426"/>
            <a:ext cx="2380013" cy="163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7978" y="2665112"/>
            <a:ext cx="2348508" cy="2035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82904" y="929857"/>
            <a:ext cx="2156460" cy="1437640"/>
          </a:xfrm>
          <a:prstGeom prst="rect">
            <a:avLst/>
          </a:prstGeom>
        </p:spPr>
      </p:pic>
      <p:pic>
        <p:nvPicPr>
          <p:cNvPr id="13"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7155" y="2944413"/>
            <a:ext cx="2518172" cy="2062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0744605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4690" y="713459"/>
            <a:ext cx="3214688" cy="469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73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7598" y="786158"/>
            <a:ext cx="1777008" cy="1303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73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9798" y="2152163"/>
            <a:ext cx="1250156"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7350" name="Rectangle 6"/>
          <p:cNvSpPr>
            <a:spLocks/>
          </p:cNvSpPr>
          <p:nvPr/>
        </p:nvSpPr>
        <p:spPr bwMode="auto">
          <a:xfrm>
            <a:off x="2743200" y="-241102"/>
            <a:ext cx="7617618" cy="1384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sz="2400" dirty="0">
                <a:solidFill>
                  <a:schemeClr val="bg2">
                    <a:lumMod val="75000"/>
                  </a:schemeClr>
                </a:solidFill>
                <a:ea typeface="Gill Sans" charset="0"/>
                <a:cs typeface="Gill Sans" charset="0"/>
              </a:rPr>
              <a:t>Negative Events and Interactions</a:t>
            </a:r>
          </a:p>
        </p:txBody>
      </p:sp>
      <p:sp>
        <p:nvSpPr>
          <p:cNvPr id="57351" name="Rectangle 7"/>
          <p:cNvSpPr>
            <a:spLocks/>
          </p:cNvSpPr>
          <p:nvPr/>
        </p:nvSpPr>
        <p:spPr bwMode="auto">
          <a:xfrm>
            <a:off x="3073877" y="6278537"/>
            <a:ext cx="3212418" cy="86499"/>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1pPr>
            <a:lvl2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2pPr>
            <a:lvl3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3pPr>
            <a:lvl4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4pPr>
            <a:lvl5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9pPr>
          </a:lstStyle>
          <a:p>
            <a:r>
              <a:rPr lang="en-US" sz="562" dirty="0">
                <a:latin typeface="Helvetica" panose="020B0604020202020204" pitchFamily="34" charset="0"/>
                <a:cs typeface="Helvetica" panose="020B0604020202020204" pitchFamily="34" charset="0"/>
                <a:sym typeface="Helvetica" panose="020B0604020202020204" pitchFamily="34" charset="0"/>
              </a:rPr>
              <a:t>Copyright © 2013. Target Training International, Ltd. under Licensing Agreement with Dr. Izzy Justice </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96719" y="3310394"/>
            <a:ext cx="1827969" cy="1219477"/>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5845" y="4814502"/>
            <a:ext cx="1903095" cy="1268730"/>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52386" y="806369"/>
            <a:ext cx="1950720" cy="1097280"/>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81200" y="1952273"/>
            <a:ext cx="1068866" cy="1601297"/>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38688" y="4582533"/>
            <a:ext cx="2286000" cy="1524476"/>
          </a:xfrm>
          <a:prstGeom prst="rect">
            <a:avLst/>
          </a:prstGeom>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69003" y="3672662"/>
            <a:ext cx="1762125" cy="1174750"/>
          </a:xfrm>
          <a:prstGeom prst="rect">
            <a:avLst/>
          </a:prstGeom>
        </p:spPr>
      </p:pic>
    </p:spTree>
    <p:extLst>
      <p:ext uri="{BB962C8B-B14F-4D97-AF65-F5344CB8AC3E}">
        <p14:creationId xmlns:p14="http://schemas.microsoft.com/office/powerpoint/2010/main" val="326164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3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3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73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Grp="1" noChangeArrowheads="1"/>
          </p:cNvSpPr>
          <p:nvPr>
            <p:ph type="title"/>
          </p:nvPr>
        </p:nvSpPr>
        <p:spPr>
          <a:ln/>
        </p:spPr>
        <p:txBody>
          <a:bodyPr/>
          <a:lstStyle/>
          <a:p>
            <a:r>
              <a:rPr lang="en-US" dirty="0">
                <a:solidFill>
                  <a:schemeClr val="bg2">
                    <a:lumMod val="75000"/>
                  </a:schemeClr>
                </a:solidFill>
              </a:rPr>
              <a:t>Stress Response</a:t>
            </a:r>
          </a:p>
        </p:txBody>
      </p:sp>
      <p:sp>
        <p:nvSpPr>
          <p:cNvPr id="61443" name="Rectangle 3"/>
          <p:cNvSpPr>
            <a:spLocks/>
          </p:cNvSpPr>
          <p:nvPr/>
        </p:nvSpPr>
        <p:spPr bwMode="auto">
          <a:xfrm>
            <a:off x="3276600" y="6044098"/>
            <a:ext cx="3212418" cy="86499"/>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1pPr>
            <a:lvl2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2pPr>
            <a:lvl3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3pPr>
            <a:lvl4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4pPr>
            <a:lvl5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9pPr>
          </a:lstStyle>
          <a:p>
            <a:r>
              <a:rPr lang="en-US" sz="562" dirty="0">
                <a:latin typeface="Helvetica" panose="020B0604020202020204" pitchFamily="34" charset="0"/>
                <a:cs typeface="Helvetica" panose="020B0604020202020204" pitchFamily="34" charset="0"/>
                <a:sym typeface="Helvetica" panose="020B0604020202020204" pitchFamily="34" charset="0"/>
              </a:rPr>
              <a:t>Copyright © 2013. Target Training International, Ltd. under Licensing Agreement with Dr. Izzy Justice </a:t>
            </a:r>
          </a:p>
        </p:txBody>
      </p:sp>
      <p:pic>
        <p:nvPicPr>
          <p:cNvPr id="6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1080239"/>
            <a:ext cx="7543800" cy="4634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 name="TextBox 3"/>
          <p:cNvSpPr txBox="1"/>
          <p:nvPr/>
        </p:nvSpPr>
        <p:spPr>
          <a:xfrm>
            <a:off x="1600200" y="4114800"/>
            <a:ext cx="228600"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539089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Grp="1" noChangeArrowheads="1"/>
          </p:cNvSpPr>
          <p:nvPr>
            <p:ph type="title"/>
          </p:nvPr>
        </p:nvSpPr>
        <p:spPr>
          <a:ln/>
        </p:spPr>
        <p:txBody>
          <a:bodyPr/>
          <a:lstStyle/>
          <a:p>
            <a:r>
              <a:rPr lang="en-US" dirty="0">
                <a:solidFill>
                  <a:schemeClr val="bg2">
                    <a:lumMod val="75000"/>
                  </a:schemeClr>
                </a:solidFill>
              </a:rPr>
              <a:t>Stressed State</a:t>
            </a:r>
          </a:p>
        </p:txBody>
      </p:sp>
      <p:sp>
        <p:nvSpPr>
          <p:cNvPr id="62466" name="Rectangle 2"/>
          <p:cNvSpPr>
            <a:spLocks noGrp="1" noChangeArrowheads="1"/>
          </p:cNvSpPr>
          <p:nvPr>
            <p:ph sz="half" idx="1"/>
          </p:nvPr>
        </p:nvSpPr>
        <p:spPr>
          <a:xfrm>
            <a:off x="1066800" y="744538"/>
            <a:ext cx="5372100" cy="4625975"/>
          </a:xfrm>
          <a:ln/>
        </p:spPr>
        <p:txBody>
          <a:bodyPr/>
          <a:lstStyle/>
          <a:p>
            <a:pPr marL="625056">
              <a:spcBef>
                <a:spcPts val="600"/>
              </a:spcBef>
            </a:pPr>
            <a:r>
              <a:rPr lang="en-US" sz="2200" dirty="0"/>
              <a:t>Have decreased cognitive performance</a:t>
            </a:r>
          </a:p>
          <a:p>
            <a:pPr marL="625056">
              <a:spcBef>
                <a:spcPts val="600"/>
              </a:spcBef>
            </a:pPr>
            <a:r>
              <a:rPr lang="en-US" sz="2200" dirty="0"/>
              <a:t>Have less oxygen available for critical brain functions</a:t>
            </a:r>
          </a:p>
          <a:p>
            <a:pPr marL="625056">
              <a:spcBef>
                <a:spcPts val="600"/>
              </a:spcBef>
            </a:pPr>
            <a:r>
              <a:rPr lang="en-US" sz="2200" dirty="0"/>
              <a:t>Tend to over generalize</a:t>
            </a:r>
          </a:p>
          <a:p>
            <a:pPr marL="625056">
              <a:spcBef>
                <a:spcPts val="600"/>
              </a:spcBef>
            </a:pPr>
            <a:r>
              <a:rPr lang="en-US" sz="2200" dirty="0"/>
              <a:t>Respond with defensive action</a:t>
            </a:r>
          </a:p>
          <a:p>
            <a:pPr marL="625056">
              <a:spcBef>
                <a:spcPts val="600"/>
              </a:spcBef>
            </a:pPr>
            <a:r>
              <a:rPr lang="en-US" sz="2200" dirty="0"/>
              <a:t>Perceive small stressors as worse than they actually are</a:t>
            </a:r>
          </a:p>
          <a:p>
            <a:pPr marL="625056">
              <a:spcBef>
                <a:spcPts val="600"/>
              </a:spcBef>
            </a:pPr>
            <a:r>
              <a:rPr lang="en-US" sz="2200" dirty="0"/>
              <a:t>Are easily aggravated</a:t>
            </a:r>
          </a:p>
          <a:p>
            <a:pPr marL="625056">
              <a:spcBef>
                <a:spcPts val="600"/>
              </a:spcBef>
            </a:pPr>
            <a:r>
              <a:rPr lang="en-US" sz="2200" dirty="0"/>
              <a:t>Will struggle to get along with other co-workers</a:t>
            </a:r>
          </a:p>
          <a:p>
            <a:pPr marL="625056">
              <a:spcBef>
                <a:spcPts val="600"/>
              </a:spcBef>
            </a:pPr>
            <a:r>
              <a:rPr lang="en-US" sz="2200" dirty="0"/>
              <a:t>Cannot perform at your best</a:t>
            </a:r>
          </a:p>
        </p:txBody>
      </p:sp>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705600" y="1371600"/>
            <a:ext cx="2088333" cy="2414257"/>
          </a:xfrm>
        </p:spPr>
      </p:pic>
    </p:spTree>
    <p:extLst>
      <p:ext uri="{BB962C8B-B14F-4D97-AF65-F5344CB8AC3E}">
        <p14:creationId xmlns:p14="http://schemas.microsoft.com/office/powerpoint/2010/main" val="248670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9942" y="800644"/>
            <a:ext cx="5482828" cy="5277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3490" name="Rectangle 2"/>
          <p:cNvSpPr>
            <a:spLocks/>
          </p:cNvSpPr>
          <p:nvPr/>
        </p:nvSpPr>
        <p:spPr bwMode="auto">
          <a:xfrm>
            <a:off x="3139825" y="-159868"/>
            <a:ext cx="6781800" cy="1384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sz="2400" dirty="0">
                <a:solidFill>
                  <a:schemeClr val="bg2">
                    <a:lumMod val="75000"/>
                  </a:schemeClr>
                </a:solidFill>
                <a:ea typeface="Gill Sans" charset="0"/>
                <a:cs typeface="Gill Sans" charset="0"/>
              </a:rPr>
              <a:t>Positive Events and Interactions</a:t>
            </a:r>
          </a:p>
        </p:txBody>
      </p:sp>
      <p:sp>
        <p:nvSpPr>
          <p:cNvPr id="63491" name="Rectangle 3"/>
          <p:cNvSpPr>
            <a:spLocks/>
          </p:cNvSpPr>
          <p:nvPr/>
        </p:nvSpPr>
        <p:spPr bwMode="auto">
          <a:xfrm>
            <a:off x="3399942" y="6338422"/>
            <a:ext cx="3212418" cy="86499"/>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1pPr>
            <a:lvl2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2pPr>
            <a:lvl3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3pPr>
            <a:lvl4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4pPr>
            <a:lvl5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9pPr>
          </a:lstStyle>
          <a:p>
            <a:r>
              <a:rPr lang="en-US" sz="562" dirty="0">
                <a:latin typeface="Helvetica" panose="020B0604020202020204" pitchFamily="34" charset="0"/>
                <a:cs typeface="Helvetica" panose="020B0604020202020204" pitchFamily="34" charset="0"/>
                <a:sym typeface="Helvetica" panose="020B0604020202020204" pitchFamily="34" charset="0"/>
              </a:rPr>
              <a:t>Copyright © 2013. Target Training International, Ltd. under Licensing Agreement with Dr. Izzy Justice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4062" y="4640177"/>
            <a:ext cx="1725168" cy="114909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8087" y="992072"/>
            <a:ext cx="2286000" cy="1285875"/>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8133" y="2839663"/>
            <a:ext cx="1798320" cy="1136904"/>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84493" y="5021729"/>
            <a:ext cx="2488889" cy="1048889"/>
          </a:xfrm>
          <a:prstGeom prst="rect">
            <a:avLst/>
          </a:prstGeom>
        </p:spPr>
      </p:pic>
      <p:sp>
        <p:nvSpPr>
          <p:cNvPr id="6" name="Right Arrow 5"/>
          <p:cNvSpPr/>
          <p:nvPr/>
        </p:nvSpPr>
        <p:spPr>
          <a:xfrm rot="12398064">
            <a:off x="5715000" y="4648200"/>
            <a:ext cx="611538" cy="3048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p:cNvSpPr/>
          <p:nvPr/>
        </p:nvSpPr>
        <p:spPr>
          <a:xfrm rot="19493346">
            <a:off x="3572342" y="4351013"/>
            <a:ext cx="611538" cy="3048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p:cNvSpPr/>
          <p:nvPr/>
        </p:nvSpPr>
        <p:spPr>
          <a:xfrm>
            <a:off x="3419296" y="3076527"/>
            <a:ext cx="611538" cy="3048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Arrow 11"/>
          <p:cNvSpPr/>
          <p:nvPr/>
        </p:nvSpPr>
        <p:spPr>
          <a:xfrm rot="1508649">
            <a:off x="3760846" y="1643297"/>
            <a:ext cx="611538" cy="3048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5468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4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noGrp="1" noChangeArrowheads="1"/>
          </p:cNvSpPr>
          <p:nvPr>
            <p:ph type="title"/>
          </p:nvPr>
        </p:nvSpPr>
        <p:spPr>
          <a:ln/>
        </p:spPr>
        <p:txBody>
          <a:bodyPr/>
          <a:lstStyle/>
          <a:p>
            <a:r>
              <a:rPr lang="en-US" dirty="0">
                <a:solidFill>
                  <a:schemeClr val="bg2">
                    <a:lumMod val="75000"/>
                  </a:schemeClr>
                </a:solidFill>
              </a:rPr>
              <a:t>Relaxation Response</a:t>
            </a:r>
          </a:p>
        </p:txBody>
      </p:sp>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925" y="1276097"/>
            <a:ext cx="8229600" cy="4223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7587" name="Rectangle 3"/>
          <p:cNvSpPr>
            <a:spLocks/>
          </p:cNvSpPr>
          <p:nvPr/>
        </p:nvSpPr>
        <p:spPr bwMode="auto">
          <a:xfrm>
            <a:off x="3432516" y="6025048"/>
            <a:ext cx="3212418" cy="86499"/>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1pPr>
            <a:lvl2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2pPr>
            <a:lvl3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3pPr>
            <a:lvl4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4pPr>
            <a:lvl5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9pPr>
          </a:lstStyle>
          <a:p>
            <a:r>
              <a:rPr lang="en-US" sz="562" dirty="0">
                <a:latin typeface="Helvetica" panose="020B0604020202020204" pitchFamily="34" charset="0"/>
                <a:cs typeface="Helvetica" panose="020B0604020202020204" pitchFamily="34" charset="0"/>
                <a:sym typeface="Helvetica" panose="020B0604020202020204" pitchFamily="34" charset="0"/>
              </a:rPr>
              <a:t>Copyright © 2013. Target Training International, Ltd. under Licensing Agreement with Dr. Izzy Justice </a:t>
            </a:r>
          </a:p>
        </p:txBody>
      </p:sp>
    </p:spTree>
    <p:extLst>
      <p:ext uri="{BB962C8B-B14F-4D97-AF65-F5344CB8AC3E}">
        <p14:creationId xmlns:p14="http://schemas.microsoft.com/office/powerpoint/2010/main" val="41686875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a:ln/>
        </p:spPr>
        <p:txBody>
          <a:bodyPr/>
          <a:lstStyle/>
          <a:p>
            <a:r>
              <a:rPr lang="en-US" dirty="0">
                <a:solidFill>
                  <a:schemeClr val="bg2">
                    <a:lumMod val="75000"/>
                  </a:schemeClr>
                </a:solidFill>
              </a:rPr>
              <a:t>Non-stressed/Relaxation State</a:t>
            </a:r>
          </a:p>
        </p:txBody>
      </p:sp>
      <p:sp>
        <p:nvSpPr>
          <p:cNvPr id="68610" name="Rectangle 2"/>
          <p:cNvSpPr>
            <a:spLocks noGrp="1" noChangeArrowheads="1"/>
          </p:cNvSpPr>
          <p:nvPr>
            <p:ph type="body" idx="1"/>
          </p:nvPr>
        </p:nvSpPr>
        <p:spPr>
          <a:xfrm>
            <a:off x="466725" y="914400"/>
            <a:ext cx="8229600" cy="4449763"/>
          </a:xfrm>
          <a:ln/>
        </p:spPr>
        <p:txBody>
          <a:bodyPr/>
          <a:lstStyle/>
          <a:p>
            <a:pPr marL="625056"/>
            <a:r>
              <a:rPr lang="en-US" sz="2200" dirty="0"/>
              <a:t>Are intrinsically motivated</a:t>
            </a:r>
          </a:p>
          <a:p>
            <a:pPr marL="625056">
              <a:spcBef>
                <a:spcPts val="1230"/>
              </a:spcBef>
            </a:pPr>
            <a:r>
              <a:rPr lang="en-US" sz="2200" dirty="0"/>
              <a:t>Have improved cognitive functioning (i.e. rational, creative thought)</a:t>
            </a:r>
          </a:p>
          <a:p>
            <a:pPr marL="625056">
              <a:spcBef>
                <a:spcPts val="1230"/>
              </a:spcBef>
            </a:pPr>
            <a:r>
              <a:rPr lang="en-US" sz="2200" dirty="0"/>
              <a:t>Are willing to do difficult things</a:t>
            </a:r>
          </a:p>
          <a:p>
            <a:pPr marL="625056">
              <a:spcBef>
                <a:spcPts val="1230"/>
              </a:spcBef>
            </a:pPr>
            <a:r>
              <a:rPr lang="en-US" sz="2200" dirty="0"/>
              <a:t>Are willing to take risks</a:t>
            </a:r>
          </a:p>
          <a:p>
            <a:pPr marL="625056">
              <a:spcBef>
                <a:spcPts val="1230"/>
              </a:spcBef>
            </a:pPr>
            <a:r>
              <a:rPr lang="en-US" sz="2200" dirty="0"/>
              <a:t>Think deeply about issues developing creative solutions</a:t>
            </a:r>
          </a:p>
          <a:p>
            <a:pPr marL="625056">
              <a:spcBef>
                <a:spcPts val="1230"/>
              </a:spcBef>
            </a:pPr>
            <a:r>
              <a:rPr lang="en-US" sz="2200" dirty="0"/>
              <a:t>Collaborate productively</a:t>
            </a:r>
          </a:p>
          <a:p>
            <a:pPr marL="625056">
              <a:spcBef>
                <a:spcPts val="1230"/>
              </a:spcBef>
            </a:pPr>
            <a:r>
              <a:rPr lang="en-US" sz="2200" dirty="0"/>
              <a:t>Are engaged</a:t>
            </a:r>
          </a:p>
          <a:p>
            <a:pPr marL="625056">
              <a:spcBef>
                <a:spcPts val="1230"/>
              </a:spcBef>
            </a:pPr>
            <a:r>
              <a:rPr lang="en-US" sz="2200" dirty="0"/>
              <a:t>Perform at higher levels</a:t>
            </a:r>
          </a:p>
        </p:txBody>
      </p:sp>
      <p:pic>
        <p:nvPicPr>
          <p:cNvPr id="4"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4031457"/>
            <a:ext cx="244030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615918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ln/>
        </p:spPr>
        <p:txBody>
          <a:bodyPr/>
          <a:lstStyle/>
          <a:p>
            <a:r>
              <a:rPr lang="en-US" dirty="0"/>
              <a:t>Why EQ?</a:t>
            </a:r>
          </a:p>
        </p:txBody>
      </p:sp>
      <p:sp>
        <p:nvSpPr>
          <p:cNvPr id="2" name="Content Placeholder 1"/>
          <p:cNvSpPr>
            <a:spLocks noGrp="1"/>
          </p:cNvSpPr>
          <p:nvPr>
            <p:ph sz="half" idx="1"/>
          </p:nvPr>
        </p:nvSpPr>
        <p:spPr>
          <a:xfrm>
            <a:off x="1219200" y="914400"/>
            <a:ext cx="3867150" cy="4100512"/>
          </a:xfrm>
        </p:spPr>
        <p:txBody>
          <a:bodyPr/>
          <a:lstStyle/>
          <a:p>
            <a:pPr marL="0" indent="0">
              <a:buNone/>
            </a:pPr>
            <a:r>
              <a:rPr lang="en-US" dirty="0" smtClean="0"/>
              <a:t>What if you had a tool or method to help you:</a:t>
            </a:r>
          </a:p>
          <a:p>
            <a:r>
              <a:rPr lang="en-US" dirty="0" smtClean="0"/>
              <a:t>navigate interpersonal differences</a:t>
            </a:r>
          </a:p>
          <a:p>
            <a:r>
              <a:rPr lang="en-US" dirty="0" smtClean="0"/>
              <a:t>manage change effectively, and </a:t>
            </a:r>
          </a:p>
          <a:p>
            <a:r>
              <a:rPr lang="en-US" dirty="0" smtClean="0"/>
              <a:t>build strong relationships?</a:t>
            </a:r>
            <a:endParaRPr lang="en-US" dirty="0"/>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86400" y="1357312"/>
            <a:ext cx="2609088" cy="3657600"/>
          </a:xfrm>
        </p:spPr>
      </p:pic>
    </p:spTree>
    <p:extLst>
      <p:ext uri="{BB962C8B-B14F-4D97-AF65-F5344CB8AC3E}">
        <p14:creationId xmlns:p14="http://schemas.microsoft.com/office/powerpoint/2010/main" val="45448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Grp="1" noChangeArrowheads="1"/>
          </p:cNvSpPr>
          <p:nvPr>
            <p:ph type="title"/>
          </p:nvPr>
        </p:nvSpPr>
        <p:spPr>
          <a:ln/>
        </p:spPr>
        <p:txBody>
          <a:bodyPr/>
          <a:lstStyle/>
          <a:p>
            <a:r>
              <a:rPr lang="en-US" dirty="0"/>
              <a:t>Dimensions of EQ</a:t>
            </a:r>
          </a:p>
        </p:txBody>
      </p:sp>
      <p:sp>
        <p:nvSpPr>
          <p:cNvPr id="73730" name="Rectangle 2"/>
          <p:cNvSpPr>
            <a:spLocks noGrp="1" noChangeArrowheads="1"/>
          </p:cNvSpPr>
          <p:nvPr>
            <p:ph type="body" idx="1"/>
          </p:nvPr>
        </p:nvSpPr>
        <p:spPr>
          <a:xfrm>
            <a:off x="914400" y="1371600"/>
            <a:ext cx="7886700" cy="4100512"/>
          </a:xfrm>
          <a:ln/>
        </p:spPr>
        <p:txBody>
          <a:bodyPr/>
          <a:lstStyle/>
          <a:p>
            <a:pPr marL="625056"/>
            <a:r>
              <a:rPr lang="en-US" dirty="0"/>
              <a:t>Self-Awareness</a:t>
            </a:r>
          </a:p>
          <a:p>
            <a:pPr marL="625056"/>
            <a:r>
              <a:rPr lang="en-US" dirty="0"/>
              <a:t>Self-Regulation</a:t>
            </a:r>
          </a:p>
          <a:p>
            <a:pPr marL="625056"/>
            <a:r>
              <a:rPr lang="en-US" dirty="0"/>
              <a:t>Motivation</a:t>
            </a:r>
          </a:p>
          <a:p>
            <a:pPr marL="625056"/>
            <a:r>
              <a:rPr lang="en-US" dirty="0"/>
              <a:t>Empathy</a:t>
            </a:r>
          </a:p>
          <a:p>
            <a:pPr marL="625056"/>
            <a:r>
              <a:rPr lang="en-US" dirty="0"/>
              <a:t>Social Skills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600200"/>
            <a:ext cx="3657600" cy="2609088"/>
          </a:xfrm>
          <a:prstGeom prst="rect">
            <a:avLst/>
          </a:prstGeom>
        </p:spPr>
      </p:pic>
    </p:spTree>
    <p:extLst>
      <p:ext uri="{BB962C8B-B14F-4D97-AF65-F5344CB8AC3E}">
        <p14:creationId xmlns:p14="http://schemas.microsoft.com/office/powerpoint/2010/main" val="742034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Grp="1" noChangeArrowheads="1"/>
          </p:cNvSpPr>
          <p:nvPr>
            <p:ph type="title"/>
          </p:nvPr>
        </p:nvSpPr>
        <p:spPr>
          <a:ln/>
        </p:spPr>
        <p:txBody>
          <a:bodyPr/>
          <a:lstStyle/>
          <a:p>
            <a:r>
              <a:rPr lang="en-US" dirty="0"/>
              <a:t>Self-Awareness</a:t>
            </a:r>
          </a:p>
        </p:txBody>
      </p:sp>
      <p:sp>
        <p:nvSpPr>
          <p:cNvPr id="75778" name="Rectangle 2"/>
          <p:cNvSpPr>
            <a:spLocks noGrp="1" noChangeArrowheads="1"/>
          </p:cNvSpPr>
          <p:nvPr>
            <p:ph type="body" idx="1"/>
          </p:nvPr>
        </p:nvSpPr>
        <p:spPr>
          <a:xfrm>
            <a:off x="1054100" y="990600"/>
            <a:ext cx="7886700" cy="4100512"/>
          </a:xfrm>
          <a:ln/>
        </p:spPr>
        <p:txBody>
          <a:bodyPr/>
          <a:lstStyle/>
          <a:p>
            <a:pPr marL="0" indent="0">
              <a:buNone/>
            </a:pPr>
            <a:r>
              <a:rPr lang="en-US" i="1" dirty="0"/>
              <a:t>The ability to recognize and understand your moods, emotions and drives, as well as their effect on others.</a:t>
            </a:r>
          </a:p>
          <a:p>
            <a:r>
              <a:rPr lang="en-US" dirty="0"/>
              <a:t> Knowing how </a:t>
            </a:r>
            <a:r>
              <a:rPr lang="en-US" dirty="0" smtClean="0"/>
              <a:t>you’re </a:t>
            </a:r>
            <a:r>
              <a:rPr lang="en-US" dirty="0"/>
              <a:t>feeling and why</a:t>
            </a:r>
          </a:p>
          <a:p>
            <a:r>
              <a:rPr lang="en-US" dirty="0"/>
              <a:t> Knowing your personal strengths and limits</a:t>
            </a:r>
          </a:p>
          <a:p>
            <a:r>
              <a:rPr lang="en-US" dirty="0"/>
              <a:t> Having a sense of your </a:t>
            </a:r>
            <a:r>
              <a:rPr lang="en-US" dirty="0" smtClean="0"/>
              <a:t>self-worth </a:t>
            </a:r>
            <a:r>
              <a:rPr lang="en-US" dirty="0"/>
              <a:t>and capabilities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6200" y="4419600"/>
            <a:ext cx="1552669" cy="2071735"/>
          </a:xfrm>
          <a:prstGeom prst="rect">
            <a:avLst/>
          </a:prstGeom>
        </p:spPr>
      </p:pic>
    </p:spTree>
    <p:extLst>
      <p:ext uri="{BB962C8B-B14F-4D97-AF65-F5344CB8AC3E}">
        <p14:creationId xmlns:p14="http://schemas.microsoft.com/office/powerpoint/2010/main" val="4235610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
          <p:cNvSpPr>
            <a:spLocks noGrp="1" noChangeArrowheads="1"/>
          </p:cNvSpPr>
          <p:nvPr>
            <p:ph type="title"/>
          </p:nvPr>
        </p:nvSpPr>
        <p:spPr>
          <a:ln/>
        </p:spPr>
        <p:txBody>
          <a:bodyPr/>
          <a:lstStyle/>
          <a:p>
            <a:r>
              <a:rPr lang="en-US" dirty="0"/>
              <a:t>Self-Regulation</a:t>
            </a:r>
          </a:p>
        </p:txBody>
      </p:sp>
      <p:sp>
        <p:nvSpPr>
          <p:cNvPr id="79874" name="Rectangle 2"/>
          <p:cNvSpPr>
            <a:spLocks noGrp="1" noChangeArrowheads="1"/>
          </p:cNvSpPr>
          <p:nvPr>
            <p:ph type="body" idx="1"/>
          </p:nvPr>
        </p:nvSpPr>
        <p:spPr>
          <a:xfrm>
            <a:off x="1228725" y="914400"/>
            <a:ext cx="7886700" cy="4100512"/>
          </a:xfrm>
          <a:ln/>
        </p:spPr>
        <p:txBody>
          <a:bodyPr/>
          <a:lstStyle/>
          <a:p>
            <a:pPr marL="0" indent="0">
              <a:buNone/>
            </a:pPr>
            <a:r>
              <a:rPr lang="en-US" sz="2400" i="1" dirty="0"/>
              <a:t>Self-Regulation is the ability to control or redirect disruptive impulses and moods and the propensity to suspend judgment and think before acting.</a:t>
            </a:r>
          </a:p>
          <a:p>
            <a:pPr>
              <a:spcBef>
                <a:spcPts val="1450"/>
              </a:spcBef>
            </a:pPr>
            <a:r>
              <a:rPr lang="en-US" sz="2200" dirty="0"/>
              <a:t>Keeping disruptive emotions and impulses in check.</a:t>
            </a:r>
          </a:p>
          <a:p>
            <a:pPr>
              <a:spcBef>
                <a:spcPts val="1450"/>
              </a:spcBef>
            </a:pPr>
            <a:r>
              <a:rPr lang="en-US" sz="2200" dirty="0"/>
              <a:t>Maintaining standards of honesty and integrity.</a:t>
            </a:r>
          </a:p>
          <a:p>
            <a:pPr>
              <a:spcBef>
                <a:spcPts val="1450"/>
              </a:spcBef>
            </a:pPr>
            <a:r>
              <a:rPr lang="en-US" sz="2200" dirty="0"/>
              <a:t>Taking responsibility for personal performance.</a:t>
            </a:r>
          </a:p>
          <a:p>
            <a:pPr>
              <a:spcBef>
                <a:spcPts val="1450"/>
              </a:spcBef>
            </a:pPr>
            <a:r>
              <a:rPr lang="en-US" sz="2200" dirty="0"/>
              <a:t>Flexibility and handling change.</a:t>
            </a:r>
          </a:p>
          <a:p>
            <a:pPr>
              <a:spcBef>
                <a:spcPts val="1450"/>
              </a:spcBef>
            </a:pPr>
            <a:r>
              <a:rPr lang="en-US" sz="2200" dirty="0"/>
              <a:t>Being comfortable with novel ideas, approaches and new information.</a:t>
            </a:r>
          </a:p>
        </p:txBody>
      </p:sp>
    </p:spTree>
    <p:extLst>
      <p:ext uri="{BB962C8B-B14F-4D97-AF65-F5344CB8AC3E}">
        <p14:creationId xmlns:p14="http://schemas.microsoft.com/office/powerpoint/2010/main" val="3671525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
          <p:cNvSpPr>
            <a:spLocks noGrp="1" noChangeArrowheads="1"/>
          </p:cNvSpPr>
          <p:nvPr>
            <p:ph type="title"/>
          </p:nvPr>
        </p:nvSpPr>
        <p:spPr>
          <a:ln/>
        </p:spPr>
        <p:txBody>
          <a:bodyPr/>
          <a:lstStyle/>
          <a:p>
            <a:r>
              <a:rPr lang="en-US" dirty="0"/>
              <a:t>Self-Regulation Exercise</a:t>
            </a:r>
          </a:p>
        </p:txBody>
      </p:sp>
      <p:sp>
        <p:nvSpPr>
          <p:cNvPr id="80898" name="Rectangle 2"/>
          <p:cNvSpPr>
            <a:spLocks noGrp="1" noChangeArrowheads="1"/>
          </p:cNvSpPr>
          <p:nvPr>
            <p:ph type="body" idx="1"/>
          </p:nvPr>
        </p:nvSpPr>
        <p:spPr>
          <a:xfrm>
            <a:off x="762000" y="1183767"/>
            <a:ext cx="7886700" cy="4100512"/>
          </a:xfrm>
          <a:ln/>
        </p:spPr>
        <p:txBody>
          <a:bodyPr/>
          <a:lstStyle/>
          <a:p>
            <a:pPr marL="401822" indent="-214305"/>
            <a:r>
              <a:rPr lang="en-US" dirty="0" smtClean="0"/>
              <a:t>Think of a time when you practiced self-regulation</a:t>
            </a:r>
            <a:endParaRPr lang="en-US" dirty="0"/>
          </a:p>
          <a:p>
            <a:pPr marL="401822" indent="-214305"/>
            <a:r>
              <a:rPr lang="en-US" dirty="0" smtClean="0"/>
              <a:t>Now think of a time when you didn’t practice self-regulation</a:t>
            </a:r>
          </a:p>
          <a:p>
            <a:pPr marL="187517" indent="0">
              <a:buNone/>
            </a:pPr>
            <a:endParaRPr lang="en-US" dirty="0"/>
          </a:p>
          <a:p>
            <a:pPr marL="401822" indent="-214305"/>
            <a:endParaRPr lang="en-US" dirty="0" smtClean="0"/>
          </a:p>
          <a:p>
            <a:pPr marL="401822" indent="-214305"/>
            <a:endParaRPr lang="en-US" dirty="0" smtClean="0"/>
          </a:p>
          <a:p>
            <a:pPr marL="187517" indent="0" algn="ctr">
              <a:buNone/>
            </a:pPr>
            <a:endParaRPr lang="en-US" dirty="0" smtClean="0"/>
          </a:p>
          <a:p>
            <a:pPr marL="187517" indent="0" algn="ctr">
              <a:buNone/>
            </a:pPr>
            <a:r>
              <a:rPr lang="en-US" dirty="0" smtClean="0"/>
              <a:t>Any regrets?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2895600"/>
            <a:ext cx="2628900" cy="2628900"/>
          </a:xfrm>
          <a:prstGeom prst="rect">
            <a:avLst/>
          </a:prstGeom>
        </p:spPr>
      </p:pic>
    </p:spTree>
    <p:extLst>
      <p:ext uri="{BB962C8B-B14F-4D97-AF65-F5344CB8AC3E}">
        <p14:creationId xmlns:p14="http://schemas.microsoft.com/office/powerpoint/2010/main" val="2807912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noGrp="1" noChangeArrowheads="1"/>
          </p:cNvSpPr>
          <p:nvPr>
            <p:ph type="title"/>
          </p:nvPr>
        </p:nvSpPr>
        <p:spPr>
          <a:ln/>
        </p:spPr>
        <p:txBody>
          <a:bodyPr/>
          <a:lstStyle/>
          <a:p>
            <a:r>
              <a:rPr lang="en-US" dirty="0">
                <a:solidFill>
                  <a:srgbClr val="7030A0"/>
                </a:solidFill>
              </a:rPr>
              <a:t>YOUR Emotional Temperature</a:t>
            </a:r>
          </a:p>
        </p:txBody>
      </p:sp>
      <p:sp>
        <p:nvSpPr>
          <p:cNvPr id="71682" name="Rectangle 2"/>
          <p:cNvSpPr>
            <a:spLocks noGrp="1" noChangeArrowheads="1"/>
          </p:cNvSpPr>
          <p:nvPr>
            <p:ph type="body" idx="1"/>
          </p:nvPr>
        </p:nvSpPr>
        <p:spPr>
          <a:xfrm>
            <a:off x="4800600" y="2135876"/>
            <a:ext cx="4054078" cy="4018359"/>
          </a:xfrm>
          <a:ln/>
        </p:spPr>
        <p:txBody>
          <a:bodyPr/>
          <a:lstStyle/>
          <a:p>
            <a:pPr marL="0" indent="0">
              <a:lnSpc>
                <a:spcPct val="80000"/>
              </a:lnSpc>
              <a:buNone/>
            </a:pPr>
            <a:r>
              <a:rPr lang="en-US" dirty="0"/>
              <a:t>Take your </a:t>
            </a:r>
            <a:br>
              <a:rPr lang="en-US" dirty="0"/>
            </a:br>
            <a:r>
              <a:rPr lang="en-US" dirty="0"/>
              <a:t>emotional temperature throughout the day.</a:t>
            </a:r>
          </a:p>
          <a:p>
            <a:pPr>
              <a:lnSpc>
                <a:spcPct val="80000"/>
              </a:lnSpc>
            </a:pPr>
            <a:endParaRPr lang="en-US" dirty="0"/>
          </a:p>
        </p:txBody>
      </p:sp>
      <p:pic>
        <p:nvPicPr>
          <p:cNvPr id="716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981200"/>
            <a:ext cx="3714750" cy="340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57378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My Mood?</a:t>
            </a:r>
            <a:endParaRPr lang="en-US" dirty="0"/>
          </a:p>
        </p:txBody>
      </p:sp>
      <p:sp>
        <p:nvSpPr>
          <p:cNvPr id="3" name="Content Placeholder 2"/>
          <p:cNvSpPr>
            <a:spLocks noGrp="1"/>
          </p:cNvSpPr>
          <p:nvPr>
            <p:ph idx="1"/>
          </p:nvPr>
        </p:nvSpPr>
        <p:spPr>
          <a:xfrm>
            <a:off x="1030288" y="838200"/>
            <a:ext cx="7886700" cy="4100512"/>
          </a:xfrm>
        </p:spPr>
        <p:txBody>
          <a:bodyPr/>
          <a:lstStyle/>
          <a:p>
            <a:pPr marL="0" indent="0">
              <a:buNone/>
            </a:pPr>
            <a:r>
              <a:rPr lang="en-US" dirty="0" smtClean="0"/>
              <a:t>Moods affect:</a:t>
            </a:r>
          </a:p>
          <a:p>
            <a:r>
              <a:rPr lang="en-US" dirty="0" smtClean="0"/>
              <a:t>Team performance</a:t>
            </a:r>
          </a:p>
          <a:p>
            <a:r>
              <a:rPr lang="en-US" dirty="0" smtClean="0"/>
              <a:t>Individual performance </a:t>
            </a:r>
          </a:p>
          <a:p>
            <a:pPr marL="0" indent="0">
              <a:buNone/>
            </a:pPr>
            <a:r>
              <a:rPr lang="en-US" dirty="0" smtClean="0"/>
              <a:t>Why?</a:t>
            </a:r>
          </a:p>
          <a:p>
            <a:r>
              <a:rPr lang="en-US" dirty="0" smtClean="0"/>
              <a:t>They’re contagious</a:t>
            </a:r>
          </a:p>
          <a:p>
            <a:r>
              <a:rPr lang="en-US" dirty="0" smtClean="0"/>
              <a:t>They affect how people interact</a:t>
            </a:r>
          </a:p>
          <a:p>
            <a:r>
              <a:rPr lang="en-US" dirty="0" smtClean="0"/>
              <a:t>They affect decision-making</a:t>
            </a:r>
          </a:p>
          <a:p>
            <a:r>
              <a:rPr lang="en-US" dirty="0" smtClean="0"/>
              <a:t>The affect energy levels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1600200"/>
            <a:ext cx="3429000" cy="2284571"/>
          </a:xfrm>
          <a:prstGeom prst="rect">
            <a:avLst/>
          </a:prstGeom>
        </p:spPr>
      </p:pic>
    </p:spTree>
    <p:extLst>
      <p:ext uri="{BB962C8B-B14F-4D97-AF65-F5344CB8AC3E}">
        <p14:creationId xmlns:p14="http://schemas.microsoft.com/office/powerpoint/2010/main" val="1288053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264481" cy="750888"/>
          </a:xfrm>
        </p:spPr>
        <p:txBody>
          <a:bodyPr/>
          <a:lstStyle/>
          <a:p>
            <a:r>
              <a:rPr lang="en-US" dirty="0" smtClean="0"/>
              <a:t>Hair triggers and hot buttons– What are </a:t>
            </a:r>
            <a:r>
              <a:rPr lang="en-US" dirty="0"/>
              <a:t>y</a:t>
            </a:r>
            <a:r>
              <a:rPr lang="en-US" dirty="0" smtClean="0"/>
              <a:t>ours?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31902" y="2012828"/>
            <a:ext cx="3121152" cy="2340864"/>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390" y="1406283"/>
            <a:ext cx="3574877" cy="3564575"/>
          </a:xfrm>
          <a:prstGeom prst="rect">
            <a:avLst/>
          </a:prstGeom>
        </p:spPr>
      </p:pic>
    </p:spTree>
    <p:extLst>
      <p:ext uri="{BB962C8B-B14F-4D97-AF65-F5344CB8AC3E}">
        <p14:creationId xmlns:p14="http://schemas.microsoft.com/office/powerpoint/2010/main" val="2937250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Identifying Triggers and Hot Buttons</a:t>
            </a:r>
            <a:endParaRPr lang="en-US" sz="2800" dirty="0"/>
          </a:p>
        </p:txBody>
      </p:sp>
      <p:sp>
        <p:nvSpPr>
          <p:cNvPr id="3" name="Content Placeholder 2"/>
          <p:cNvSpPr>
            <a:spLocks noGrp="1"/>
          </p:cNvSpPr>
          <p:nvPr>
            <p:ph idx="1"/>
          </p:nvPr>
        </p:nvSpPr>
        <p:spPr>
          <a:xfrm>
            <a:off x="1066800" y="1066800"/>
            <a:ext cx="8229600" cy="4525963"/>
          </a:xfrm>
        </p:spPr>
        <p:txBody>
          <a:bodyPr/>
          <a:lstStyle/>
          <a:p>
            <a:pPr marL="514350" indent="-514350">
              <a:buFont typeface="+mj-lt"/>
              <a:buAutoNum type="arabicPeriod"/>
            </a:pPr>
            <a:r>
              <a:rPr lang="en-US" sz="2400" dirty="0" smtClean="0"/>
              <a:t>It makes me angry when…</a:t>
            </a:r>
          </a:p>
          <a:p>
            <a:pPr marL="514350" indent="-514350">
              <a:buFont typeface="+mj-lt"/>
              <a:buAutoNum type="arabicPeriod"/>
            </a:pPr>
            <a:r>
              <a:rPr lang="en-US" sz="2400" dirty="0" smtClean="0"/>
              <a:t>I don’t like it when…</a:t>
            </a:r>
          </a:p>
          <a:p>
            <a:pPr marL="514350" indent="-514350">
              <a:buFont typeface="+mj-lt"/>
              <a:buAutoNum type="arabicPeriod"/>
            </a:pPr>
            <a:r>
              <a:rPr lang="en-US" sz="2400" dirty="0" smtClean="0"/>
              <a:t>I feel offended when…</a:t>
            </a:r>
          </a:p>
          <a:p>
            <a:pPr marL="514350" indent="-514350">
              <a:buFont typeface="+mj-lt"/>
              <a:buAutoNum type="arabicPeriod"/>
            </a:pPr>
            <a:r>
              <a:rPr lang="en-US" sz="2400" dirty="0" smtClean="0"/>
              <a:t>I think it’s rude to shout…</a:t>
            </a:r>
          </a:p>
          <a:p>
            <a:pPr marL="514350" indent="-514350">
              <a:buFont typeface="+mj-lt"/>
              <a:buAutoNum type="arabicPeriod"/>
            </a:pPr>
            <a:r>
              <a:rPr lang="en-US" sz="2400" dirty="0" smtClean="0"/>
              <a:t>At work, I wish people would…</a:t>
            </a:r>
          </a:p>
          <a:p>
            <a:pPr marL="514350" indent="-514350">
              <a:buFont typeface="+mj-lt"/>
              <a:buAutoNum type="arabicPeriod"/>
            </a:pPr>
            <a:r>
              <a:rPr lang="en-US" sz="2400" dirty="0" smtClean="0"/>
              <a:t>It makes me crazy when…</a:t>
            </a:r>
          </a:p>
          <a:p>
            <a:pPr marL="514350" indent="-514350">
              <a:buFont typeface="+mj-lt"/>
              <a:buAutoNum type="arabicPeriod"/>
            </a:pPr>
            <a:r>
              <a:rPr lang="en-US" sz="2400" dirty="0" smtClean="0"/>
              <a:t>If only people would…</a:t>
            </a:r>
          </a:p>
          <a:p>
            <a:pPr marL="514350" indent="-514350">
              <a:buFont typeface="+mj-lt"/>
              <a:buAutoNum type="arabicPeriod"/>
            </a:pPr>
            <a:r>
              <a:rPr lang="en-US" sz="2400" dirty="0" smtClean="0"/>
              <a:t>It makes me angry when people say…</a:t>
            </a:r>
          </a:p>
          <a:p>
            <a:pPr marL="514350" indent="-514350">
              <a:buFont typeface="+mj-lt"/>
              <a:buAutoNum type="arabicPeriod"/>
            </a:pPr>
            <a:r>
              <a:rPr lang="en-US" sz="2400" dirty="0" smtClean="0"/>
              <a:t>I get irritated when I come to work and…</a:t>
            </a:r>
            <a:endParaRPr lang="en-US" sz="2400" dirty="0"/>
          </a:p>
        </p:txBody>
      </p:sp>
    </p:spTree>
    <p:extLst>
      <p:ext uri="{BB962C8B-B14F-4D97-AF65-F5344CB8AC3E}">
        <p14:creationId xmlns:p14="http://schemas.microsoft.com/office/powerpoint/2010/main" val="11763920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Grp="1" noChangeArrowheads="1"/>
          </p:cNvSpPr>
          <p:nvPr>
            <p:ph type="title"/>
          </p:nvPr>
        </p:nvSpPr>
        <p:spPr>
          <a:ln/>
        </p:spPr>
        <p:txBody>
          <a:bodyPr/>
          <a:lstStyle/>
          <a:p>
            <a:r>
              <a:rPr lang="en-US" sz="3200" dirty="0"/>
              <a:t>Motivation</a:t>
            </a:r>
          </a:p>
        </p:txBody>
      </p:sp>
      <p:sp>
        <p:nvSpPr>
          <p:cNvPr id="82946" name="Rectangle 2"/>
          <p:cNvSpPr>
            <a:spLocks noGrp="1" noChangeArrowheads="1"/>
          </p:cNvSpPr>
          <p:nvPr>
            <p:ph type="body" idx="1"/>
          </p:nvPr>
        </p:nvSpPr>
        <p:spPr>
          <a:xfrm>
            <a:off x="914400" y="990600"/>
            <a:ext cx="8394700" cy="4525963"/>
          </a:xfrm>
          <a:ln/>
        </p:spPr>
        <p:txBody>
          <a:bodyPr/>
          <a:lstStyle/>
          <a:p>
            <a:pPr marL="0" indent="0">
              <a:buNone/>
            </a:pPr>
            <a:r>
              <a:rPr lang="en-US" sz="2400" i="1" dirty="0"/>
              <a:t>A passion to work for reasons that go beyond money or status, and a propensity to pursue goals with energy and persistence.</a:t>
            </a:r>
          </a:p>
          <a:p>
            <a:pPr>
              <a:spcBef>
                <a:spcPts val="1652"/>
              </a:spcBef>
            </a:pPr>
            <a:r>
              <a:rPr lang="en-US" sz="2200" dirty="0"/>
              <a:t>Striving to improve or meet a standard of excellence.</a:t>
            </a:r>
          </a:p>
          <a:p>
            <a:pPr>
              <a:spcBef>
                <a:spcPts val="1652"/>
              </a:spcBef>
            </a:pPr>
            <a:r>
              <a:rPr lang="en-US" sz="2200" dirty="0"/>
              <a:t>Aligning with the goals of group or organization.</a:t>
            </a:r>
          </a:p>
          <a:p>
            <a:pPr>
              <a:spcBef>
                <a:spcPts val="1652"/>
              </a:spcBef>
            </a:pPr>
            <a:r>
              <a:rPr lang="en-US" sz="2200" dirty="0"/>
              <a:t>Readiness to act on opportunities.</a:t>
            </a:r>
          </a:p>
          <a:p>
            <a:pPr>
              <a:spcBef>
                <a:spcPts val="1652"/>
              </a:spcBef>
            </a:pPr>
            <a:r>
              <a:rPr lang="en-US" sz="2200" dirty="0"/>
              <a:t>Persistence in pursuing goals despite obstacles and setbacks.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73963" y="2590800"/>
            <a:ext cx="1343025" cy="1701222"/>
          </a:xfrm>
          <a:prstGeom prst="rect">
            <a:avLst/>
          </a:prstGeom>
        </p:spPr>
      </p:pic>
    </p:spTree>
    <p:extLst>
      <p:ext uri="{BB962C8B-B14F-4D97-AF65-F5344CB8AC3E}">
        <p14:creationId xmlns:p14="http://schemas.microsoft.com/office/powerpoint/2010/main" val="3758277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
          <p:cNvSpPr>
            <a:spLocks noGrp="1" noChangeArrowheads="1"/>
          </p:cNvSpPr>
          <p:nvPr>
            <p:ph type="title"/>
          </p:nvPr>
        </p:nvSpPr>
        <p:spPr>
          <a:ln/>
        </p:spPr>
        <p:txBody>
          <a:bodyPr/>
          <a:lstStyle/>
          <a:p>
            <a:r>
              <a:rPr lang="en-US" sz="2800" dirty="0"/>
              <a:t>Motivation Exercise</a:t>
            </a:r>
          </a:p>
        </p:txBody>
      </p:sp>
      <p:sp>
        <p:nvSpPr>
          <p:cNvPr id="83970" name="Rectangle 2"/>
          <p:cNvSpPr>
            <a:spLocks noGrp="1" noChangeArrowheads="1"/>
          </p:cNvSpPr>
          <p:nvPr>
            <p:ph type="body" idx="1"/>
          </p:nvPr>
        </p:nvSpPr>
        <p:spPr>
          <a:xfrm>
            <a:off x="914400" y="1066800"/>
            <a:ext cx="7886700" cy="4100512"/>
          </a:xfrm>
          <a:ln/>
        </p:spPr>
        <p:txBody>
          <a:bodyPr/>
          <a:lstStyle/>
          <a:p>
            <a:pPr marL="0" indent="0">
              <a:buNone/>
            </a:pPr>
            <a:r>
              <a:rPr lang="en-US" dirty="0"/>
              <a:t>Think about someone you’ve observed who seems to really love their job</a:t>
            </a:r>
            <a:r>
              <a:rPr lang="en-US" dirty="0" smtClean="0"/>
              <a:t>:</a:t>
            </a:r>
          </a:p>
          <a:p>
            <a:pPr marL="514350" indent="-514350">
              <a:buFont typeface="+mj-lt"/>
              <a:buAutoNum type="arabicPeriod"/>
            </a:pPr>
            <a:r>
              <a:rPr lang="en-US" dirty="0" smtClean="0"/>
              <a:t>How can you tell someone is passionate about their job?</a:t>
            </a:r>
          </a:p>
          <a:p>
            <a:pPr marL="514350" indent="-514350">
              <a:buFont typeface="+mj-lt"/>
              <a:buAutoNum type="arabicPeriod"/>
            </a:pPr>
            <a:r>
              <a:rPr lang="en-US" dirty="0" smtClean="0"/>
              <a:t>What are the characteristics you observe?</a:t>
            </a:r>
          </a:p>
          <a:p>
            <a:pPr marL="514350" indent="-514350">
              <a:buFont typeface="+mj-lt"/>
              <a:buAutoNum type="arabicPeriod"/>
            </a:pPr>
            <a:r>
              <a:rPr lang="en-US" dirty="0" smtClean="0"/>
              <a:t>Now, think about your feelings about your own job.</a:t>
            </a:r>
            <a:endParaRPr lang="en-US" dirty="0"/>
          </a:p>
          <a:p>
            <a:pPr marL="514350" indent="-514350">
              <a:buFont typeface="+mj-lt"/>
              <a:buAutoNum type="arabicPeriod"/>
            </a:pPr>
            <a:r>
              <a:rPr lang="en-US" dirty="0" smtClean="0"/>
              <a:t>How do the two compare?</a:t>
            </a:r>
            <a:endParaRPr lang="en-US" dirty="0"/>
          </a:p>
        </p:txBody>
      </p:sp>
    </p:spTree>
    <p:extLst>
      <p:ext uri="{BB962C8B-B14F-4D97-AF65-F5344CB8AC3E}">
        <p14:creationId xmlns:p14="http://schemas.microsoft.com/office/powerpoint/2010/main" val="2441977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685800"/>
            <a:ext cx="4384477" cy="5643563"/>
          </a:xfrm>
          <a:prstGeom prst="rect">
            <a:avLst/>
          </a:prstGeom>
          <a:noFill/>
          <a:ln>
            <a:noFill/>
          </a:ln>
          <a:effectLst>
            <a:outerShdw blurRad="12700" dist="25399" dir="2700000" algn="ctr" rotWithShape="0">
              <a:schemeClr val="bg2">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Tree>
    <p:extLst>
      <p:ext uri="{BB962C8B-B14F-4D97-AF65-F5344CB8AC3E}">
        <p14:creationId xmlns:p14="http://schemas.microsoft.com/office/powerpoint/2010/main" val="1739176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p:cNvSpPr>
            <a:spLocks noGrp="1" noChangeArrowheads="1"/>
          </p:cNvSpPr>
          <p:nvPr>
            <p:ph type="title"/>
          </p:nvPr>
        </p:nvSpPr>
        <p:spPr>
          <a:ln/>
        </p:spPr>
        <p:txBody>
          <a:bodyPr/>
          <a:lstStyle/>
          <a:p>
            <a:r>
              <a:rPr lang="en-US" sz="2800" dirty="0"/>
              <a:t>Empathy</a:t>
            </a:r>
          </a:p>
        </p:txBody>
      </p:sp>
      <p:sp>
        <p:nvSpPr>
          <p:cNvPr id="86018" name="Rectangle 2"/>
          <p:cNvSpPr>
            <a:spLocks noGrp="1" noChangeArrowheads="1"/>
          </p:cNvSpPr>
          <p:nvPr>
            <p:ph type="body" idx="1"/>
          </p:nvPr>
        </p:nvSpPr>
        <p:spPr>
          <a:xfrm>
            <a:off x="1050544" y="838200"/>
            <a:ext cx="7886700" cy="4100512"/>
          </a:xfrm>
          <a:ln/>
        </p:spPr>
        <p:txBody>
          <a:bodyPr/>
          <a:lstStyle/>
          <a:p>
            <a:pPr marL="0" indent="0">
              <a:buNone/>
            </a:pPr>
            <a:r>
              <a:rPr lang="en-US" sz="2400" dirty="0">
                <a:ea typeface="Calibri" panose="020F0502020204030204" pitchFamily="34" charset="0"/>
                <a:cs typeface="Calibri" panose="020F0502020204030204" pitchFamily="34" charset="0"/>
                <a:sym typeface="Calibri" panose="020F0502020204030204" pitchFamily="34" charset="0"/>
              </a:rPr>
              <a:t>The ability to understand the emotional makeup of other people</a:t>
            </a:r>
            <a:r>
              <a:rPr lang="en-US" sz="2400" dirty="0" smtClean="0">
                <a:ea typeface="Calibri" panose="020F0502020204030204" pitchFamily="34" charset="0"/>
                <a:cs typeface="Calibri" panose="020F0502020204030204" pitchFamily="34" charset="0"/>
                <a:sym typeface="Calibri" panose="020F0502020204030204" pitchFamily="34" charset="0"/>
              </a:rPr>
              <a:t>.</a:t>
            </a:r>
            <a:endParaRPr lang="en-US" sz="2400" dirty="0">
              <a:sym typeface="Calibri" panose="020F0502020204030204" pitchFamily="34" charset="0"/>
            </a:endParaRPr>
          </a:p>
          <a:p>
            <a:pPr>
              <a:buSzPct val="125000"/>
            </a:pPr>
            <a:r>
              <a:rPr lang="en-US" sz="2400" dirty="0" smtClean="0">
                <a:ea typeface="Calibri" panose="020F0502020204030204" pitchFamily="34" charset="0"/>
                <a:cs typeface="Calibri" panose="020F0502020204030204" pitchFamily="34" charset="0"/>
                <a:sym typeface="Calibri" panose="020F0502020204030204" pitchFamily="34" charset="0"/>
              </a:rPr>
              <a:t>Sensing </a:t>
            </a:r>
            <a:r>
              <a:rPr lang="en-US" sz="2400" dirty="0">
                <a:ea typeface="Calibri" panose="020F0502020204030204" pitchFamily="34" charset="0"/>
                <a:cs typeface="Calibri" panose="020F0502020204030204" pitchFamily="34" charset="0"/>
                <a:sym typeface="Calibri" panose="020F0502020204030204" pitchFamily="34" charset="0"/>
              </a:rPr>
              <a:t>others’ feelings and perspectives and taking an active interest in their concerns.</a:t>
            </a:r>
            <a:endParaRPr lang="en-US" sz="2400" dirty="0">
              <a:sym typeface="Calibri" panose="020F0502020204030204" pitchFamily="34" charset="0"/>
            </a:endParaRPr>
          </a:p>
          <a:p>
            <a:pPr>
              <a:buSzPct val="125000"/>
            </a:pPr>
            <a:r>
              <a:rPr lang="en-US" sz="2400" dirty="0" smtClean="0">
                <a:ea typeface="Calibri" panose="020F0502020204030204" pitchFamily="34" charset="0"/>
                <a:cs typeface="Calibri" panose="020F0502020204030204" pitchFamily="34" charset="0"/>
                <a:sym typeface="Calibri" panose="020F0502020204030204" pitchFamily="34" charset="0"/>
              </a:rPr>
              <a:t>Sensing </a:t>
            </a:r>
            <a:r>
              <a:rPr lang="en-US" sz="2400" dirty="0">
                <a:ea typeface="Calibri" panose="020F0502020204030204" pitchFamily="34" charset="0"/>
                <a:cs typeface="Calibri" panose="020F0502020204030204" pitchFamily="34" charset="0"/>
                <a:sym typeface="Calibri" panose="020F0502020204030204" pitchFamily="34" charset="0"/>
              </a:rPr>
              <a:t>others’ development needs and bolstering their abilities.</a:t>
            </a:r>
            <a:endParaRPr lang="en-US" sz="2400" dirty="0">
              <a:sym typeface="Calibri" panose="020F0502020204030204" pitchFamily="34" charset="0"/>
            </a:endParaRPr>
          </a:p>
          <a:p>
            <a:pPr>
              <a:buSzPct val="125000"/>
            </a:pPr>
            <a:r>
              <a:rPr lang="en-US" sz="2400" dirty="0" smtClean="0">
                <a:ea typeface="Calibri" panose="020F0502020204030204" pitchFamily="34" charset="0"/>
                <a:cs typeface="Calibri" panose="020F0502020204030204" pitchFamily="34" charset="0"/>
                <a:sym typeface="Calibri" panose="020F0502020204030204" pitchFamily="34" charset="0"/>
              </a:rPr>
              <a:t>Anticipation</a:t>
            </a:r>
            <a:r>
              <a:rPr lang="en-US" sz="2400" dirty="0">
                <a:ea typeface="Calibri" panose="020F0502020204030204" pitchFamily="34" charset="0"/>
                <a:cs typeface="Calibri" panose="020F0502020204030204" pitchFamily="34" charset="0"/>
                <a:sym typeface="Calibri" panose="020F0502020204030204" pitchFamily="34" charset="0"/>
              </a:rPr>
              <a:t>, recognizing and meeting the needs of others.</a:t>
            </a:r>
            <a:endParaRPr lang="en-US" sz="2400" dirty="0">
              <a:sym typeface="Calibri" panose="020F0502020204030204" pitchFamily="34" charset="0"/>
            </a:endParaRPr>
          </a:p>
          <a:p>
            <a:pPr>
              <a:buSzPct val="125000"/>
            </a:pPr>
            <a:r>
              <a:rPr lang="en-US" sz="2400" dirty="0" smtClean="0">
                <a:ea typeface="Calibri" panose="020F0502020204030204" pitchFamily="34" charset="0"/>
                <a:cs typeface="Calibri" panose="020F0502020204030204" pitchFamily="34" charset="0"/>
                <a:sym typeface="Calibri" panose="020F0502020204030204" pitchFamily="34" charset="0"/>
              </a:rPr>
              <a:t>Cultivating </a:t>
            </a:r>
            <a:r>
              <a:rPr lang="en-US" sz="2400" dirty="0">
                <a:ea typeface="Calibri" panose="020F0502020204030204" pitchFamily="34" charset="0"/>
                <a:cs typeface="Calibri" panose="020F0502020204030204" pitchFamily="34" charset="0"/>
                <a:sym typeface="Calibri" panose="020F0502020204030204" pitchFamily="34" charset="0"/>
              </a:rPr>
              <a:t>opportunities through different kinds of people.</a:t>
            </a:r>
            <a:endParaRPr lang="en-US" sz="2400" dirty="0">
              <a:sym typeface="Calibri" panose="020F0502020204030204" pitchFamily="34" charset="0"/>
            </a:endParaRPr>
          </a:p>
          <a:p>
            <a:pPr>
              <a:buSzPct val="125000"/>
            </a:pPr>
            <a:r>
              <a:rPr lang="en-US" sz="2400" dirty="0" smtClean="0">
                <a:ea typeface="Calibri" panose="020F0502020204030204" pitchFamily="34" charset="0"/>
                <a:cs typeface="Calibri" panose="020F0502020204030204" pitchFamily="34" charset="0"/>
                <a:sym typeface="Calibri" panose="020F0502020204030204" pitchFamily="34" charset="0"/>
              </a:rPr>
              <a:t>Reading </a:t>
            </a:r>
            <a:r>
              <a:rPr lang="en-US" sz="2400" dirty="0">
                <a:ea typeface="Calibri" panose="020F0502020204030204" pitchFamily="34" charset="0"/>
                <a:cs typeface="Calibri" panose="020F0502020204030204" pitchFamily="34" charset="0"/>
                <a:sym typeface="Calibri" panose="020F0502020204030204" pitchFamily="34" charset="0"/>
              </a:rPr>
              <a:t>a group’s emotional currents and power relationships.</a:t>
            </a:r>
            <a:endParaRPr lang="en-US" sz="2400" dirty="0">
              <a:sym typeface="Calibri" panose="020F0502020204030204" pitchFamily="34" charset="0"/>
            </a:endParaRPr>
          </a:p>
        </p:txBody>
      </p:sp>
    </p:spTree>
    <p:extLst>
      <p:ext uri="{BB962C8B-B14F-4D97-AF65-F5344CB8AC3E}">
        <p14:creationId xmlns:p14="http://schemas.microsoft.com/office/powerpoint/2010/main" val="1492137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Empathy</a:t>
            </a:r>
          </a:p>
        </p:txBody>
      </p:sp>
      <p:sp>
        <p:nvSpPr>
          <p:cNvPr id="3" name="Content Placeholder 2"/>
          <p:cNvSpPr>
            <a:spLocks noGrp="1"/>
          </p:cNvSpPr>
          <p:nvPr>
            <p:ph idx="1"/>
          </p:nvPr>
        </p:nvSpPr>
        <p:spPr>
          <a:xfrm>
            <a:off x="762000" y="375444"/>
            <a:ext cx="8229600" cy="4525963"/>
          </a:xfrm>
        </p:spPr>
        <p:txBody>
          <a:bodyPr/>
          <a:lstStyle/>
          <a:p>
            <a:pPr marL="0" indent="0">
              <a:buNone/>
            </a:pPr>
            <a:endParaRPr lang="en-US" dirty="0">
              <a:hlinkClick r:id=""/>
            </a:endParaRPr>
          </a:p>
          <a:p>
            <a:pPr marL="0" indent="0">
              <a:buNone/>
            </a:pPr>
            <a:endParaRPr lang="en-US" dirty="0">
              <a:hlinkClick r:id=""/>
            </a:endParaRPr>
          </a:p>
          <a:p>
            <a:pPr marL="0" indent="0" algn="ctr">
              <a:buNone/>
            </a:pPr>
            <a:r>
              <a:rPr lang="en-US" dirty="0">
                <a:hlinkClick r:id=""/>
              </a:rPr>
              <a:t>http://youtu.be/cDDWvj_q-o8</a:t>
            </a:r>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2057400"/>
            <a:ext cx="3932968" cy="3439478"/>
          </a:xfrm>
          <a:prstGeom prst="rect">
            <a:avLst/>
          </a:prstGeom>
        </p:spPr>
      </p:pic>
    </p:spTree>
    <p:extLst>
      <p:ext uri="{BB962C8B-B14F-4D97-AF65-F5344CB8AC3E}">
        <p14:creationId xmlns:p14="http://schemas.microsoft.com/office/powerpoint/2010/main" val="19720274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
          <p:cNvSpPr>
            <a:spLocks noGrp="1" noChangeArrowheads="1"/>
          </p:cNvSpPr>
          <p:nvPr>
            <p:ph type="title"/>
          </p:nvPr>
        </p:nvSpPr>
        <p:spPr>
          <a:ln/>
        </p:spPr>
        <p:txBody>
          <a:bodyPr/>
          <a:lstStyle/>
          <a:p>
            <a:r>
              <a:rPr lang="en-US" sz="3200" dirty="0"/>
              <a:t>Social Skills</a:t>
            </a:r>
          </a:p>
        </p:txBody>
      </p:sp>
      <p:sp>
        <p:nvSpPr>
          <p:cNvPr id="89090" name="Rectangle 2"/>
          <p:cNvSpPr>
            <a:spLocks noGrp="1" noChangeArrowheads="1"/>
          </p:cNvSpPr>
          <p:nvPr>
            <p:ph type="body" idx="1"/>
          </p:nvPr>
        </p:nvSpPr>
        <p:spPr>
          <a:xfrm>
            <a:off x="1030288" y="750888"/>
            <a:ext cx="7886700" cy="4100512"/>
          </a:xfrm>
          <a:ln/>
        </p:spPr>
        <p:txBody>
          <a:bodyPr/>
          <a:lstStyle/>
          <a:p>
            <a:pPr marL="0" indent="0">
              <a:buNone/>
            </a:pPr>
            <a:r>
              <a:rPr lang="en-US" sz="2800" dirty="0"/>
              <a:t>A proficiency in managing relationships and building networks.</a:t>
            </a:r>
          </a:p>
          <a:p>
            <a:pPr marL="937584" lvl="1">
              <a:spcBef>
                <a:spcPts val="1143"/>
              </a:spcBef>
            </a:pPr>
            <a:r>
              <a:rPr lang="en-US" sz="2000" dirty="0" smtClean="0"/>
              <a:t>Wielding </a:t>
            </a:r>
            <a:r>
              <a:rPr lang="en-US" sz="2000" dirty="0"/>
              <a:t>effective tactics for persuasion.</a:t>
            </a:r>
          </a:p>
          <a:p>
            <a:pPr marL="937584" lvl="1">
              <a:spcBef>
                <a:spcPts val="1143"/>
              </a:spcBef>
            </a:pPr>
            <a:r>
              <a:rPr lang="en-US" sz="2000" dirty="0"/>
              <a:t>Listening openly and sending convincing messages.</a:t>
            </a:r>
          </a:p>
          <a:p>
            <a:pPr marL="937584" lvl="1">
              <a:spcBef>
                <a:spcPts val="1143"/>
              </a:spcBef>
            </a:pPr>
            <a:r>
              <a:rPr lang="en-US" sz="2000" dirty="0"/>
              <a:t>Negotiating and dissolving disagreements.</a:t>
            </a:r>
          </a:p>
          <a:p>
            <a:pPr marL="937584" lvl="1">
              <a:spcBef>
                <a:spcPts val="1143"/>
              </a:spcBef>
            </a:pPr>
            <a:r>
              <a:rPr lang="en-US" sz="2000" dirty="0"/>
              <a:t>Inspiring and guiding individuals and groups.</a:t>
            </a:r>
          </a:p>
          <a:p>
            <a:pPr marL="937584" lvl="1">
              <a:spcBef>
                <a:spcPts val="1143"/>
              </a:spcBef>
            </a:pPr>
            <a:r>
              <a:rPr lang="en-US" sz="2000" dirty="0"/>
              <a:t>Initiating or managing change.</a:t>
            </a:r>
          </a:p>
          <a:p>
            <a:pPr marL="937584" lvl="1">
              <a:spcBef>
                <a:spcPts val="1143"/>
              </a:spcBef>
            </a:pPr>
            <a:r>
              <a:rPr lang="en-US" sz="2000" dirty="0"/>
              <a:t>Nurturing instrumental relationships for building bonds.</a:t>
            </a:r>
          </a:p>
          <a:p>
            <a:pPr marL="937584" lvl="1">
              <a:spcBef>
                <a:spcPts val="1143"/>
              </a:spcBef>
            </a:pPr>
            <a:r>
              <a:rPr lang="en-US" sz="2000" dirty="0"/>
              <a:t>Working with others toward shared goals.</a:t>
            </a:r>
          </a:p>
          <a:p>
            <a:pPr marL="937584" lvl="1">
              <a:spcBef>
                <a:spcPts val="1143"/>
              </a:spcBef>
            </a:pPr>
            <a:r>
              <a:rPr lang="en-US" sz="2000" dirty="0"/>
              <a:t>Creating group synergy in pursuing collective goals.</a:t>
            </a:r>
          </a:p>
        </p:txBody>
      </p:sp>
    </p:spTree>
    <p:extLst>
      <p:ext uri="{BB962C8B-B14F-4D97-AF65-F5344CB8AC3E}">
        <p14:creationId xmlns:p14="http://schemas.microsoft.com/office/powerpoint/2010/main" val="1902395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
          <p:cNvSpPr>
            <a:spLocks noGrp="1" noChangeArrowheads="1"/>
          </p:cNvSpPr>
          <p:nvPr>
            <p:ph type="title"/>
          </p:nvPr>
        </p:nvSpPr>
        <p:spPr>
          <a:ln/>
        </p:spPr>
        <p:txBody>
          <a:bodyPr/>
          <a:lstStyle/>
          <a:p>
            <a:r>
              <a:rPr lang="en-US" sz="3200" dirty="0"/>
              <a:t>EQ Models</a:t>
            </a:r>
          </a:p>
        </p:txBody>
      </p:sp>
      <p:sp>
        <p:nvSpPr>
          <p:cNvPr id="94210" name="Rectangle 2"/>
          <p:cNvSpPr>
            <a:spLocks/>
          </p:cNvSpPr>
          <p:nvPr/>
        </p:nvSpPr>
        <p:spPr bwMode="auto">
          <a:xfrm>
            <a:off x="3895723" y="3264307"/>
            <a:ext cx="2562820"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sz="2953" dirty="0">
                <a:solidFill>
                  <a:srgbClr val="214C5F"/>
                </a:solidFill>
                <a:ea typeface="Gill Sans" charset="0"/>
                <a:cs typeface="Gill Sans" charset="0"/>
              </a:rPr>
              <a:t>What could be driving them ?</a:t>
            </a:r>
          </a:p>
        </p:txBody>
      </p:sp>
      <p:sp>
        <p:nvSpPr>
          <p:cNvPr id="94211" name="Rectangle 3"/>
          <p:cNvSpPr>
            <a:spLocks/>
          </p:cNvSpPr>
          <p:nvPr/>
        </p:nvSpPr>
        <p:spPr bwMode="auto">
          <a:xfrm>
            <a:off x="2021452" y="3403273"/>
            <a:ext cx="525785" cy="45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sz="2953" dirty="0" smtClean="0">
                <a:ea typeface="Gill Sans" charset="0"/>
                <a:cs typeface="Gill Sans" charset="0"/>
              </a:rPr>
              <a:t>Me</a:t>
            </a:r>
            <a:endParaRPr lang="en-US" sz="2953" dirty="0">
              <a:ea typeface="Gill Sans" charset="0"/>
              <a:cs typeface="Gill Sans" charset="0"/>
            </a:endParaRPr>
          </a:p>
        </p:txBody>
      </p:sp>
      <p:sp>
        <p:nvSpPr>
          <p:cNvPr id="94212" name="Rectangle 4"/>
          <p:cNvSpPr>
            <a:spLocks/>
          </p:cNvSpPr>
          <p:nvPr/>
        </p:nvSpPr>
        <p:spPr bwMode="auto">
          <a:xfrm>
            <a:off x="4732014" y="1237457"/>
            <a:ext cx="1051571" cy="45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sz="2953" dirty="0">
                <a:ea typeface="Gill Sans" charset="0"/>
                <a:cs typeface="Gill Sans" charset="0"/>
              </a:rPr>
              <a:t>Action</a:t>
            </a:r>
          </a:p>
        </p:txBody>
      </p:sp>
      <p:sp>
        <p:nvSpPr>
          <p:cNvPr id="94213" name="Rectangle 5"/>
          <p:cNvSpPr>
            <a:spLocks/>
          </p:cNvSpPr>
          <p:nvPr/>
        </p:nvSpPr>
        <p:spPr bwMode="auto">
          <a:xfrm>
            <a:off x="7620000" y="3403273"/>
            <a:ext cx="1136530" cy="45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sz="2953" dirty="0">
                <a:ea typeface="Gill Sans" charset="0"/>
                <a:cs typeface="Gill Sans" charset="0"/>
              </a:rPr>
              <a:t>Others</a:t>
            </a:r>
          </a:p>
        </p:txBody>
      </p:sp>
      <p:sp>
        <p:nvSpPr>
          <p:cNvPr id="94214" name="Rectangle 6"/>
          <p:cNvSpPr>
            <a:spLocks/>
          </p:cNvSpPr>
          <p:nvPr/>
        </p:nvSpPr>
        <p:spPr bwMode="auto">
          <a:xfrm>
            <a:off x="4306753" y="5793980"/>
            <a:ext cx="1865447" cy="45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sz="2953" dirty="0">
                <a:ea typeface="Gill Sans" charset="0"/>
                <a:cs typeface="Gill Sans" charset="0"/>
              </a:rPr>
              <a:t>Awareness</a:t>
            </a:r>
          </a:p>
        </p:txBody>
      </p:sp>
      <p:sp>
        <p:nvSpPr>
          <p:cNvPr id="94215" name="Line 7"/>
          <p:cNvSpPr>
            <a:spLocks noChangeShapeType="1"/>
          </p:cNvSpPr>
          <p:nvPr/>
        </p:nvSpPr>
        <p:spPr bwMode="auto">
          <a:xfrm>
            <a:off x="5191627" y="1803221"/>
            <a:ext cx="21208" cy="1285875"/>
          </a:xfrm>
          <a:prstGeom prst="line">
            <a:avLst/>
          </a:prstGeom>
          <a:noFill/>
          <a:ln w="88900" cap="flat">
            <a:solidFill>
              <a:srgbClr val="214C5F"/>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94216" name="Line 8"/>
          <p:cNvSpPr>
            <a:spLocks noChangeShapeType="1"/>
          </p:cNvSpPr>
          <p:nvPr/>
        </p:nvSpPr>
        <p:spPr bwMode="auto">
          <a:xfrm rot="10800000" flipH="1">
            <a:off x="2700928" y="3630483"/>
            <a:ext cx="965633" cy="7880"/>
          </a:xfrm>
          <a:prstGeom prst="line">
            <a:avLst/>
          </a:prstGeom>
          <a:noFill/>
          <a:ln w="88900" cap="flat">
            <a:solidFill>
              <a:srgbClr val="214C5F"/>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94217" name="Line 9"/>
          <p:cNvSpPr>
            <a:spLocks noChangeShapeType="1"/>
          </p:cNvSpPr>
          <p:nvPr/>
        </p:nvSpPr>
        <p:spPr bwMode="auto">
          <a:xfrm rot="10800000">
            <a:off x="5202231" y="4439417"/>
            <a:ext cx="12278" cy="1289223"/>
          </a:xfrm>
          <a:prstGeom prst="line">
            <a:avLst/>
          </a:prstGeom>
          <a:noFill/>
          <a:ln w="88900" cap="flat">
            <a:solidFill>
              <a:srgbClr val="214C5F"/>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94218" name="Line 10"/>
          <p:cNvSpPr>
            <a:spLocks noChangeShapeType="1"/>
          </p:cNvSpPr>
          <p:nvPr/>
        </p:nvSpPr>
        <p:spPr bwMode="auto">
          <a:xfrm rot="10800000" flipV="1">
            <a:off x="6477593" y="3630483"/>
            <a:ext cx="913245" cy="2810"/>
          </a:xfrm>
          <a:prstGeom prst="line">
            <a:avLst/>
          </a:prstGeom>
          <a:noFill/>
          <a:ln w="88900" cap="flat">
            <a:solidFill>
              <a:srgbClr val="214C5F"/>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94219" name="Rectangle 11"/>
          <p:cNvSpPr>
            <a:spLocks/>
          </p:cNvSpPr>
          <p:nvPr/>
        </p:nvSpPr>
        <p:spPr bwMode="auto">
          <a:xfrm rot="-2400000">
            <a:off x="952674" y="1843498"/>
            <a:ext cx="2736327" cy="45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sz="2953" dirty="0">
                <a:solidFill>
                  <a:srgbClr val="214C5F"/>
                </a:solidFill>
                <a:ea typeface="Gill Sans" charset="0"/>
                <a:cs typeface="Gill Sans" charset="0"/>
              </a:rPr>
              <a:t>How did I react?</a:t>
            </a:r>
          </a:p>
        </p:txBody>
      </p:sp>
      <p:sp>
        <p:nvSpPr>
          <p:cNvPr id="94220" name="Rectangle 12"/>
          <p:cNvSpPr>
            <a:spLocks/>
          </p:cNvSpPr>
          <p:nvPr/>
        </p:nvSpPr>
        <p:spPr bwMode="auto">
          <a:xfrm rot="2400000">
            <a:off x="6455546" y="1767813"/>
            <a:ext cx="2734724" cy="45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sz="2953" dirty="0">
                <a:solidFill>
                  <a:srgbClr val="214C5F"/>
                </a:solidFill>
                <a:ea typeface="Gill Sans" charset="0"/>
                <a:cs typeface="Gill Sans" charset="0"/>
              </a:rPr>
              <a:t>What did I see? </a:t>
            </a:r>
          </a:p>
        </p:txBody>
      </p:sp>
      <p:sp>
        <p:nvSpPr>
          <p:cNvPr id="94221" name="Rectangle 13"/>
          <p:cNvSpPr>
            <a:spLocks/>
          </p:cNvSpPr>
          <p:nvPr/>
        </p:nvSpPr>
        <p:spPr bwMode="auto">
          <a:xfrm rot="-2400000">
            <a:off x="5090923" y="4835751"/>
            <a:ext cx="5280703" cy="45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sz="2953" dirty="0">
                <a:solidFill>
                  <a:srgbClr val="214C5F"/>
                </a:solidFill>
                <a:ea typeface="Gill Sans" charset="0"/>
                <a:cs typeface="Gill Sans" charset="0"/>
              </a:rPr>
              <a:t>How did they feel? </a:t>
            </a:r>
          </a:p>
        </p:txBody>
      </p:sp>
      <p:sp>
        <p:nvSpPr>
          <p:cNvPr id="94222" name="Rectangle 14"/>
          <p:cNvSpPr>
            <a:spLocks/>
          </p:cNvSpPr>
          <p:nvPr/>
        </p:nvSpPr>
        <p:spPr bwMode="auto">
          <a:xfrm rot="2400000">
            <a:off x="902640" y="4936496"/>
            <a:ext cx="3453198" cy="50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sz="2953" dirty="0">
                <a:solidFill>
                  <a:srgbClr val="214C5F"/>
                </a:solidFill>
                <a:ea typeface="Gill Sans" charset="0"/>
                <a:cs typeface="Gill Sans" charset="0"/>
              </a:rPr>
              <a:t>How was I feeling?</a:t>
            </a:r>
          </a:p>
        </p:txBody>
      </p:sp>
    </p:spTree>
    <p:extLst>
      <p:ext uri="{BB962C8B-B14F-4D97-AF65-F5344CB8AC3E}">
        <p14:creationId xmlns:p14="http://schemas.microsoft.com/office/powerpoint/2010/main" val="1980884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
          <p:cNvSpPr>
            <a:spLocks noGrp="1" noChangeArrowheads="1"/>
          </p:cNvSpPr>
          <p:nvPr>
            <p:ph type="title"/>
          </p:nvPr>
        </p:nvSpPr>
        <p:spPr>
          <a:ln/>
        </p:spPr>
        <p:txBody>
          <a:bodyPr/>
          <a:lstStyle/>
          <a:p>
            <a:r>
              <a:rPr lang="en-US" sz="3200" dirty="0"/>
              <a:t>EQ Models</a:t>
            </a:r>
          </a:p>
        </p:txBody>
      </p:sp>
      <p:sp>
        <p:nvSpPr>
          <p:cNvPr id="95234" name="Rectangle 2"/>
          <p:cNvSpPr>
            <a:spLocks/>
          </p:cNvSpPr>
          <p:nvPr/>
        </p:nvSpPr>
        <p:spPr bwMode="auto">
          <a:xfrm>
            <a:off x="3185984" y="2794012"/>
            <a:ext cx="3089672" cy="1134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sz="2953" b="1" dirty="0">
                <a:solidFill>
                  <a:srgbClr val="FD9A00"/>
                </a:solidFill>
                <a:ea typeface="Gill Sans" charset="0"/>
                <a:cs typeface="Gill Sans" charset="0"/>
              </a:rPr>
              <a:t>Motivation</a:t>
            </a:r>
          </a:p>
          <a:p>
            <a:pPr algn="ctr"/>
            <a:r>
              <a:rPr lang="en-US" sz="2109" dirty="0">
                <a:solidFill>
                  <a:srgbClr val="002D99"/>
                </a:solidFill>
                <a:ea typeface="Gill Sans" charset="0"/>
                <a:cs typeface="Gill Sans" charset="0"/>
              </a:rPr>
              <a:t>Why would I do it?</a:t>
            </a:r>
          </a:p>
          <a:p>
            <a:pPr algn="ctr"/>
            <a:r>
              <a:rPr lang="en-US" sz="2109" dirty="0">
                <a:solidFill>
                  <a:srgbClr val="66008D"/>
                </a:solidFill>
                <a:ea typeface="Gill Sans" charset="0"/>
                <a:cs typeface="Gill Sans" charset="0"/>
              </a:rPr>
              <a:t>Why would they do it?</a:t>
            </a:r>
          </a:p>
        </p:txBody>
      </p:sp>
      <p:sp>
        <p:nvSpPr>
          <p:cNvPr id="95235" name="Rectangle 3"/>
          <p:cNvSpPr>
            <a:spLocks/>
          </p:cNvSpPr>
          <p:nvPr/>
        </p:nvSpPr>
        <p:spPr bwMode="auto">
          <a:xfrm>
            <a:off x="1202625" y="3118951"/>
            <a:ext cx="569067" cy="45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sz="2953" dirty="0">
                <a:solidFill>
                  <a:srgbClr val="676767"/>
                </a:solidFill>
                <a:ea typeface="Gill Sans" charset="0"/>
                <a:cs typeface="Gill Sans" charset="0"/>
              </a:rPr>
              <a:t>ME</a:t>
            </a:r>
          </a:p>
        </p:txBody>
      </p:sp>
      <p:sp>
        <p:nvSpPr>
          <p:cNvPr id="95236" name="Rectangle 4"/>
          <p:cNvSpPr>
            <a:spLocks/>
          </p:cNvSpPr>
          <p:nvPr/>
        </p:nvSpPr>
        <p:spPr bwMode="auto">
          <a:xfrm>
            <a:off x="4205035" y="885730"/>
            <a:ext cx="1051571" cy="45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sz="2953" dirty="0">
                <a:solidFill>
                  <a:srgbClr val="676767"/>
                </a:solidFill>
                <a:ea typeface="Gill Sans" charset="0"/>
                <a:cs typeface="Gill Sans" charset="0"/>
              </a:rPr>
              <a:t>Action</a:t>
            </a:r>
          </a:p>
        </p:txBody>
      </p:sp>
      <p:sp>
        <p:nvSpPr>
          <p:cNvPr id="95237" name="Rectangle 5"/>
          <p:cNvSpPr>
            <a:spLocks/>
          </p:cNvSpPr>
          <p:nvPr/>
        </p:nvSpPr>
        <p:spPr bwMode="auto">
          <a:xfrm>
            <a:off x="7620000" y="3131228"/>
            <a:ext cx="1136530" cy="45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sz="2953" dirty="0">
                <a:solidFill>
                  <a:srgbClr val="676767"/>
                </a:solidFill>
                <a:ea typeface="Gill Sans" charset="0"/>
                <a:cs typeface="Gill Sans" charset="0"/>
              </a:rPr>
              <a:t>Others</a:t>
            </a:r>
          </a:p>
        </p:txBody>
      </p:sp>
      <p:sp>
        <p:nvSpPr>
          <p:cNvPr id="95238" name="Rectangle 6"/>
          <p:cNvSpPr>
            <a:spLocks/>
          </p:cNvSpPr>
          <p:nvPr/>
        </p:nvSpPr>
        <p:spPr bwMode="auto">
          <a:xfrm>
            <a:off x="3786032" y="5267400"/>
            <a:ext cx="1774397" cy="432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sz="2812" dirty="0">
                <a:solidFill>
                  <a:srgbClr val="676767"/>
                </a:solidFill>
                <a:ea typeface="Gill Sans" charset="0"/>
                <a:cs typeface="Gill Sans" charset="0"/>
              </a:rPr>
              <a:t>Awareness</a:t>
            </a:r>
          </a:p>
        </p:txBody>
      </p:sp>
      <p:sp>
        <p:nvSpPr>
          <p:cNvPr id="95239" name="Line 7"/>
          <p:cNvSpPr>
            <a:spLocks noChangeShapeType="1"/>
          </p:cNvSpPr>
          <p:nvPr/>
        </p:nvSpPr>
        <p:spPr bwMode="auto">
          <a:xfrm>
            <a:off x="4731824" y="1567314"/>
            <a:ext cx="8930" cy="1035844"/>
          </a:xfrm>
          <a:prstGeom prst="line">
            <a:avLst/>
          </a:prstGeom>
          <a:noFill/>
          <a:ln w="88900" cap="flat">
            <a:solidFill>
              <a:srgbClr val="214C5F"/>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95240" name="Line 8"/>
          <p:cNvSpPr>
            <a:spLocks noChangeShapeType="1"/>
          </p:cNvSpPr>
          <p:nvPr/>
        </p:nvSpPr>
        <p:spPr bwMode="auto">
          <a:xfrm rot="10800000" flipH="1">
            <a:off x="1891179" y="3346161"/>
            <a:ext cx="1294805" cy="14510"/>
          </a:xfrm>
          <a:prstGeom prst="line">
            <a:avLst/>
          </a:prstGeom>
          <a:noFill/>
          <a:ln w="88900" cap="flat">
            <a:solidFill>
              <a:srgbClr val="214C5F"/>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95241" name="Line 9"/>
          <p:cNvSpPr>
            <a:spLocks noChangeShapeType="1"/>
          </p:cNvSpPr>
          <p:nvPr/>
        </p:nvSpPr>
        <p:spPr bwMode="auto">
          <a:xfrm rot="10800000">
            <a:off x="4730820" y="4240002"/>
            <a:ext cx="9934" cy="1027398"/>
          </a:xfrm>
          <a:prstGeom prst="line">
            <a:avLst/>
          </a:prstGeom>
          <a:noFill/>
          <a:ln w="88900" cap="flat">
            <a:solidFill>
              <a:srgbClr val="214C5F"/>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95242" name="Line 10"/>
          <p:cNvSpPr>
            <a:spLocks noChangeShapeType="1"/>
          </p:cNvSpPr>
          <p:nvPr/>
        </p:nvSpPr>
        <p:spPr bwMode="auto">
          <a:xfrm rot="10800000">
            <a:off x="6096000" y="3358438"/>
            <a:ext cx="1297037" cy="24557"/>
          </a:xfrm>
          <a:prstGeom prst="line">
            <a:avLst/>
          </a:prstGeom>
          <a:noFill/>
          <a:ln w="88900" cap="flat">
            <a:solidFill>
              <a:srgbClr val="214C5F"/>
            </a:solidFill>
            <a:prstDash val="solid"/>
            <a:miter lim="800000"/>
            <a:headEnd type="stealth" w="med" len="med"/>
            <a:tailEnd type="none" w="med" len="me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95243" name="Rectangle 11"/>
          <p:cNvSpPr>
            <a:spLocks/>
          </p:cNvSpPr>
          <p:nvPr/>
        </p:nvSpPr>
        <p:spPr bwMode="auto">
          <a:xfrm>
            <a:off x="1001615" y="1058376"/>
            <a:ext cx="2784417" cy="142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sz="2953" b="1" dirty="0">
                <a:solidFill>
                  <a:srgbClr val="FD9A00"/>
                </a:solidFill>
                <a:ea typeface="Gill Sans" charset="0"/>
                <a:cs typeface="Gill Sans" charset="0"/>
              </a:rPr>
              <a:t>Self-Regulation</a:t>
            </a:r>
          </a:p>
          <a:p>
            <a:pPr algn="ctr"/>
            <a:r>
              <a:rPr lang="en-US" sz="2109" i="1" dirty="0">
                <a:solidFill>
                  <a:srgbClr val="FD9A00"/>
                </a:solidFill>
                <a:ea typeface="Gill Sans" charset="0"/>
                <a:cs typeface="Gill Sans" charset="0"/>
              </a:rPr>
              <a:t>(Self Management)</a:t>
            </a:r>
          </a:p>
          <a:p>
            <a:pPr algn="ctr"/>
            <a:r>
              <a:rPr lang="en-US" sz="2109" dirty="0">
                <a:solidFill>
                  <a:srgbClr val="002D99"/>
                </a:solidFill>
                <a:ea typeface="Gill Sans" charset="0"/>
                <a:cs typeface="Gill Sans" charset="0"/>
              </a:rPr>
              <a:t>What can I do about it?</a:t>
            </a:r>
          </a:p>
          <a:p>
            <a:pPr algn="ctr"/>
            <a:r>
              <a:rPr lang="en-US" sz="2109" dirty="0">
                <a:solidFill>
                  <a:srgbClr val="66008D"/>
                </a:solidFill>
                <a:ea typeface="Gill Sans" charset="0"/>
                <a:cs typeface="Gill Sans" charset="0"/>
              </a:rPr>
              <a:t>How can I control it?</a:t>
            </a:r>
          </a:p>
        </p:txBody>
      </p:sp>
      <p:sp>
        <p:nvSpPr>
          <p:cNvPr id="95244" name="Rectangle 12"/>
          <p:cNvSpPr>
            <a:spLocks/>
          </p:cNvSpPr>
          <p:nvPr/>
        </p:nvSpPr>
        <p:spPr bwMode="auto">
          <a:xfrm>
            <a:off x="5043041" y="1125449"/>
            <a:ext cx="4402336" cy="143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sz="2953" b="1" dirty="0">
                <a:solidFill>
                  <a:srgbClr val="FD9A00"/>
                </a:solidFill>
                <a:ea typeface="Gill Sans" charset="0"/>
                <a:cs typeface="Gill Sans" charset="0"/>
              </a:rPr>
              <a:t>Social Skills</a:t>
            </a:r>
          </a:p>
          <a:p>
            <a:pPr algn="ctr"/>
            <a:r>
              <a:rPr lang="en-US" sz="2109" i="1" dirty="0">
                <a:solidFill>
                  <a:srgbClr val="FD9A00"/>
                </a:solidFill>
                <a:ea typeface="Gill Sans" charset="0"/>
                <a:cs typeface="Gill Sans" charset="0"/>
              </a:rPr>
              <a:t>(Social Management)</a:t>
            </a:r>
          </a:p>
          <a:p>
            <a:pPr algn="ctr"/>
            <a:r>
              <a:rPr lang="en-US" sz="2109" dirty="0">
                <a:solidFill>
                  <a:srgbClr val="002D99"/>
                </a:solidFill>
                <a:ea typeface="Gill Sans" charset="0"/>
                <a:cs typeface="Gill Sans" charset="0"/>
              </a:rPr>
              <a:t>What can we do about it?</a:t>
            </a:r>
          </a:p>
          <a:p>
            <a:pPr algn="ctr"/>
            <a:r>
              <a:rPr lang="en-US" sz="2109" dirty="0">
                <a:solidFill>
                  <a:srgbClr val="66008D"/>
                </a:solidFill>
                <a:ea typeface="Gill Sans" charset="0"/>
                <a:cs typeface="Gill Sans" charset="0"/>
              </a:rPr>
              <a:t>What am I experiencing from them?</a:t>
            </a:r>
          </a:p>
        </p:txBody>
      </p:sp>
      <p:sp>
        <p:nvSpPr>
          <p:cNvPr id="95245" name="Rectangle 13"/>
          <p:cNvSpPr>
            <a:spLocks/>
          </p:cNvSpPr>
          <p:nvPr/>
        </p:nvSpPr>
        <p:spPr bwMode="auto">
          <a:xfrm>
            <a:off x="5845999" y="4380957"/>
            <a:ext cx="3070989" cy="143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sz="2953" b="1" dirty="0">
                <a:solidFill>
                  <a:srgbClr val="FD9A00"/>
                </a:solidFill>
                <a:ea typeface="Gill Sans" charset="0"/>
                <a:cs typeface="Gill Sans" charset="0"/>
              </a:rPr>
              <a:t>Empathy</a:t>
            </a:r>
          </a:p>
          <a:p>
            <a:pPr algn="ctr"/>
            <a:r>
              <a:rPr lang="en-US" sz="2109" i="1" dirty="0">
                <a:solidFill>
                  <a:srgbClr val="FD9A00"/>
                </a:solidFill>
                <a:ea typeface="Gill Sans" charset="0"/>
                <a:cs typeface="Gill Sans" charset="0"/>
              </a:rPr>
              <a:t>(Social Awareness)</a:t>
            </a:r>
          </a:p>
          <a:p>
            <a:pPr algn="ctr"/>
            <a:r>
              <a:rPr lang="en-US" sz="2109" dirty="0">
                <a:solidFill>
                  <a:srgbClr val="002D99"/>
                </a:solidFill>
                <a:ea typeface="Gill Sans" charset="0"/>
                <a:cs typeface="Gill Sans" charset="0"/>
              </a:rPr>
              <a:t>How is everyone else feeling?</a:t>
            </a:r>
          </a:p>
          <a:p>
            <a:pPr algn="ctr"/>
            <a:r>
              <a:rPr lang="en-US" sz="2109" dirty="0">
                <a:solidFill>
                  <a:srgbClr val="66008D"/>
                </a:solidFill>
                <a:ea typeface="Gill Sans" charset="0"/>
                <a:cs typeface="Gill Sans" charset="0"/>
              </a:rPr>
              <a:t>How is it impacting them?</a:t>
            </a:r>
          </a:p>
        </p:txBody>
      </p:sp>
      <p:sp>
        <p:nvSpPr>
          <p:cNvPr id="95246" name="Rectangle 14"/>
          <p:cNvSpPr>
            <a:spLocks/>
          </p:cNvSpPr>
          <p:nvPr/>
        </p:nvSpPr>
        <p:spPr bwMode="auto">
          <a:xfrm>
            <a:off x="1056360" y="4566077"/>
            <a:ext cx="2364512" cy="1134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sz="2953" b="1" dirty="0">
                <a:solidFill>
                  <a:srgbClr val="FD9A00"/>
                </a:solidFill>
                <a:ea typeface="Gill Sans" charset="0"/>
                <a:cs typeface="Gill Sans" charset="0"/>
              </a:rPr>
              <a:t>Self-Awareness</a:t>
            </a:r>
          </a:p>
          <a:p>
            <a:pPr algn="ctr"/>
            <a:r>
              <a:rPr lang="en-US" sz="2109" dirty="0">
                <a:solidFill>
                  <a:srgbClr val="002D99"/>
                </a:solidFill>
                <a:ea typeface="Gill Sans" charset="0"/>
                <a:cs typeface="Gill Sans" charset="0"/>
              </a:rPr>
              <a:t>How am I feeling?</a:t>
            </a:r>
          </a:p>
          <a:p>
            <a:pPr algn="ctr"/>
            <a:r>
              <a:rPr lang="en-US" sz="2109" dirty="0">
                <a:solidFill>
                  <a:srgbClr val="66008D"/>
                </a:solidFill>
                <a:ea typeface="Gill Sans" charset="0"/>
                <a:cs typeface="Gill Sans" charset="0"/>
              </a:rPr>
              <a:t>How is it impacting me?</a:t>
            </a:r>
          </a:p>
        </p:txBody>
      </p:sp>
    </p:spTree>
    <p:extLst>
      <p:ext uri="{BB962C8B-B14F-4D97-AF65-F5344CB8AC3E}">
        <p14:creationId xmlns:p14="http://schemas.microsoft.com/office/powerpoint/2010/main" val="2492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review your Reports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9400" y="1371600"/>
            <a:ext cx="4036726" cy="4100512"/>
          </a:xfrm>
        </p:spPr>
      </p:pic>
    </p:spTree>
    <p:extLst>
      <p:ext uri="{BB962C8B-B14F-4D97-AF65-F5344CB8AC3E}">
        <p14:creationId xmlns:p14="http://schemas.microsoft.com/office/powerpoint/2010/main" val="9186680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7873"/>
            <a:ext cx="8982075" cy="750888"/>
          </a:xfrm>
        </p:spPr>
        <p:txBody>
          <a:bodyPr/>
          <a:lstStyle/>
          <a:p>
            <a:r>
              <a:rPr lang="en-US" dirty="0" smtClean="0"/>
              <a:t>Applications in our Professional and Personal Life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36517493"/>
              </p:ext>
            </p:extLst>
          </p:nvPr>
        </p:nvGraphicFramePr>
        <p:xfrm>
          <a:off x="904875" y="1467549"/>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720316" y="878386"/>
            <a:ext cx="6151043" cy="461665"/>
          </a:xfrm>
          <a:prstGeom prst="rect">
            <a:avLst/>
          </a:prstGeom>
          <a:noFill/>
        </p:spPr>
        <p:txBody>
          <a:bodyPr wrap="none" rtlCol="0">
            <a:spAutoFit/>
          </a:bodyPr>
          <a:lstStyle/>
          <a:p>
            <a:r>
              <a:rPr lang="en-US" sz="2400" dirty="0" smtClean="0"/>
              <a:t>Better Decision-Making and Life Choices</a:t>
            </a:r>
            <a:endParaRPr lang="en-US" sz="2400" dirty="0"/>
          </a:p>
        </p:txBody>
      </p:sp>
    </p:spTree>
    <p:extLst>
      <p:ext uri="{BB962C8B-B14F-4D97-AF65-F5344CB8AC3E}">
        <p14:creationId xmlns:p14="http://schemas.microsoft.com/office/powerpoint/2010/main" val="5162872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Emotional Intelligence Enhances Productivity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15008715"/>
              </p:ext>
            </p:extLst>
          </p:nvPr>
        </p:nvGraphicFramePr>
        <p:xfrm>
          <a:off x="1219200" y="1066800"/>
          <a:ext cx="7599102"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2554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57800" y="1388030"/>
            <a:ext cx="3066575" cy="3458051"/>
          </a:xfrm>
          <a:prstGeom prst="rect">
            <a:avLst/>
          </a:prstGeom>
        </p:spPr>
      </p:pic>
      <p:sp>
        <p:nvSpPr>
          <p:cNvPr id="2" name="Title 1"/>
          <p:cNvSpPr>
            <a:spLocks noGrp="1"/>
          </p:cNvSpPr>
          <p:nvPr>
            <p:ph type="title"/>
          </p:nvPr>
        </p:nvSpPr>
        <p:spPr/>
        <p:txBody>
          <a:bodyPr>
            <a:normAutofit/>
          </a:bodyPr>
          <a:lstStyle/>
          <a:p>
            <a:r>
              <a:rPr lang="en-US" dirty="0"/>
              <a:t>In Short, EQ Helps you…</a:t>
            </a:r>
          </a:p>
        </p:txBody>
      </p:sp>
      <p:sp>
        <p:nvSpPr>
          <p:cNvPr id="3" name="Content Placeholder 2"/>
          <p:cNvSpPr>
            <a:spLocks noGrp="1"/>
          </p:cNvSpPr>
          <p:nvPr>
            <p:ph sz="half" idx="1"/>
          </p:nvPr>
        </p:nvSpPr>
        <p:spPr>
          <a:xfrm>
            <a:off x="1066800" y="1066800"/>
            <a:ext cx="3867150" cy="4100512"/>
          </a:xfrm>
        </p:spPr>
        <p:txBody>
          <a:bodyPr>
            <a:normAutofit fontScale="92500" lnSpcReduction="10000"/>
          </a:bodyPr>
          <a:lstStyle/>
          <a:p>
            <a:pPr>
              <a:buFont typeface="Wingdings" panose="05000000000000000000" pitchFamily="2" charset="2"/>
              <a:buChar char="§"/>
            </a:pPr>
            <a:r>
              <a:rPr lang="en-US" sz="2800" dirty="0"/>
              <a:t>Lead change more effectively</a:t>
            </a:r>
          </a:p>
          <a:p>
            <a:pPr>
              <a:buFont typeface="Wingdings" panose="05000000000000000000" pitchFamily="2" charset="2"/>
              <a:buChar char="§"/>
            </a:pPr>
            <a:r>
              <a:rPr lang="en-US" sz="2800" dirty="0"/>
              <a:t>Engage your team around shared goals and objectives</a:t>
            </a:r>
          </a:p>
          <a:p>
            <a:pPr>
              <a:buFont typeface="Wingdings" panose="05000000000000000000" pitchFamily="2" charset="2"/>
              <a:buChar char="§"/>
            </a:pPr>
            <a:r>
              <a:rPr lang="en-US" sz="2800" dirty="0"/>
              <a:t>Manage stress</a:t>
            </a:r>
          </a:p>
          <a:p>
            <a:pPr>
              <a:buFont typeface="Wingdings" panose="05000000000000000000" pitchFamily="2" charset="2"/>
              <a:buChar char="§"/>
            </a:pPr>
            <a:r>
              <a:rPr lang="en-US" sz="2800" dirty="0"/>
              <a:t>Make better decisions</a:t>
            </a:r>
          </a:p>
          <a:p>
            <a:pPr>
              <a:buFont typeface="Wingdings" panose="05000000000000000000" pitchFamily="2" charset="2"/>
              <a:buChar char="§"/>
            </a:pPr>
            <a:r>
              <a:rPr lang="en-US" sz="2800" dirty="0"/>
              <a:t>Create and maintain collaborative teams</a:t>
            </a:r>
          </a:p>
        </p:txBody>
      </p:sp>
    </p:spTree>
    <p:extLst>
      <p:ext uri="{BB962C8B-B14F-4D97-AF65-F5344CB8AC3E}">
        <p14:creationId xmlns:p14="http://schemas.microsoft.com/office/powerpoint/2010/main" val="13845306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24540"/>
            <a:ext cx="8497957" cy="1586540"/>
          </a:xfrm>
        </p:spPr>
        <p:txBody>
          <a:bodyPr/>
          <a:lstStyle/>
          <a:p>
            <a:r>
              <a:rPr lang="en-US" dirty="0" smtClean="0">
                <a:solidFill>
                  <a:schemeClr val="bg2">
                    <a:lumMod val="75000"/>
                  </a:schemeClr>
                </a:solidFill>
              </a:rPr>
              <a:t>General Ideas </a:t>
            </a:r>
            <a:r>
              <a:rPr lang="en-US" dirty="0">
                <a:solidFill>
                  <a:schemeClr val="bg2">
                    <a:lumMod val="75000"/>
                  </a:schemeClr>
                </a:solidFill>
              </a:rPr>
              <a:t>for improving EQ</a:t>
            </a:r>
          </a:p>
        </p:txBody>
      </p:sp>
      <p:sp>
        <p:nvSpPr>
          <p:cNvPr id="3" name="Content Placeholder 2"/>
          <p:cNvSpPr>
            <a:spLocks noGrp="1"/>
          </p:cNvSpPr>
          <p:nvPr>
            <p:ph idx="1"/>
          </p:nvPr>
        </p:nvSpPr>
        <p:spPr>
          <a:xfrm>
            <a:off x="914400" y="776287"/>
            <a:ext cx="8991600" cy="4525963"/>
          </a:xfrm>
        </p:spPr>
        <p:txBody>
          <a:bodyPr/>
          <a:lstStyle/>
          <a:p>
            <a:r>
              <a:rPr lang="en-US" sz="1800" b="1" dirty="0"/>
              <a:t>Improve your non-verbal communication</a:t>
            </a:r>
          </a:p>
          <a:p>
            <a:pPr lvl="1">
              <a:buFont typeface="Wingdings" panose="05000000000000000000" pitchFamily="2" charset="2"/>
              <a:buChar char="Ø"/>
            </a:pPr>
            <a:r>
              <a:rPr lang="en-US" sz="1500" dirty="0"/>
              <a:t>Focus on the other person</a:t>
            </a:r>
          </a:p>
          <a:p>
            <a:pPr lvl="1">
              <a:buFont typeface="Wingdings" panose="05000000000000000000" pitchFamily="2" charset="2"/>
              <a:buChar char="Ø"/>
            </a:pPr>
            <a:r>
              <a:rPr lang="en-US" sz="1500" dirty="0"/>
              <a:t>Make eye contact</a:t>
            </a:r>
          </a:p>
          <a:p>
            <a:pPr lvl="1">
              <a:buFont typeface="Wingdings" panose="05000000000000000000" pitchFamily="2" charset="2"/>
              <a:buChar char="Ø"/>
            </a:pPr>
            <a:r>
              <a:rPr lang="en-US" sz="1500" dirty="0"/>
              <a:t>Pay attention to non-verbal cues</a:t>
            </a:r>
          </a:p>
          <a:p>
            <a:pPr lvl="1">
              <a:buFont typeface="Wingdings" panose="05000000000000000000" pitchFamily="2" charset="2"/>
              <a:buChar char="Ø"/>
            </a:pPr>
            <a:r>
              <a:rPr lang="en-US" sz="1500" dirty="0"/>
              <a:t>Smile</a:t>
            </a:r>
          </a:p>
          <a:p>
            <a:r>
              <a:rPr lang="en-US" sz="1800" b="1" dirty="0"/>
              <a:t>Use humor and play to deal with challenges</a:t>
            </a:r>
          </a:p>
          <a:p>
            <a:pPr lvl="1">
              <a:buFont typeface="Wingdings" panose="05000000000000000000" pitchFamily="2" charset="2"/>
              <a:buChar char="Ø"/>
            </a:pPr>
            <a:r>
              <a:rPr lang="en-US" sz="1500" dirty="0"/>
              <a:t>Take hardships in stride</a:t>
            </a:r>
          </a:p>
          <a:p>
            <a:pPr lvl="1">
              <a:buFont typeface="Wingdings" panose="05000000000000000000" pitchFamily="2" charset="2"/>
              <a:buChar char="Ø"/>
            </a:pPr>
            <a:r>
              <a:rPr lang="en-US" sz="1500" dirty="0"/>
              <a:t>Smooth over differences</a:t>
            </a:r>
          </a:p>
          <a:p>
            <a:pPr lvl="1">
              <a:buFont typeface="Wingdings" panose="05000000000000000000" pitchFamily="2" charset="2"/>
              <a:buChar char="Ø"/>
            </a:pPr>
            <a:r>
              <a:rPr lang="en-US" sz="1500" dirty="0"/>
              <a:t>Simultaneously relax and energize yourself</a:t>
            </a:r>
          </a:p>
          <a:p>
            <a:pPr lvl="1">
              <a:buFont typeface="Wingdings" panose="05000000000000000000" pitchFamily="2" charset="2"/>
              <a:buChar char="Ø"/>
            </a:pPr>
            <a:r>
              <a:rPr lang="en-US" sz="1500" dirty="0"/>
              <a:t>Be creative</a:t>
            </a:r>
          </a:p>
          <a:p>
            <a:r>
              <a:rPr lang="en-US" sz="1800" b="1" dirty="0"/>
              <a:t>Resolve conflict positively and in a trust building way</a:t>
            </a:r>
          </a:p>
          <a:p>
            <a:pPr lvl="1">
              <a:buFont typeface="Wingdings" panose="05000000000000000000" pitchFamily="2" charset="2"/>
              <a:buChar char="Ø"/>
            </a:pPr>
            <a:r>
              <a:rPr lang="en-US" sz="1500" dirty="0"/>
              <a:t>Stay focused in the present</a:t>
            </a:r>
          </a:p>
          <a:p>
            <a:pPr lvl="1">
              <a:buFont typeface="Wingdings" panose="05000000000000000000" pitchFamily="2" charset="2"/>
              <a:buChar char="Ø"/>
            </a:pPr>
            <a:r>
              <a:rPr lang="en-US" sz="1500" dirty="0"/>
              <a:t>Choose your arguments</a:t>
            </a:r>
          </a:p>
          <a:p>
            <a:pPr lvl="1">
              <a:buFont typeface="Wingdings" panose="05000000000000000000" pitchFamily="2" charset="2"/>
              <a:buChar char="Ø"/>
            </a:pPr>
            <a:r>
              <a:rPr lang="en-US" sz="1500" dirty="0"/>
              <a:t>Forgive</a:t>
            </a:r>
          </a:p>
          <a:p>
            <a:pPr lvl="1">
              <a:buFont typeface="Wingdings" panose="05000000000000000000" pitchFamily="2" charset="2"/>
              <a:buChar char="Ø"/>
            </a:pPr>
            <a:r>
              <a:rPr lang="en-US" sz="1500" dirty="0"/>
              <a:t>End conflicts that cannot be resolved</a:t>
            </a:r>
          </a:p>
          <a:p>
            <a:pPr marL="457200" lvl="1" indent="0">
              <a:buNone/>
            </a:pPr>
            <a:r>
              <a:rPr lang="en-US" sz="1500" dirty="0"/>
              <a:t>			</a:t>
            </a:r>
            <a:r>
              <a:rPr lang="en-US" sz="2400" dirty="0"/>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5037144"/>
            <a:ext cx="1182441" cy="1055701"/>
          </a:xfrm>
          <a:prstGeom prst="rect">
            <a:avLst/>
          </a:prstGeom>
        </p:spPr>
      </p:pic>
    </p:spTree>
    <p:extLst>
      <p:ext uri="{BB962C8B-B14F-4D97-AF65-F5344CB8AC3E}">
        <p14:creationId xmlns:p14="http://schemas.microsoft.com/office/powerpoint/2010/main" val="3455918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ln/>
        </p:spPr>
        <p:txBody>
          <a:bodyPr/>
          <a:lstStyle/>
          <a:p>
            <a:r>
              <a:rPr lang="en-US" dirty="0"/>
              <a:t>EQ Stats &amp; Facts</a:t>
            </a: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7634883" cy="3589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1639" y="4038600"/>
            <a:ext cx="1625203" cy="233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4045811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Ideas for Improving in Each of the Areas</a:t>
            </a:r>
            <a:endParaRPr lang="en-US" dirty="0"/>
          </a:p>
        </p:txBody>
      </p:sp>
      <p:sp>
        <p:nvSpPr>
          <p:cNvPr id="3" name="Content Placeholder 2"/>
          <p:cNvSpPr>
            <a:spLocks noGrp="1"/>
          </p:cNvSpPr>
          <p:nvPr>
            <p:ph idx="1"/>
          </p:nvPr>
        </p:nvSpPr>
        <p:spPr/>
        <p:txBody>
          <a:bodyPr/>
          <a:lstStyle/>
          <a:p>
            <a:r>
              <a:rPr lang="en-US" dirty="0" smtClean="0"/>
              <a:t>Self Awareness</a:t>
            </a:r>
          </a:p>
          <a:p>
            <a:r>
              <a:rPr lang="en-US" dirty="0" smtClean="0"/>
              <a:t>Self Regulation</a:t>
            </a:r>
          </a:p>
          <a:p>
            <a:r>
              <a:rPr lang="en-US" dirty="0" smtClean="0"/>
              <a:t>Motivation</a:t>
            </a:r>
          </a:p>
          <a:p>
            <a:r>
              <a:rPr lang="en-US" dirty="0" smtClean="0"/>
              <a:t>Empathy</a:t>
            </a:r>
          </a:p>
          <a:p>
            <a:r>
              <a:rPr lang="en-US" dirty="0" smtClean="0"/>
              <a:t>Social Skills</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46916" y="1600200"/>
            <a:ext cx="2743200" cy="3840480"/>
          </a:xfrm>
          <a:prstGeom prst="rect">
            <a:avLst/>
          </a:prstGeom>
        </p:spPr>
      </p:pic>
    </p:spTree>
    <p:extLst>
      <p:ext uri="{BB962C8B-B14F-4D97-AF65-F5344CB8AC3E}">
        <p14:creationId xmlns:p14="http://schemas.microsoft.com/office/powerpoint/2010/main" val="158046766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Improving Self-Awareness</a:t>
            </a:r>
            <a:endParaRPr lang="en-US" sz="3200" dirty="0"/>
          </a:p>
        </p:txBody>
      </p:sp>
      <p:sp>
        <p:nvSpPr>
          <p:cNvPr id="3" name="Content Placeholder 2"/>
          <p:cNvSpPr>
            <a:spLocks noGrp="1"/>
          </p:cNvSpPr>
          <p:nvPr>
            <p:ph idx="1"/>
          </p:nvPr>
        </p:nvSpPr>
        <p:spPr>
          <a:xfrm>
            <a:off x="914400" y="750888"/>
            <a:ext cx="7924800" cy="4525963"/>
          </a:xfrm>
        </p:spPr>
        <p:txBody>
          <a:bodyPr/>
          <a:lstStyle/>
          <a:p>
            <a:pPr>
              <a:spcBef>
                <a:spcPts val="0"/>
              </a:spcBef>
            </a:pPr>
            <a:r>
              <a:rPr lang="en-US" sz="2200" dirty="0"/>
              <a:t>Practice self-reflection by recognizing your current emotional </a:t>
            </a:r>
            <a:r>
              <a:rPr lang="en-US" sz="2200" dirty="0" smtClean="0"/>
              <a:t>state</a:t>
            </a:r>
            <a:endParaRPr lang="en-US" sz="2200" dirty="0"/>
          </a:p>
          <a:p>
            <a:pPr>
              <a:spcBef>
                <a:spcPts val="0"/>
              </a:spcBef>
            </a:pPr>
            <a:r>
              <a:rPr lang="en-US" sz="2200" dirty="0"/>
              <a:t>Once you identify the emotion, describe it aloud or write it down </a:t>
            </a:r>
            <a:r>
              <a:rPr lang="en-US" sz="2200" dirty="0" smtClean="0"/>
              <a:t>on paper</a:t>
            </a:r>
            <a:endParaRPr lang="en-US" sz="2200" dirty="0"/>
          </a:p>
          <a:p>
            <a:pPr>
              <a:spcBef>
                <a:spcPts val="0"/>
              </a:spcBef>
            </a:pPr>
            <a:r>
              <a:rPr lang="en-US" sz="2200" dirty="0"/>
              <a:t>To improve your ability to self-assess, ask a family member </a:t>
            </a:r>
            <a:r>
              <a:rPr lang="en-US" sz="2200" dirty="0" smtClean="0"/>
              <a:t>or trusted </a:t>
            </a:r>
            <a:r>
              <a:rPr lang="en-US" sz="2200" dirty="0"/>
              <a:t>advisor to describe your strengths and </a:t>
            </a:r>
            <a:r>
              <a:rPr lang="en-US" sz="2200" dirty="0" smtClean="0"/>
              <a:t>weaknesses</a:t>
            </a:r>
            <a:endParaRPr lang="en-US" sz="2200" dirty="0"/>
          </a:p>
          <a:p>
            <a:pPr>
              <a:spcBef>
                <a:spcPts val="0"/>
              </a:spcBef>
            </a:pPr>
            <a:r>
              <a:rPr lang="en-US" sz="2200" dirty="0"/>
              <a:t>Compare with your own </a:t>
            </a:r>
            <a:r>
              <a:rPr lang="en-US" sz="2200" dirty="0" smtClean="0"/>
              <a:t>self-assessment</a:t>
            </a:r>
            <a:endParaRPr lang="en-US" sz="2200" dirty="0"/>
          </a:p>
          <a:p>
            <a:pPr>
              <a:spcBef>
                <a:spcPts val="0"/>
              </a:spcBef>
            </a:pPr>
            <a:r>
              <a:rPr lang="en-US" sz="2200" dirty="0"/>
              <a:t>Pay attention to your behaviors and see if you recognize </a:t>
            </a:r>
            <a:r>
              <a:rPr lang="en-US" sz="2200" dirty="0" smtClean="0"/>
              <a:t>patterns throughout </a:t>
            </a:r>
            <a:r>
              <a:rPr lang="en-US" sz="2200" dirty="0"/>
              <a:t>the </a:t>
            </a:r>
            <a:r>
              <a:rPr lang="en-US" sz="2200" dirty="0" smtClean="0"/>
              <a:t>day</a:t>
            </a:r>
            <a:endParaRPr lang="en-US" sz="2200" dirty="0"/>
          </a:p>
          <a:p>
            <a:pPr>
              <a:spcBef>
                <a:spcPts val="0"/>
              </a:spcBef>
            </a:pPr>
            <a:r>
              <a:rPr lang="en-US" sz="2200" dirty="0"/>
              <a:t>Reflect on the connection between your emotions and </a:t>
            </a:r>
            <a:r>
              <a:rPr lang="en-US" sz="2200" dirty="0" smtClean="0"/>
              <a:t>your behavior</a:t>
            </a:r>
            <a:endParaRPr lang="en-US" sz="2200" dirty="0"/>
          </a:p>
          <a:p>
            <a:pPr>
              <a:spcBef>
                <a:spcPts val="0"/>
              </a:spcBef>
            </a:pPr>
            <a:r>
              <a:rPr lang="en-US" sz="2200" dirty="0"/>
              <a:t>Write in a journal about your emotional responses to situations </a:t>
            </a:r>
            <a:r>
              <a:rPr lang="en-US" sz="2200" dirty="0" smtClean="0"/>
              <a:t>that were significant</a:t>
            </a:r>
            <a:endParaRPr lang="en-US" sz="2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5791200"/>
            <a:ext cx="1076712" cy="951692"/>
          </a:xfrm>
          <a:prstGeom prst="rect">
            <a:avLst/>
          </a:prstGeom>
        </p:spPr>
      </p:pic>
    </p:spTree>
    <p:extLst>
      <p:ext uri="{BB962C8B-B14F-4D97-AF65-F5344CB8AC3E}">
        <p14:creationId xmlns:p14="http://schemas.microsoft.com/office/powerpoint/2010/main" val="144122692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Improving Self-Regulation</a:t>
            </a:r>
            <a:endParaRPr lang="en-US" sz="3200" dirty="0"/>
          </a:p>
        </p:txBody>
      </p:sp>
      <p:sp>
        <p:nvSpPr>
          <p:cNvPr id="3" name="Content Placeholder 2"/>
          <p:cNvSpPr>
            <a:spLocks noGrp="1"/>
          </p:cNvSpPr>
          <p:nvPr>
            <p:ph idx="1"/>
          </p:nvPr>
        </p:nvSpPr>
        <p:spPr>
          <a:xfrm>
            <a:off x="914400" y="884237"/>
            <a:ext cx="8153400" cy="4525963"/>
          </a:xfrm>
        </p:spPr>
        <p:txBody>
          <a:bodyPr/>
          <a:lstStyle/>
          <a:p>
            <a:pPr>
              <a:spcAft>
                <a:spcPts val="0"/>
              </a:spcAft>
            </a:pPr>
            <a:r>
              <a:rPr lang="en-US" sz="2000" dirty="0"/>
              <a:t>Practice self-restraint by listening first, pausing and </a:t>
            </a:r>
            <a:r>
              <a:rPr lang="en-US" sz="2000" dirty="0" smtClean="0"/>
              <a:t>then responding</a:t>
            </a:r>
            <a:endParaRPr lang="en-US" sz="2000" dirty="0"/>
          </a:p>
          <a:p>
            <a:pPr>
              <a:spcAft>
                <a:spcPts val="0"/>
              </a:spcAft>
            </a:pPr>
            <a:r>
              <a:rPr lang="en-US" sz="2000" dirty="0"/>
              <a:t>When becoming frustrated, identify what brought on that </a:t>
            </a:r>
            <a:r>
              <a:rPr lang="en-US" sz="2000" dirty="0" smtClean="0"/>
              <a:t>emotion</a:t>
            </a:r>
            <a:endParaRPr lang="en-US" sz="2000" dirty="0"/>
          </a:p>
          <a:p>
            <a:pPr>
              <a:spcAft>
                <a:spcPts val="0"/>
              </a:spcAft>
            </a:pPr>
            <a:r>
              <a:rPr lang="en-US" sz="2000" dirty="0"/>
              <a:t>Create effective responses to stressful situations by </a:t>
            </a:r>
            <a:r>
              <a:rPr lang="en-US" sz="2000" dirty="0" smtClean="0"/>
              <a:t>finding strategies </a:t>
            </a:r>
            <a:r>
              <a:rPr lang="en-US" sz="2000" dirty="0"/>
              <a:t>for altering a negative </a:t>
            </a:r>
            <a:r>
              <a:rPr lang="en-US" sz="2000" dirty="0" smtClean="0"/>
              <a:t>mood</a:t>
            </a:r>
            <a:endParaRPr lang="en-US" sz="2000" dirty="0"/>
          </a:p>
          <a:p>
            <a:pPr>
              <a:spcAft>
                <a:spcPts val="0"/>
              </a:spcAft>
            </a:pPr>
            <a:r>
              <a:rPr lang="en-US" sz="2000" dirty="0"/>
              <a:t>Discuss ways of dealing with change and stress with </a:t>
            </a:r>
            <a:r>
              <a:rPr lang="en-US" sz="2000" dirty="0" smtClean="0"/>
              <a:t>family members</a:t>
            </a:r>
            <a:r>
              <a:rPr lang="en-US" sz="2000" dirty="0"/>
              <a:t>, friends or a trusted </a:t>
            </a:r>
            <a:r>
              <a:rPr lang="en-US" sz="2000" dirty="0" smtClean="0"/>
              <a:t>advisor</a:t>
            </a:r>
            <a:endParaRPr lang="en-US" sz="2000" dirty="0"/>
          </a:p>
          <a:p>
            <a:pPr>
              <a:spcAft>
                <a:spcPts val="0"/>
              </a:spcAft>
            </a:pPr>
            <a:r>
              <a:rPr lang="en-US" sz="2000" dirty="0"/>
              <a:t>Focus on events that provide a sense of calm or positive </a:t>
            </a:r>
            <a:r>
              <a:rPr lang="en-US" sz="2000" dirty="0" smtClean="0"/>
              <a:t>emotions</a:t>
            </a:r>
            <a:endParaRPr lang="en-US" sz="2000" dirty="0"/>
          </a:p>
          <a:p>
            <a:pPr>
              <a:spcAft>
                <a:spcPts val="0"/>
              </a:spcAft>
            </a:pPr>
            <a:r>
              <a:rPr lang="en-US" sz="2000" dirty="0" smtClean="0"/>
              <a:t>Ask </a:t>
            </a:r>
            <a:r>
              <a:rPr lang="en-US" sz="2000" dirty="0"/>
              <a:t>yourself, "What is the worst thing that can happen?" in </a:t>
            </a:r>
            <a:r>
              <a:rPr lang="en-US" sz="2000" dirty="0" smtClean="0"/>
              <a:t>order to </a:t>
            </a:r>
            <a:r>
              <a:rPr lang="en-US" sz="2000" dirty="0"/>
              <a:t>consider the reality of the </a:t>
            </a:r>
            <a:r>
              <a:rPr lang="en-US" sz="2000" dirty="0" smtClean="0"/>
              <a:t>situation</a:t>
            </a:r>
            <a:endParaRPr lang="en-US" sz="2000" dirty="0"/>
          </a:p>
          <a:p>
            <a:pPr>
              <a:spcAft>
                <a:spcPts val="0"/>
              </a:spcAft>
            </a:pPr>
            <a:r>
              <a:rPr lang="en-US" sz="2000" dirty="0"/>
              <a:t>Journal occurrences during which you </a:t>
            </a:r>
            <a:r>
              <a:rPr lang="en-US" sz="2000" dirty="0" smtClean="0"/>
              <a:t>were able </a:t>
            </a:r>
            <a:r>
              <a:rPr lang="en-US" sz="2000" dirty="0"/>
              <a:t>to regulate </a:t>
            </a:r>
            <a:r>
              <a:rPr lang="en-US" sz="2000" dirty="0" smtClean="0"/>
              <a:t>your responses </a:t>
            </a:r>
            <a:r>
              <a:rPr lang="en-US" sz="2000" dirty="0"/>
              <a:t>or </a:t>
            </a:r>
            <a:r>
              <a:rPr lang="en-US" sz="2000" dirty="0" smtClean="0"/>
              <a:t>emotions</a:t>
            </a:r>
            <a:endParaRPr lang="en-US" sz="2000" dirty="0"/>
          </a:p>
          <a:p>
            <a:pPr>
              <a:spcAft>
                <a:spcPts val="0"/>
              </a:spcAft>
            </a:pPr>
            <a:r>
              <a:rPr lang="en-US" sz="2000" dirty="0" smtClean="0"/>
              <a:t>Begin </a:t>
            </a:r>
            <a:r>
              <a:rPr lang="en-US" sz="2000" dirty="0"/>
              <a:t>regular </a:t>
            </a:r>
            <a:r>
              <a:rPr lang="en-US" sz="2000" dirty="0" smtClean="0"/>
              <a:t>exercise, yoga or meditation </a:t>
            </a:r>
            <a:r>
              <a:rPr lang="en-US" sz="2000" dirty="0"/>
              <a:t>to increase your ability to manage </a:t>
            </a:r>
            <a:r>
              <a:rPr lang="en-US" sz="2000" dirty="0" smtClean="0"/>
              <a:t>your emotions </a:t>
            </a:r>
            <a:r>
              <a:rPr lang="en-US" sz="2000" dirty="0"/>
              <a:t>and relax both body and mind. Exercise regulates </a:t>
            </a:r>
            <a:r>
              <a:rPr lang="en-US" sz="2000" dirty="0" smtClean="0"/>
              <a:t>your emotions </a:t>
            </a:r>
            <a:r>
              <a:rPr lang="en-US" sz="2000" dirty="0"/>
              <a:t>by releasing endorphins, adrenaline, serotonin </a:t>
            </a:r>
            <a:r>
              <a:rPr lang="en-US" sz="2000" dirty="0" smtClean="0"/>
              <a:t>and dopamine</a:t>
            </a:r>
            <a:endParaRPr lang="en-US" sz="2000" dirty="0"/>
          </a:p>
        </p:txBody>
      </p:sp>
    </p:spTree>
    <p:extLst>
      <p:ext uri="{BB962C8B-B14F-4D97-AF65-F5344CB8AC3E}">
        <p14:creationId xmlns:p14="http://schemas.microsoft.com/office/powerpoint/2010/main" val="26352368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5638800"/>
            <a:ext cx="1219200" cy="1219200"/>
          </a:xfrm>
          <a:prstGeom prst="rect">
            <a:avLst/>
          </a:prstGeom>
        </p:spPr>
      </p:pic>
      <p:sp>
        <p:nvSpPr>
          <p:cNvPr id="2" name="Title 1"/>
          <p:cNvSpPr>
            <a:spLocks noGrp="1"/>
          </p:cNvSpPr>
          <p:nvPr>
            <p:ph type="title"/>
          </p:nvPr>
        </p:nvSpPr>
        <p:spPr>
          <a:xfrm>
            <a:off x="1524000" y="-381000"/>
            <a:ext cx="7594854" cy="1143000"/>
          </a:xfrm>
        </p:spPr>
        <p:txBody>
          <a:bodyPr/>
          <a:lstStyle/>
          <a:p>
            <a:r>
              <a:rPr lang="en-US" sz="3200" dirty="0"/>
              <a:t>Improving Your Motivation</a:t>
            </a:r>
          </a:p>
        </p:txBody>
      </p:sp>
      <p:sp>
        <p:nvSpPr>
          <p:cNvPr id="3" name="Content Placeholder 2"/>
          <p:cNvSpPr>
            <a:spLocks noGrp="1"/>
          </p:cNvSpPr>
          <p:nvPr>
            <p:ph idx="1"/>
          </p:nvPr>
        </p:nvSpPr>
        <p:spPr>
          <a:xfrm>
            <a:off x="990600" y="817364"/>
            <a:ext cx="8001000" cy="3145036"/>
          </a:xfrm>
        </p:spPr>
        <p:txBody>
          <a:bodyPr>
            <a:noAutofit/>
          </a:bodyPr>
          <a:lstStyle/>
          <a:p>
            <a:pPr>
              <a:spcBef>
                <a:spcPts val="0"/>
              </a:spcBef>
              <a:spcAft>
                <a:spcPts val="0"/>
              </a:spcAft>
            </a:pPr>
            <a:r>
              <a:rPr lang="en-US" sz="1900" dirty="0" smtClean="0"/>
              <a:t>Set specific goals with dates for achievement</a:t>
            </a:r>
          </a:p>
          <a:p>
            <a:pPr>
              <a:spcBef>
                <a:spcPts val="0"/>
              </a:spcBef>
              <a:spcAft>
                <a:spcPts val="0"/>
              </a:spcAft>
            </a:pPr>
            <a:r>
              <a:rPr lang="en-US" sz="1900" dirty="0" smtClean="0"/>
              <a:t>Clarify why these goals are important to you. Ask yourself not only, "What are my goals?" but also, "Why are they my goals?"</a:t>
            </a:r>
          </a:p>
          <a:p>
            <a:pPr>
              <a:spcBef>
                <a:spcPts val="0"/>
              </a:spcBef>
              <a:spcAft>
                <a:spcPts val="0"/>
              </a:spcAft>
            </a:pPr>
            <a:r>
              <a:rPr lang="en-US" sz="1900" dirty="0" smtClean="0"/>
              <a:t>Work with a peer or trusted advisor to create detailed action items to work toward your overall goals</a:t>
            </a:r>
          </a:p>
          <a:p>
            <a:pPr>
              <a:spcBef>
                <a:spcPts val="0"/>
              </a:spcBef>
              <a:spcAft>
                <a:spcPts val="0"/>
              </a:spcAft>
            </a:pPr>
            <a:r>
              <a:rPr lang="en-US" sz="1900" dirty="0" smtClean="0"/>
              <a:t>Set aside time to work on your goals each day, even if it is just five minutes at a time</a:t>
            </a:r>
          </a:p>
          <a:p>
            <a:pPr>
              <a:spcBef>
                <a:spcPts val="0"/>
              </a:spcBef>
              <a:spcAft>
                <a:spcPts val="0"/>
              </a:spcAft>
            </a:pPr>
            <a:r>
              <a:rPr lang="en-US" sz="1900" dirty="0" smtClean="0"/>
              <a:t>List your goals and post them where you can see them every day</a:t>
            </a:r>
          </a:p>
          <a:p>
            <a:pPr>
              <a:spcBef>
                <a:spcPts val="0"/>
              </a:spcBef>
              <a:spcAft>
                <a:spcPts val="0"/>
              </a:spcAft>
            </a:pPr>
            <a:r>
              <a:rPr lang="en-US" sz="1900" dirty="0" smtClean="0"/>
              <a:t>Spend time visualizing the achievement of your goals</a:t>
            </a:r>
          </a:p>
          <a:p>
            <a:pPr>
              <a:spcBef>
                <a:spcPts val="0"/>
              </a:spcBef>
              <a:spcAft>
                <a:spcPts val="0"/>
              </a:spcAft>
            </a:pPr>
            <a:r>
              <a:rPr lang="en-US" sz="1900" dirty="0" smtClean="0"/>
              <a:t>Ask a close friend to help hold you accountable for reaching your goals</a:t>
            </a:r>
          </a:p>
          <a:p>
            <a:pPr>
              <a:spcBef>
                <a:spcPts val="0"/>
              </a:spcBef>
              <a:spcAft>
                <a:spcPts val="0"/>
              </a:spcAft>
            </a:pPr>
            <a:r>
              <a:rPr lang="en-US" sz="1900" dirty="0" smtClean="0"/>
              <a:t>Celebrate accomplishments, both big and small</a:t>
            </a:r>
          </a:p>
          <a:p>
            <a:pPr>
              <a:spcBef>
                <a:spcPts val="0"/>
              </a:spcBef>
              <a:spcAft>
                <a:spcPts val="0"/>
              </a:spcAft>
            </a:pPr>
            <a:r>
              <a:rPr lang="en-US" sz="1900" dirty="0" smtClean="0"/>
              <a:t>Learn from your mistakes; keep track of the lessons learned in a journal</a:t>
            </a:r>
          </a:p>
          <a:p>
            <a:pPr>
              <a:spcBef>
                <a:spcPts val="0"/>
              </a:spcBef>
              <a:spcAft>
                <a:spcPts val="0"/>
              </a:spcAft>
            </a:pPr>
            <a:r>
              <a:rPr lang="en-US" sz="1900" dirty="0" smtClean="0"/>
              <a:t>Find </a:t>
            </a:r>
            <a:r>
              <a:rPr lang="en-US" sz="1900" dirty="0"/>
              <a:t>inspiration from others who use internal motivation to overcome obstacles to reach their dreams</a:t>
            </a:r>
          </a:p>
        </p:txBody>
      </p:sp>
    </p:spTree>
    <p:extLst>
      <p:ext uri="{BB962C8B-B14F-4D97-AF65-F5344CB8AC3E}">
        <p14:creationId xmlns:p14="http://schemas.microsoft.com/office/powerpoint/2010/main" val="28028746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300" y="-76200"/>
            <a:ext cx="7429500" cy="857250"/>
          </a:xfrm>
        </p:spPr>
        <p:txBody>
          <a:bodyPr/>
          <a:lstStyle/>
          <a:p>
            <a:r>
              <a:rPr lang="en-US" sz="3200" dirty="0"/>
              <a:t>Improving Your Empathy</a:t>
            </a:r>
          </a:p>
        </p:txBody>
      </p:sp>
      <p:sp>
        <p:nvSpPr>
          <p:cNvPr id="3" name="Content Placeholder 2"/>
          <p:cNvSpPr>
            <a:spLocks noGrp="1"/>
          </p:cNvSpPr>
          <p:nvPr>
            <p:ph idx="1"/>
          </p:nvPr>
        </p:nvSpPr>
        <p:spPr>
          <a:xfrm>
            <a:off x="914400" y="857250"/>
            <a:ext cx="8001000" cy="5162550"/>
          </a:xfrm>
        </p:spPr>
        <p:txBody>
          <a:bodyPr>
            <a:normAutofit/>
          </a:bodyPr>
          <a:lstStyle/>
          <a:p>
            <a:r>
              <a:rPr lang="en-US" sz="1900" dirty="0"/>
              <a:t>Attempt to understand others before communicating your point of view</a:t>
            </a:r>
          </a:p>
          <a:p>
            <a:r>
              <a:rPr lang="en-US" sz="1900" dirty="0"/>
              <a:t>Observe nonverbal behavior to evaluate the negative or positive emotions of others</a:t>
            </a:r>
          </a:p>
          <a:p>
            <a:r>
              <a:rPr lang="en-US" sz="1900" dirty="0"/>
              <a:t>Go people watching or see emotions in movie characters</a:t>
            </a:r>
          </a:p>
          <a:p>
            <a:r>
              <a:rPr lang="en-US" sz="1900" dirty="0"/>
              <a:t>Practice empathetic communication in response to your family members and coworkers</a:t>
            </a:r>
          </a:p>
          <a:p>
            <a:r>
              <a:rPr lang="en-US" sz="1900" dirty="0"/>
              <a:t>Watch interactions of other people that you determine to be empathetic. What can you do to model that behavior?</a:t>
            </a:r>
          </a:p>
          <a:p>
            <a:r>
              <a:rPr lang="en-US" sz="1900" dirty="0"/>
              <a:t>Break bad interpersonal habits such as interrupting others</a:t>
            </a:r>
          </a:p>
          <a:p>
            <a:r>
              <a:rPr lang="en-US" sz="1900" dirty="0"/>
              <a:t>Seek clarification from others when attempting to read emotional responses</a:t>
            </a:r>
          </a:p>
          <a:p>
            <a:r>
              <a:rPr lang="en-US" sz="1900" dirty="0"/>
              <a:t>Be nonjudgmental in your interactions with others</a:t>
            </a:r>
          </a:p>
          <a:p>
            <a:r>
              <a:rPr lang="en-US" sz="1900" dirty="0"/>
              <a:t>Offer assistance to your friends, family and even strangers</a:t>
            </a:r>
          </a:p>
          <a:p>
            <a:pPr marL="0" indent="0">
              <a:buNone/>
            </a:pPr>
            <a:endParaRPr lang="en-US" sz="15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0748" y="5105400"/>
            <a:ext cx="836052" cy="1046613"/>
          </a:xfrm>
          <a:prstGeom prst="rect">
            <a:avLst/>
          </a:prstGeom>
        </p:spPr>
      </p:pic>
    </p:spTree>
    <p:extLst>
      <p:ext uri="{BB962C8B-B14F-4D97-AF65-F5344CB8AC3E}">
        <p14:creationId xmlns:p14="http://schemas.microsoft.com/office/powerpoint/2010/main" val="291524326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
            <a:ext cx="8153400" cy="857250"/>
          </a:xfrm>
        </p:spPr>
        <p:txBody>
          <a:bodyPr/>
          <a:lstStyle/>
          <a:p>
            <a:r>
              <a:rPr lang="en-US" sz="3200" dirty="0"/>
              <a:t>Improving Your Social Skills</a:t>
            </a:r>
          </a:p>
        </p:txBody>
      </p:sp>
      <p:sp>
        <p:nvSpPr>
          <p:cNvPr id="3" name="Content Placeholder 2"/>
          <p:cNvSpPr>
            <a:spLocks noGrp="1"/>
          </p:cNvSpPr>
          <p:nvPr>
            <p:ph idx="1"/>
          </p:nvPr>
        </p:nvSpPr>
        <p:spPr>
          <a:xfrm>
            <a:off x="990600" y="781050"/>
            <a:ext cx="8305800" cy="3394472"/>
          </a:xfrm>
        </p:spPr>
        <p:txBody>
          <a:bodyPr>
            <a:noAutofit/>
          </a:bodyPr>
          <a:lstStyle/>
          <a:p>
            <a:r>
              <a:rPr lang="en-US" sz="1800" dirty="0"/>
              <a:t>Be aware of the message your body language is communicating</a:t>
            </a:r>
          </a:p>
          <a:p>
            <a:r>
              <a:rPr lang="en-US" sz="1800" dirty="0"/>
              <a:t>Ask those you admire to describe their experience when socializing with you</a:t>
            </a:r>
          </a:p>
          <a:p>
            <a:r>
              <a:rPr lang="en-US" sz="1800" dirty="0"/>
              <a:t>Remember people's names. Everyone has a hard time with it</a:t>
            </a:r>
          </a:p>
          <a:p>
            <a:r>
              <a:rPr lang="en-US" sz="1800" dirty="0"/>
              <a:t>Use memory techniques and be known as the one that remembers!</a:t>
            </a:r>
          </a:p>
          <a:p>
            <a:r>
              <a:rPr lang="en-US" sz="1800" dirty="0"/>
              <a:t>After making a mistake, take accountability quickly and find ways to make amends </a:t>
            </a:r>
          </a:p>
          <a:p>
            <a:r>
              <a:rPr lang="en-US" sz="1800" dirty="0"/>
              <a:t>Describe scenarios to a trusted advisor in order to gain experiential knowledge on how to increase your level of social skills (i.e. discuss the details of a social function and what makes you uneasy)</a:t>
            </a:r>
          </a:p>
          <a:p>
            <a:r>
              <a:rPr lang="en-US" sz="1800" dirty="0"/>
              <a:t>Take notice when emotions are taking over an interaction and then find ways to remove yourself from the situation</a:t>
            </a:r>
          </a:p>
          <a:p>
            <a:r>
              <a:rPr lang="en-US" sz="1800" dirty="0"/>
              <a:t>Be open and curious - Show a genuine curiosity for others' well-being</a:t>
            </a:r>
          </a:p>
          <a:p>
            <a:r>
              <a:rPr lang="en-US" sz="1800" dirty="0"/>
              <a:t>Explain your decisions, don’t just make them</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5630863"/>
            <a:ext cx="1497853" cy="1090612"/>
          </a:xfrm>
          <a:prstGeom prst="rect">
            <a:avLst/>
          </a:prstGeom>
        </p:spPr>
      </p:pic>
    </p:spTree>
    <p:extLst>
      <p:ext uri="{BB962C8B-B14F-4D97-AF65-F5344CB8AC3E}">
        <p14:creationId xmlns:p14="http://schemas.microsoft.com/office/powerpoint/2010/main" val="301029114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8229600" cy="1143000"/>
          </a:xfrm>
        </p:spPr>
        <p:txBody>
          <a:bodyPr/>
          <a:lstStyle/>
          <a:p>
            <a:r>
              <a:rPr lang="en-US" sz="2800" dirty="0"/>
              <a:t>EQ Improvement </a:t>
            </a:r>
            <a:r>
              <a:rPr lang="en-US" sz="2800" dirty="0" smtClean="0"/>
              <a:t>Plan - SAMPLE</a:t>
            </a:r>
            <a:endParaRPr lang="en-US" sz="2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87673687"/>
              </p:ext>
            </p:extLst>
          </p:nvPr>
        </p:nvGraphicFramePr>
        <p:xfrm>
          <a:off x="228601" y="838200"/>
          <a:ext cx="8762998" cy="4572000"/>
        </p:xfrm>
        <a:graphic>
          <a:graphicData uri="http://schemas.openxmlformats.org/drawingml/2006/table">
            <a:tbl>
              <a:tblPr firstRow="1" bandRow="1">
                <a:tableStyleId>{5C22544A-7EE6-4342-B048-85BDC9FD1C3A}</a:tableStyleId>
              </a:tblPr>
              <a:tblGrid>
                <a:gridCol w="2374860">
                  <a:extLst>
                    <a:ext uri="{9D8B030D-6E8A-4147-A177-3AD203B41FA5}">
                      <a16:colId xmlns:a16="http://schemas.microsoft.com/office/drawing/2014/main" xmlns="" val="20000"/>
                    </a:ext>
                  </a:extLst>
                </a:gridCol>
                <a:gridCol w="1579048">
                  <a:extLst>
                    <a:ext uri="{9D8B030D-6E8A-4147-A177-3AD203B41FA5}">
                      <a16:colId xmlns:a16="http://schemas.microsoft.com/office/drawing/2014/main" xmlns="" val="20001"/>
                    </a:ext>
                  </a:extLst>
                </a:gridCol>
                <a:gridCol w="1603030">
                  <a:extLst>
                    <a:ext uri="{9D8B030D-6E8A-4147-A177-3AD203B41FA5}">
                      <a16:colId xmlns:a16="http://schemas.microsoft.com/office/drawing/2014/main" xmlns="" val="20002"/>
                    </a:ext>
                  </a:extLst>
                </a:gridCol>
                <a:gridCol w="1603030">
                  <a:extLst>
                    <a:ext uri="{9D8B030D-6E8A-4147-A177-3AD203B41FA5}">
                      <a16:colId xmlns:a16="http://schemas.microsoft.com/office/drawing/2014/main" xmlns="" val="20003"/>
                    </a:ext>
                  </a:extLst>
                </a:gridCol>
                <a:gridCol w="1603030">
                  <a:extLst>
                    <a:ext uri="{9D8B030D-6E8A-4147-A177-3AD203B41FA5}">
                      <a16:colId xmlns:a16="http://schemas.microsoft.com/office/drawing/2014/main" xmlns="" val="20004"/>
                    </a:ext>
                  </a:extLst>
                </a:gridCol>
              </a:tblGrid>
              <a:tr h="946484">
                <a:tc>
                  <a:txBody>
                    <a:bodyPr/>
                    <a:lstStyle/>
                    <a:p>
                      <a:r>
                        <a:rPr lang="en-US" dirty="0"/>
                        <a:t>New Behavior</a:t>
                      </a:r>
                    </a:p>
                  </a:txBody>
                  <a:tcPr/>
                </a:tc>
                <a:tc>
                  <a:txBody>
                    <a:bodyPr/>
                    <a:lstStyle/>
                    <a:p>
                      <a:r>
                        <a:rPr lang="en-US" dirty="0"/>
                        <a:t>What</a:t>
                      </a:r>
                      <a:r>
                        <a:rPr lang="en-US" baseline="0" dirty="0"/>
                        <a:t> part of EQ</a:t>
                      </a:r>
                      <a:endParaRPr lang="en-US" dirty="0"/>
                    </a:p>
                  </a:txBody>
                  <a:tcPr/>
                </a:tc>
                <a:tc>
                  <a:txBody>
                    <a:bodyPr/>
                    <a:lstStyle/>
                    <a:p>
                      <a:r>
                        <a:rPr lang="en-US" dirty="0"/>
                        <a:t>Why</a:t>
                      </a:r>
                      <a:r>
                        <a:rPr lang="en-US" baseline="0" dirty="0"/>
                        <a:t> do I want to employ this new behavior</a:t>
                      </a:r>
                      <a:endParaRPr lang="en-US" dirty="0"/>
                    </a:p>
                  </a:txBody>
                  <a:tcPr/>
                </a:tc>
                <a:tc>
                  <a:txBody>
                    <a:bodyPr/>
                    <a:lstStyle/>
                    <a:p>
                      <a:r>
                        <a:rPr lang="en-US" dirty="0"/>
                        <a:t>Strategies</a:t>
                      </a:r>
                    </a:p>
                  </a:txBody>
                  <a:tcPr/>
                </a:tc>
                <a:tc>
                  <a:txBody>
                    <a:bodyPr/>
                    <a:lstStyle/>
                    <a:p>
                      <a:r>
                        <a:rPr lang="en-US" dirty="0"/>
                        <a:t>By</a:t>
                      </a:r>
                      <a:r>
                        <a:rPr lang="en-US" baseline="0" dirty="0"/>
                        <a:t> when?</a:t>
                      </a:r>
                      <a:endParaRPr lang="en-US" dirty="0"/>
                    </a:p>
                  </a:txBody>
                  <a:tcPr/>
                </a:tc>
                <a:extLst>
                  <a:ext uri="{0D108BD9-81ED-4DB2-BD59-A6C34878D82A}">
                    <a16:rowId xmlns:a16="http://schemas.microsoft.com/office/drawing/2014/main" xmlns="" val="10000"/>
                  </a:ext>
                </a:extLst>
              </a:tr>
              <a:tr h="2366211">
                <a:tc>
                  <a:txBody>
                    <a:bodyPr/>
                    <a:lstStyle/>
                    <a:p>
                      <a:r>
                        <a:rPr lang="en-US" dirty="0"/>
                        <a:t>EX: Listen without interrupting</a:t>
                      </a:r>
                    </a:p>
                  </a:txBody>
                  <a:tcPr/>
                </a:tc>
                <a:tc>
                  <a:txBody>
                    <a:bodyPr/>
                    <a:lstStyle/>
                    <a:p>
                      <a:r>
                        <a:rPr lang="en-US" dirty="0"/>
                        <a:t>Self-management</a:t>
                      </a:r>
                    </a:p>
                  </a:txBody>
                  <a:tcPr/>
                </a:tc>
                <a:tc>
                  <a:txBody>
                    <a:bodyPr/>
                    <a:lstStyle/>
                    <a:p>
                      <a:r>
                        <a:rPr lang="en-US" dirty="0"/>
                        <a:t>To be more respectful</a:t>
                      </a:r>
                      <a:r>
                        <a:rPr lang="en-US" baseline="0" dirty="0"/>
                        <a:t> and to learn more</a:t>
                      </a:r>
                      <a:endParaRPr lang="en-US" dirty="0"/>
                    </a:p>
                  </a:txBody>
                  <a:tcPr/>
                </a:tc>
                <a:tc>
                  <a:txBody>
                    <a:bodyPr/>
                    <a:lstStyle/>
                    <a:p>
                      <a:r>
                        <a:rPr lang="en-US" dirty="0"/>
                        <a:t>Allow a pause before speaking; take notes while listening; focus on the other person; get an accountability partner</a:t>
                      </a:r>
                    </a:p>
                  </a:txBody>
                  <a:tcPr/>
                </a:tc>
                <a:tc>
                  <a:txBody>
                    <a:bodyPr/>
                    <a:lstStyle/>
                    <a:p>
                      <a:r>
                        <a:rPr lang="en-US" dirty="0"/>
                        <a:t>Practice 3 </a:t>
                      </a:r>
                      <a:r>
                        <a:rPr lang="en-US" dirty="0" smtClean="0"/>
                        <a:t>weeks and reassess</a:t>
                      </a:r>
                      <a:endParaRPr lang="en-US" dirty="0"/>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61737661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295400" y="-381000"/>
            <a:ext cx="7772400" cy="1143000"/>
          </a:xfrm>
        </p:spPr>
        <p:txBody>
          <a:bodyPr/>
          <a:lstStyle/>
          <a:p>
            <a:pPr eaLnBrk="1" hangingPunct="1"/>
            <a:r>
              <a:rPr lang="en-US" sz="3200" dirty="0" smtClean="0"/>
              <a:t>Q&amp;A, Evaluations and Next Steps</a:t>
            </a:r>
          </a:p>
        </p:txBody>
      </p:sp>
      <p:sp>
        <p:nvSpPr>
          <p:cNvPr id="50179" name="Rectangle 3"/>
          <p:cNvSpPr>
            <a:spLocks noGrp="1" noChangeArrowheads="1"/>
          </p:cNvSpPr>
          <p:nvPr>
            <p:ph type="body" sz="half" idx="1"/>
          </p:nvPr>
        </p:nvSpPr>
        <p:spPr>
          <a:xfrm>
            <a:off x="1524000" y="990600"/>
            <a:ext cx="3810000" cy="4810125"/>
          </a:xfrm>
        </p:spPr>
        <p:txBody>
          <a:bodyPr>
            <a:normAutofit/>
          </a:bodyPr>
          <a:lstStyle/>
          <a:p>
            <a:pPr eaLnBrk="1" hangingPunct="1">
              <a:lnSpc>
                <a:spcPct val="110000"/>
              </a:lnSpc>
              <a:spcBef>
                <a:spcPts val="0"/>
              </a:spcBef>
            </a:pPr>
            <a:r>
              <a:rPr lang="en-US" dirty="0" smtClean="0"/>
              <a:t>What are you taking forward from the session?</a:t>
            </a:r>
          </a:p>
          <a:p>
            <a:pPr eaLnBrk="1" hangingPunct="1">
              <a:lnSpc>
                <a:spcPct val="110000"/>
              </a:lnSpc>
            </a:pPr>
            <a:r>
              <a:rPr lang="en-US" dirty="0" smtClean="0"/>
              <a:t>What new insights have you gained?</a:t>
            </a:r>
          </a:p>
          <a:p>
            <a:pPr eaLnBrk="1" hangingPunct="1">
              <a:lnSpc>
                <a:spcPct val="110000"/>
              </a:lnSpc>
            </a:pPr>
            <a:r>
              <a:rPr lang="en-US" dirty="0" smtClean="0"/>
              <a:t>What new behaviors will you try?</a:t>
            </a:r>
          </a:p>
        </p:txBody>
      </p:sp>
      <p:pic>
        <p:nvPicPr>
          <p:cNvPr id="50180" name="Picture 13" descr="MPj04445840000[1]"/>
          <p:cNvPicPr>
            <a:picLocks noGrp="1" noChangeAspect="1" noChangeArrowheads="1"/>
          </p:cNvPicPr>
          <p:nvPr>
            <p:ph sz="half" idx="2"/>
          </p:nvPr>
        </p:nvPicPr>
        <p:blipFill>
          <a:blip r:embed="rId3" cstate="print"/>
          <a:srcRect/>
          <a:stretch>
            <a:fillRect/>
          </a:stretch>
        </p:blipFill>
        <p:spPr>
          <a:xfrm>
            <a:off x="6019800" y="1143000"/>
            <a:ext cx="2587625" cy="3876675"/>
          </a:xfrm>
        </p:spPr>
      </p:pic>
    </p:spTree>
    <p:extLst>
      <p:ext uri="{BB962C8B-B14F-4D97-AF65-F5344CB8AC3E}">
        <p14:creationId xmlns:p14="http://schemas.microsoft.com/office/powerpoint/2010/main" val="18415542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Ahhhhhh</a:t>
            </a:r>
            <a:r>
              <a:rPr lang="en-US" sz="3200" dirty="0" smtClean="0"/>
              <a:t>…</a:t>
            </a:r>
            <a:endParaRPr lang="en-US" sz="3200" dirty="0"/>
          </a:p>
        </p:txBody>
      </p:sp>
      <p:pic>
        <p:nvPicPr>
          <p:cNvPr id="4" name="8olr9RzoOAA"/>
          <p:cNvPicPr>
            <a:picLocks noGrp="1" noRot="1" noChangeAspect="1"/>
          </p:cNvPicPr>
          <p:nvPr>
            <p:ph idx="1"/>
            <a:videoFile r:link="rId1"/>
          </p:nvPr>
        </p:nvPicPr>
        <p:blipFill>
          <a:blip r:embed="rId3"/>
          <a:stretch>
            <a:fillRect/>
          </a:stretch>
        </p:blipFill>
        <p:spPr>
          <a:xfrm>
            <a:off x="1598613" y="1219200"/>
            <a:ext cx="6858000" cy="3857625"/>
          </a:xfrm>
          <a:prstGeom prst="rect">
            <a:avLst/>
          </a:prstGeom>
        </p:spPr>
      </p:pic>
    </p:spTree>
    <p:extLst>
      <p:ext uri="{BB962C8B-B14F-4D97-AF65-F5344CB8AC3E}">
        <p14:creationId xmlns:p14="http://schemas.microsoft.com/office/powerpoint/2010/main" val="50735417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229600" cy="1143000"/>
          </a:xfrm>
        </p:spPr>
        <p:txBody>
          <a:bodyPr/>
          <a:lstStyle/>
          <a:p>
            <a:r>
              <a:rPr lang="en-US" sz="3200" dirty="0"/>
              <a:t>Bibliography</a:t>
            </a:r>
          </a:p>
        </p:txBody>
      </p:sp>
      <p:sp>
        <p:nvSpPr>
          <p:cNvPr id="5" name="Content Placeholder 4"/>
          <p:cNvSpPr>
            <a:spLocks noGrp="1"/>
          </p:cNvSpPr>
          <p:nvPr>
            <p:ph idx="1"/>
          </p:nvPr>
        </p:nvSpPr>
        <p:spPr>
          <a:xfrm>
            <a:off x="1051932" y="914400"/>
            <a:ext cx="7558668" cy="4449763"/>
          </a:xfrm>
        </p:spPr>
        <p:txBody>
          <a:bodyPr/>
          <a:lstStyle/>
          <a:p>
            <a:pPr>
              <a:spcBef>
                <a:spcPts val="0"/>
              </a:spcBef>
              <a:spcAft>
                <a:spcPts val="0"/>
              </a:spcAft>
            </a:pPr>
            <a:r>
              <a:rPr lang="en-US" sz="2000" dirty="0"/>
              <a:t>Emotional Intelligence: Why It Can Matter More than IQ, Daniel Goleman, 1995.</a:t>
            </a:r>
          </a:p>
          <a:p>
            <a:pPr>
              <a:spcBef>
                <a:spcPts val="0"/>
              </a:spcBef>
              <a:spcAft>
                <a:spcPts val="0"/>
              </a:spcAft>
            </a:pPr>
            <a:r>
              <a:rPr lang="en-US" sz="2000" dirty="0"/>
              <a:t>Emotional Intelligence 2.0, Jean Greaves, Travis Bradbury, 2009</a:t>
            </a:r>
          </a:p>
          <a:p>
            <a:pPr>
              <a:spcBef>
                <a:spcPts val="0"/>
              </a:spcBef>
              <a:spcAft>
                <a:spcPts val="0"/>
              </a:spcAft>
            </a:pPr>
            <a:r>
              <a:rPr lang="en-US" sz="2000" dirty="0"/>
              <a:t>The Emotional Life of Your Brain, Richard Davidson and Sharon Begley, 2012</a:t>
            </a:r>
          </a:p>
          <a:p>
            <a:pPr>
              <a:spcBef>
                <a:spcPts val="0"/>
              </a:spcBef>
              <a:spcAft>
                <a:spcPts val="0"/>
              </a:spcAft>
            </a:pPr>
            <a:r>
              <a:rPr lang="en-US" sz="2000" dirty="0"/>
              <a:t>How to Improve Your Emotional Intelligence at Work and in Relationships, Shawn Kent Hayashi, 2016</a:t>
            </a:r>
          </a:p>
          <a:p>
            <a:pPr>
              <a:spcBef>
                <a:spcPts val="0"/>
              </a:spcBef>
              <a:spcAft>
                <a:spcPts val="0"/>
              </a:spcAft>
            </a:pPr>
            <a:r>
              <a:rPr lang="en-US" sz="2000" dirty="0"/>
              <a:t>The Leadership Code: 5 Rules to Lead By, Dave Ulrich, Norm Smallwood, Kate Sweetman, 2008</a:t>
            </a:r>
          </a:p>
          <a:p>
            <a:pPr>
              <a:spcBef>
                <a:spcPts val="0"/>
              </a:spcBef>
              <a:spcAft>
                <a:spcPts val="0"/>
              </a:spcAft>
            </a:pPr>
            <a:r>
              <a:rPr lang="en-US" sz="2000" dirty="0"/>
              <a:t>Leadership Vertigo: Why Even the Best Leaders Go Off Course and How They Can Get Back On Track, S. Max Brown, Tanveer Naseer, 2014</a:t>
            </a:r>
          </a:p>
          <a:p>
            <a:pPr>
              <a:spcBef>
                <a:spcPts val="0"/>
              </a:spcBef>
              <a:spcAft>
                <a:spcPts val="0"/>
              </a:spcAft>
            </a:pPr>
            <a:r>
              <a:rPr lang="en-US" sz="2000" dirty="0"/>
              <a:t>Mindset: The New Psychology of Success, Carol Dweck, 2006</a:t>
            </a:r>
          </a:p>
          <a:p>
            <a:pPr>
              <a:spcBef>
                <a:spcPts val="0"/>
              </a:spcBef>
              <a:spcAft>
                <a:spcPts val="0"/>
              </a:spcAft>
            </a:pPr>
            <a:r>
              <a:rPr lang="en-US" sz="2000" dirty="0"/>
              <a:t>Bridging the Soft Skills Gap, Bruce Tulgan, 2015</a:t>
            </a:r>
          </a:p>
        </p:txBody>
      </p:sp>
    </p:spTree>
    <p:extLst>
      <p:ext uri="{BB962C8B-B14F-4D97-AF65-F5344CB8AC3E}">
        <p14:creationId xmlns:p14="http://schemas.microsoft.com/office/powerpoint/2010/main" val="36674268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1600200" y="-914400"/>
            <a:ext cx="7358063" cy="1714500"/>
          </a:xfrm>
          <a:ln/>
        </p:spPr>
        <p:txBody>
          <a:bodyPr/>
          <a:lstStyle/>
          <a:p>
            <a:r>
              <a:rPr lang="en-US" dirty="0"/>
              <a:t>Traditional Focus</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7630" y="1219200"/>
            <a:ext cx="7920633"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032514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ln/>
        </p:spPr>
        <p:txBody>
          <a:bodyPr/>
          <a:lstStyle/>
          <a:p>
            <a:r>
              <a:rPr lang="en-US" dirty="0"/>
              <a:t>Take YOUR Emotional Temperature</a:t>
            </a:r>
          </a:p>
        </p:txBody>
      </p:sp>
      <p:sp>
        <p:nvSpPr>
          <p:cNvPr id="19458" name="Rectangle 2"/>
          <p:cNvSpPr>
            <a:spLocks noGrp="1" noChangeArrowheads="1"/>
          </p:cNvSpPr>
          <p:nvPr>
            <p:ph type="body" idx="1"/>
          </p:nvPr>
        </p:nvSpPr>
        <p:spPr>
          <a:xfrm>
            <a:off x="1598613" y="990600"/>
            <a:ext cx="6803529" cy="1035844"/>
          </a:xfrm>
          <a:ln/>
        </p:spPr>
        <p:txBody>
          <a:bodyPr/>
          <a:lstStyle/>
          <a:p>
            <a:pPr marL="0" indent="0">
              <a:buNone/>
            </a:pPr>
            <a:r>
              <a:rPr lang="en-US" sz="2400" dirty="0"/>
              <a:t>Take your emotional temperature as you view the images.</a:t>
            </a:r>
          </a:p>
          <a:p>
            <a:endParaRPr lang="en-US" sz="2000" dirty="0"/>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050256"/>
            <a:ext cx="2625328" cy="340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026444"/>
            <a:ext cx="2580680" cy="3366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extBox 1"/>
          <p:cNvSpPr txBox="1"/>
          <p:nvPr/>
        </p:nvSpPr>
        <p:spPr>
          <a:xfrm>
            <a:off x="1371600" y="5791200"/>
            <a:ext cx="7772400" cy="369332"/>
          </a:xfrm>
          <a:prstGeom prst="rect">
            <a:avLst/>
          </a:prstGeom>
          <a:noFill/>
        </p:spPr>
        <p:txBody>
          <a:bodyPr wrap="square" rtlCol="0">
            <a:spAutoFit/>
          </a:bodyPr>
          <a:lstStyle/>
          <a:p>
            <a:r>
              <a:rPr lang="en-US" dirty="0"/>
              <a:t>Please number a piece of paper </a:t>
            </a:r>
            <a:r>
              <a:rPr lang="en-US" dirty="0" smtClean="0"/>
              <a:t>1-13</a:t>
            </a:r>
            <a:endParaRPr lang="en-US" dirty="0"/>
          </a:p>
        </p:txBody>
      </p:sp>
    </p:spTree>
    <p:extLst>
      <p:ext uri="{BB962C8B-B14F-4D97-AF65-F5344CB8AC3E}">
        <p14:creationId xmlns:p14="http://schemas.microsoft.com/office/powerpoint/2010/main" val="4049037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789753"/>
            <a:ext cx="7800053" cy="5178103"/>
          </a:xfrm>
          <a:prstGeom prst="rect">
            <a:avLst/>
          </a:prstGeom>
          <a:noFill/>
          <a:ln>
            <a:noFill/>
          </a:ln>
          <a:effectLst>
            <a:outerShdw blurRad="12700" dist="25399" dir="2700000" algn="ctr" rotWithShape="0">
              <a:schemeClr val="bg2">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20482" name="Rectangle 2"/>
          <p:cNvSpPr>
            <a:spLocks/>
          </p:cNvSpPr>
          <p:nvPr/>
        </p:nvSpPr>
        <p:spPr bwMode="auto">
          <a:xfrm>
            <a:off x="3200400" y="6145913"/>
            <a:ext cx="3212418" cy="86499"/>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1pPr>
            <a:lvl2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2pPr>
            <a:lvl3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3pPr>
            <a:lvl4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4pPr>
            <a:lvl5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9pPr>
          </a:lstStyle>
          <a:p>
            <a:r>
              <a:rPr lang="en-US" sz="562" dirty="0">
                <a:latin typeface="Helvetica" panose="020B0604020202020204" pitchFamily="34" charset="0"/>
                <a:cs typeface="Helvetica" panose="020B0604020202020204" pitchFamily="34" charset="0"/>
                <a:sym typeface="Helvetica" panose="020B0604020202020204" pitchFamily="34" charset="0"/>
              </a:rPr>
              <a:t>Copyright © 2013. Target Training International, Ltd. under Licensing Agreement with Dr. Izzy Justice </a:t>
            </a:r>
          </a:p>
        </p:txBody>
      </p:sp>
      <p:sp>
        <p:nvSpPr>
          <p:cNvPr id="2" name="TextBox 1"/>
          <p:cNvSpPr txBox="1"/>
          <p:nvPr/>
        </p:nvSpPr>
        <p:spPr>
          <a:xfrm>
            <a:off x="304800" y="5939281"/>
            <a:ext cx="312906" cy="369332"/>
          </a:xfrm>
          <a:prstGeom prst="rect">
            <a:avLst/>
          </a:prstGeom>
          <a:noFill/>
        </p:spPr>
        <p:txBody>
          <a:bodyPr wrap="none" rtlCol="0">
            <a:spAutoFit/>
          </a:bodyPr>
          <a:lstStyle/>
          <a:p>
            <a:r>
              <a:rPr lang="en-US" dirty="0"/>
              <a:t>1</a:t>
            </a:r>
          </a:p>
        </p:txBody>
      </p:sp>
    </p:spTree>
    <p:extLst>
      <p:ext uri="{BB962C8B-B14F-4D97-AF65-F5344CB8AC3E}">
        <p14:creationId xmlns:p14="http://schemas.microsoft.com/office/powerpoint/2010/main" val="2703703357"/>
      </p:ext>
    </p:extLst>
  </p:cSld>
  <p:clrMapOvr>
    <a:masterClrMapping/>
  </p:clrMapOvr>
</p:sld>
</file>

<file path=ppt/theme/theme1.xml><?xml version="1.0" encoding="utf-8"?>
<a:theme xmlns:a="http://schemas.openxmlformats.org/drawingml/2006/main" name="Board Presentation Design Template">
  <a:themeElements>
    <a:clrScheme name="Board Presentation Design Template 8">
      <a:dk1>
        <a:srgbClr val="000000"/>
      </a:dk1>
      <a:lt1>
        <a:srgbClr val="FFFFFF"/>
      </a:lt1>
      <a:dk2>
        <a:srgbClr val="000000"/>
      </a:dk2>
      <a:lt2>
        <a:srgbClr val="006600"/>
      </a:lt2>
      <a:accent1>
        <a:srgbClr val="FFCC00"/>
      </a:accent1>
      <a:accent2>
        <a:srgbClr val="000066"/>
      </a:accent2>
      <a:accent3>
        <a:srgbClr val="FFFFFF"/>
      </a:accent3>
      <a:accent4>
        <a:srgbClr val="000000"/>
      </a:accent4>
      <a:accent5>
        <a:srgbClr val="FFE2AA"/>
      </a:accent5>
      <a:accent6>
        <a:srgbClr val="00005C"/>
      </a:accent6>
      <a:hlink>
        <a:srgbClr val="D1D1FF"/>
      </a:hlink>
      <a:folHlink>
        <a:srgbClr val="CF0E30"/>
      </a:folHlink>
    </a:clrScheme>
    <a:fontScheme name="Board Presentation Design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Board Presentation Design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oard Presentation Design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oard Presentation Design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oard Presentation Design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oard Presentation Desig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oard Presentation Desig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oard Presentation Desig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oard Presentation Design Template 8">
        <a:dk1>
          <a:srgbClr val="000000"/>
        </a:dk1>
        <a:lt1>
          <a:srgbClr val="FFFFFF"/>
        </a:lt1>
        <a:dk2>
          <a:srgbClr val="000000"/>
        </a:dk2>
        <a:lt2>
          <a:srgbClr val="006600"/>
        </a:lt2>
        <a:accent1>
          <a:srgbClr val="FFCC00"/>
        </a:accent1>
        <a:accent2>
          <a:srgbClr val="000066"/>
        </a:accent2>
        <a:accent3>
          <a:srgbClr val="FFFFFF"/>
        </a:accent3>
        <a:accent4>
          <a:srgbClr val="000000"/>
        </a:accent4>
        <a:accent5>
          <a:srgbClr val="FFE2AA"/>
        </a:accent5>
        <a:accent6>
          <a:srgbClr val="00005C"/>
        </a:accent6>
        <a:hlink>
          <a:srgbClr val="D1D1FF"/>
        </a:hlink>
        <a:folHlink>
          <a:srgbClr val="CF0E3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5007</TotalTime>
  <Words>2586</Words>
  <Application>Microsoft Office PowerPoint</Application>
  <PresentationFormat>On-screen Show (4:3)</PresentationFormat>
  <Paragraphs>376</Paragraphs>
  <Slides>69</Slides>
  <Notes>41</Notes>
  <HiddenSlides>1</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69</vt:i4>
      </vt:variant>
    </vt:vector>
  </HeadingPairs>
  <TitlesOfParts>
    <vt:vector size="80" baseType="lpstr">
      <vt:lpstr>MS PGothic</vt:lpstr>
      <vt:lpstr>MS PGothic</vt:lpstr>
      <vt:lpstr>Arial</vt:lpstr>
      <vt:lpstr>Arial Black</vt:lpstr>
      <vt:lpstr>Arial Narrow</vt:lpstr>
      <vt:lpstr>Calibri</vt:lpstr>
      <vt:lpstr>Gill Sans</vt:lpstr>
      <vt:lpstr>Helvetica</vt:lpstr>
      <vt:lpstr>Times New Roman</vt:lpstr>
      <vt:lpstr>Wingdings</vt:lpstr>
      <vt:lpstr>Board Presentation Design Template</vt:lpstr>
      <vt:lpstr>PowerPoint Presentation</vt:lpstr>
      <vt:lpstr>Agenda</vt:lpstr>
      <vt:lpstr>Objectives</vt:lpstr>
      <vt:lpstr>Why EQ?</vt:lpstr>
      <vt:lpstr>PowerPoint Presentation</vt:lpstr>
      <vt:lpstr>EQ Stats &amp; Facts</vt:lpstr>
      <vt:lpstr>Traditional Focus</vt:lpstr>
      <vt:lpstr>Take YOUR Emotional Temperature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Reviewing the photos…</vt:lpstr>
      <vt:lpstr>What is EQ?</vt:lpstr>
      <vt:lpstr>IQ v. EQ</vt:lpstr>
      <vt:lpstr>Why is EQ Important?</vt:lpstr>
      <vt:lpstr>Change, Transition and EQ</vt:lpstr>
      <vt:lpstr>So how does EQ work?</vt:lpstr>
      <vt:lpstr>How does EQ work?</vt:lpstr>
      <vt:lpstr>What Does Change Represent to People?</vt:lpstr>
      <vt:lpstr>PowerPoint Presentation</vt:lpstr>
      <vt:lpstr>Your Brain Under Stress</vt:lpstr>
      <vt:lpstr>How Does Stress Affect You?</vt:lpstr>
      <vt:lpstr>The Effects of Stress on Everyday Life</vt:lpstr>
      <vt:lpstr>PowerPoint Presentation</vt:lpstr>
      <vt:lpstr>Stress Response</vt:lpstr>
      <vt:lpstr>Stressed State</vt:lpstr>
      <vt:lpstr>PowerPoint Presentation</vt:lpstr>
      <vt:lpstr>Relaxation Response</vt:lpstr>
      <vt:lpstr>Non-stressed/Relaxation State</vt:lpstr>
      <vt:lpstr>Dimensions of EQ</vt:lpstr>
      <vt:lpstr>Self-Awareness</vt:lpstr>
      <vt:lpstr>Self-Regulation</vt:lpstr>
      <vt:lpstr>Self-Regulation Exercise</vt:lpstr>
      <vt:lpstr>YOUR Emotional Temperature</vt:lpstr>
      <vt:lpstr>What’s My Mood?</vt:lpstr>
      <vt:lpstr>Hair triggers and hot buttons– What are yours?</vt:lpstr>
      <vt:lpstr>Identifying Triggers and Hot Buttons</vt:lpstr>
      <vt:lpstr>Motivation</vt:lpstr>
      <vt:lpstr>Motivation Exercise</vt:lpstr>
      <vt:lpstr>Empathy</vt:lpstr>
      <vt:lpstr>Empathy</vt:lpstr>
      <vt:lpstr>Social Skills</vt:lpstr>
      <vt:lpstr>EQ Models</vt:lpstr>
      <vt:lpstr>EQ Models</vt:lpstr>
      <vt:lpstr>Let’s review your Reports</vt:lpstr>
      <vt:lpstr>Applications in our Professional and Personal Life</vt:lpstr>
      <vt:lpstr>How Emotional Intelligence Enhances Productivity</vt:lpstr>
      <vt:lpstr>In Short, EQ Helps you…</vt:lpstr>
      <vt:lpstr>General Ideas for improving EQ</vt:lpstr>
      <vt:lpstr>Ideas for Improving in Each of the Areas</vt:lpstr>
      <vt:lpstr>Improving Self-Awareness</vt:lpstr>
      <vt:lpstr>Improving Self-Regulation</vt:lpstr>
      <vt:lpstr>Improving Your Motivation</vt:lpstr>
      <vt:lpstr>Improving Your Empathy</vt:lpstr>
      <vt:lpstr>Improving Your Social Skills</vt:lpstr>
      <vt:lpstr>EQ Improvement Plan - SAMPLE</vt:lpstr>
      <vt:lpstr>Q&amp;A, Evaluations and Next Steps</vt:lpstr>
      <vt:lpstr>Ahhhhhh…</vt:lpstr>
      <vt:lpstr>Bibliography</vt:lpstr>
    </vt:vector>
  </TitlesOfParts>
  <Company>UAB Health System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UAB Health System</dc:creator>
  <cp:lastModifiedBy>Mitzi D. Pitzing</cp:lastModifiedBy>
  <cp:revision>257</cp:revision>
  <cp:lastPrinted>2016-09-26T17:01:04Z</cp:lastPrinted>
  <dcterms:created xsi:type="dcterms:W3CDTF">2008-05-30T19:19:44Z</dcterms:created>
  <dcterms:modified xsi:type="dcterms:W3CDTF">2017-07-07T17:02:00Z</dcterms:modified>
</cp:coreProperties>
</file>