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8" r:id="rId4"/>
    <p:sldId id="260" r:id="rId5"/>
    <p:sldId id="278" r:id="rId6"/>
    <p:sldId id="262" r:id="rId7"/>
    <p:sldId id="263" r:id="rId8"/>
    <p:sldId id="264" r:id="rId9"/>
    <p:sldId id="269" r:id="rId10"/>
    <p:sldId id="270" r:id="rId11"/>
    <p:sldId id="272" r:id="rId12"/>
    <p:sldId id="275" r:id="rId13"/>
    <p:sldId id="276" r:id="rId14"/>
    <p:sldId id="279" r:id="rId15"/>
    <p:sldId id="281" r:id="rId16"/>
    <p:sldId id="285" r:id="rId17"/>
    <p:sldId id="282" r:id="rId18"/>
    <p:sldId id="293" r:id="rId19"/>
    <p:sldId id="292" r:id="rId20"/>
    <p:sldId id="291" r:id="rId21"/>
    <p:sldId id="283" r:id="rId22"/>
    <p:sldId id="286" r:id="rId23"/>
    <p:sldId id="284" r:id="rId24"/>
    <p:sldId id="296" r:id="rId25"/>
    <p:sldId id="295" r:id="rId26"/>
    <p:sldId id="294" r:id="rId27"/>
    <p:sldId id="297" r:id="rId28"/>
    <p:sldId id="298" r:id="rId29"/>
    <p:sldId id="299" r:id="rId30"/>
    <p:sldId id="288" r:id="rId31"/>
    <p:sldId id="302" r:id="rId32"/>
    <p:sldId id="305" r:id="rId33"/>
    <p:sldId id="303" r:id="rId34"/>
    <p:sldId id="304" r:id="rId35"/>
    <p:sldId id="290" r:id="rId36"/>
    <p:sldId id="312" r:id="rId37"/>
    <p:sldId id="308" r:id="rId38"/>
    <p:sldId id="309" r:id="rId39"/>
    <p:sldId id="310" r:id="rId40"/>
    <p:sldId id="311" r:id="rId41"/>
    <p:sldId id="314" r:id="rId42"/>
    <p:sldId id="301" r:id="rId43"/>
    <p:sldId id="313" r:id="rId44"/>
    <p:sldId id="315" r:id="rId45"/>
    <p:sldId id="317" r:id="rId46"/>
    <p:sldId id="316" r:id="rId47"/>
    <p:sldId id="318" r:id="rId48"/>
    <p:sldId id="319" r:id="rId49"/>
    <p:sldId id="321" r:id="rId50"/>
    <p:sldId id="320" r:id="rId51"/>
    <p:sldId id="324" r:id="rId52"/>
    <p:sldId id="323" r:id="rId53"/>
    <p:sldId id="287" r:id="rId54"/>
    <p:sldId id="322" r:id="rId55"/>
    <p:sldId id="325" r:id="rId56"/>
    <p:sldId id="326" r:id="rId57"/>
    <p:sldId id="329" r:id="rId58"/>
    <p:sldId id="328" r:id="rId59"/>
    <p:sldId id="330" r:id="rId60"/>
    <p:sldId id="327" r:id="rId61"/>
    <p:sldId id="331" r:id="rId62"/>
    <p:sldId id="333" r:id="rId63"/>
    <p:sldId id="335" r:id="rId64"/>
    <p:sldId id="336" r:id="rId65"/>
    <p:sldId id="334" r:id="rId66"/>
    <p:sldId id="306" r:id="rId67"/>
    <p:sldId id="332" r:id="rId68"/>
    <p:sldId id="307" r:id="rId69"/>
    <p:sldId id="338" r:id="rId70"/>
    <p:sldId id="337" r:id="rId71"/>
    <p:sldId id="339" r:id="rId72"/>
    <p:sldId id="340" r:id="rId73"/>
    <p:sldId id="342" r:id="rId74"/>
    <p:sldId id="344" r:id="rId75"/>
    <p:sldId id="341" r:id="rId76"/>
    <p:sldId id="343" r:id="rId77"/>
    <p:sldId id="273" r:id="rId78"/>
    <p:sldId id="274" r:id="rId79"/>
    <p:sldId id="271" r:id="rId80"/>
    <p:sldId id="267" r:id="rId81"/>
    <p:sldId id="266" r:id="rId8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B8404"/>
    <a:srgbClr val="969696"/>
    <a:srgbClr val="08B2C4"/>
    <a:srgbClr val="AC3100"/>
    <a:srgbClr val="0057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90" autoAdjust="0"/>
    <p:restoredTop sz="94660"/>
  </p:normalViewPr>
  <p:slideViewPr>
    <p:cSldViewPr>
      <p:cViewPr varScale="1">
        <p:scale>
          <a:sx n="92" d="100"/>
          <a:sy n="92" d="100"/>
        </p:scale>
        <p:origin x="-930"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D431DCA-FAC4-4987-85B4-F64C3B6CCEAC}" type="datetimeFigureOut">
              <a:rPr lang="en-US" smtClean="0"/>
              <a:t>5/13/2015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C97983-12C1-4E4A-AB49-FCF86793D403}" type="slidenum">
              <a:rPr lang="en-US" smtClean="0"/>
              <a:t>‹#›</a:t>
            </a:fld>
            <a:endParaRPr lang="en-US"/>
          </a:p>
        </p:txBody>
      </p:sp>
    </p:spTree>
    <p:extLst>
      <p:ext uri="{BB962C8B-B14F-4D97-AF65-F5344CB8AC3E}">
        <p14:creationId xmlns:p14="http://schemas.microsoft.com/office/powerpoint/2010/main" val="2961575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431DCA-FAC4-4987-85B4-F64C3B6CCEAC}" type="datetimeFigureOut">
              <a:rPr lang="en-US" smtClean="0"/>
              <a:t>5/13/2015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C97983-12C1-4E4A-AB49-FCF86793D403}" type="slidenum">
              <a:rPr lang="en-US" smtClean="0"/>
              <a:t>‹#›</a:t>
            </a:fld>
            <a:endParaRPr lang="en-US"/>
          </a:p>
        </p:txBody>
      </p:sp>
    </p:spTree>
    <p:extLst>
      <p:ext uri="{BB962C8B-B14F-4D97-AF65-F5344CB8AC3E}">
        <p14:creationId xmlns:p14="http://schemas.microsoft.com/office/powerpoint/2010/main" val="651541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431DCA-FAC4-4987-85B4-F64C3B6CCEAC}" type="datetimeFigureOut">
              <a:rPr lang="en-US" smtClean="0"/>
              <a:t>5/13/2015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C97983-12C1-4E4A-AB49-FCF86793D403}" type="slidenum">
              <a:rPr lang="en-US" smtClean="0"/>
              <a:t>‹#›</a:t>
            </a:fld>
            <a:endParaRPr lang="en-US"/>
          </a:p>
        </p:txBody>
      </p:sp>
    </p:spTree>
    <p:extLst>
      <p:ext uri="{BB962C8B-B14F-4D97-AF65-F5344CB8AC3E}">
        <p14:creationId xmlns:p14="http://schemas.microsoft.com/office/powerpoint/2010/main" val="2887887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431DCA-FAC4-4987-85B4-F64C3B6CCEAC}" type="datetimeFigureOut">
              <a:rPr lang="en-US" smtClean="0"/>
              <a:t>5/13/2015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C97983-12C1-4E4A-AB49-FCF86793D403}" type="slidenum">
              <a:rPr lang="en-US" smtClean="0"/>
              <a:t>‹#›</a:t>
            </a:fld>
            <a:endParaRPr lang="en-US"/>
          </a:p>
        </p:txBody>
      </p:sp>
    </p:spTree>
    <p:extLst>
      <p:ext uri="{BB962C8B-B14F-4D97-AF65-F5344CB8AC3E}">
        <p14:creationId xmlns:p14="http://schemas.microsoft.com/office/powerpoint/2010/main" val="3439583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431DCA-FAC4-4987-85B4-F64C3B6CCEAC}" type="datetimeFigureOut">
              <a:rPr lang="en-US" smtClean="0"/>
              <a:t>5/13/2015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C97983-12C1-4E4A-AB49-FCF86793D403}" type="slidenum">
              <a:rPr lang="en-US" smtClean="0"/>
              <a:t>‹#›</a:t>
            </a:fld>
            <a:endParaRPr lang="en-US"/>
          </a:p>
        </p:txBody>
      </p:sp>
    </p:spTree>
    <p:extLst>
      <p:ext uri="{BB962C8B-B14F-4D97-AF65-F5344CB8AC3E}">
        <p14:creationId xmlns:p14="http://schemas.microsoft.com/office/powerpoint/2010/main" val="3973400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D431DCA-FAC4-4987-85B4-F64C3B6CCEAC}" type="datetimeFigureOut">
              <a:rPr lang="en-US" smtClean="0"/>
              <a:t>5/13/2015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C97983-12C1-4E4A-AB49-FCF86793D403}" type="slidenum">
              <a:rPr lang="en-US" smtClean="0"/>
              <a:t>‹#›</a:t>
            </a:fld>
            <a:endParaRPr lang="en-US"/>
          </a:p>
        </p:txBody>
      </p:sp>
    </p:spTree>
    <p:extLst>
      <p:ext uri="{BB962C8B-B14F-4D97-AF65-F5344CB8AC3E}">
        <p14:creationId xmlns:p14="http://schemas.microsoft.com/office/powerpoint/2010/main" val="3733863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D431DCA-FAC4-4987-85B4-F64C3B6CCEAC}" type="datetimeFigureOut">
              <a:rPr lang="en-US" smtClean="0"/>
              <a:t>5/13/2015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C97983-12C1-4E4A-AB49-FCF86793D403}" type="slidenum">
              <a:rPr lang="en-US" smtClean="0"/>
              <a:t>‹#›</a:t>
            </a:fld>
            <a:endParaRPr lang="en-US"/>
          </a:p>
        </p:txBody>
      </p:sp>
    </p:spTree>
    <p:extLst>
      <p:ext uri="{BB962C8B-B14F-4D97-AF65-F5344CB8AC3E}">
        <p14:creationId xmlns:p14="http://schemas.microsoft.com/office/powerpoint/2010/main" val="1104950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D431DCA-FAC4-4987-85B4-F64C3B6CCEAC}" type="datetimeFigureOut">
              <a:rPr lang="en-US" smtClean="0"/>
              <a:t>5/13/2015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C97983-12C1-4E4A-AB49-FCF86793D403}" type="slidenum">
              <a:rPr lang="en-US" smtClean="0"/>
              <a:t>‹#›</a:t>
            </a:fld>
            <a:endParaRPr lang="en-US"/>
          </a:p>
        </p:txBody>
      </p:sp>
    </p:spTree>
    <p:extLst>
      <p:ext uri="{BB962C8B-B14F-4D97-AF65-F5344CB8AC3E}">
        <p14:creationId xmlns:p14="http://schemas.microsoft.com/office/powerpoint/2010/main" val="1006539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431DCA-FAC4-4987-85B4-F64C3B6CCEAC}" type="datetimeFigureOut">
              <a:rPr lang="en-US" smtClean="0"/>
              <a:t>5/13/2015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C97983-12C1-4E4A-AB49-FCF86793D403}" type="slidenum">
              <a:rPr lang="en-US" smtClean="0"/>
              <a:t>‹#›</a:t>
            </a:fld>
            <a:endParaRPr lang="en-US"/>
          </a:p>
        </p:txBody>
      </p:sp>
    </p:spTree>
    <p:extLst>
      <p:ext uri="{BB962C8B-B14F-4D97-AF65-F5344CB8AC3E}">
        <p14:creationId xmlns:p14="http://schemas.microsoft.com/office/powerpoint/2010/main" val="3877003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431DCA-FAC4-4987-85B4-F64C3B6CCEAC}" type="datetimeFigureOut">
              <a:rPr lang="en-US" smtClean="0"/>
              <a:t>5/13/2015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C97983-12C1-4E4A-AB49-FCF86793D403}" type="slidenum">
              <a:rPr lang="en-US" smtClean="0"/>
              <a:t>‹#›</a:t>
            </a:fld>
            <a:endParaRPr lang="en-US"/>
          </a:p>
        </p:txBody>
      </p:sp>
    </p:spTree>
    <p:extLst>
      <p:ext uri="{BB962C8B-B14F-4D97-AF65-F5344CB8AC3E}">
        <p14:creationId xmlns:p14="http://schemas.microsoft.com/office/powerpoint/2010/main" val="920443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431DCA-FAC4-4987-85B4-F64C3B6CCEAC}" type="datetimeFigureOut">
              <a:rPr lang="en-US" smtClean="0"/>
              <a:t>5/13/2015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C97983-12C1-4E4A-AB49-FCF86793D403}" type="slidenum">
              <a:rPr lang="en-US" smtClean="0"/>
              <a:t>‹#›</a:t>
            </a:fld>
            <a:endParaRPr lang="en-US"/>
          </a:p>
        </p:txBody>
      </p:sp>
    </p:spTree>
    <p:extLst>
      <p:ext uri="{BB962C8B-B14F-4D97-AF65-F5344CB8AC3E}">
        <p14:creationId xmlns:p14="http://schemas.microsoft.com/office/powerpoint/2010/main" val="3520849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431DCA-FAC4-4987-85B4-F64C3B6CCEAC}" type="datetimeFigureOut">
              <a:rPr lang="en-US" smtClean="0"/>
              <a:t>5/13/2015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C97983-12C1-4E4A-AB49-FCF86793D403}" type="slidenum">
              <a:rPr lang="en-US" smtClean="0"/>
              <a:t>‹#›</a:t>
            </a:fld>
            <a:endParaRPr lang="en-US"/>
          </a:p>
        </p:txBody>
      </p:sp>
    </p:spTree>
    <p:extLst>
      <p:ext uri="{BB962C8B-B14F-4D97-AF65-F5344CB8AC3E}">
        <p14:creationId xmlns:p14="http://schemas.microsoft.com/office/powerpoint/2010/main" val="13680421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grants.nih.gov/grants/ElectronicReceipt/files/Electronic_Multi-project_Application_Image_Assembly.pdf"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1.gi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hyperlink" Target="http://grants.nih.gov/grants/electronicreceipt/files/ASSIST_eNotifications.pdf" TargetMode="External"/><Relationship Id="rId2" Type="http://schemas.openxmlformats.org/officeDocument/2006/relationships/image" Target="../media/image8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70.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87.gif"/><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hyperlink" Target="http://era.nih.gov/erahelp/ASSIST/" TargetMode="External"/><Relationship Id="rId7" Type="http://schemas.openxmlformats.org/officeDocument/2006/relationships/image" Target="../media/image90.png"/><Relationship Id="rId2" Type="http://schemas.openxmlformats.org/officeDocument/2006/relationships/hyperlink" Target="https://public.era.nih.gov/assist/public/login.do?TYPE=33554433&amp;REALMOID=06-58b5535a-f2c3-40ec-b9ff-a06a3ed4ee18&amp;GUID=&amp;SMAUTHREASON=0&amp;METHOD=GET&amp;SMAGENTNAME=-SM-938PYmoLVb4VrDeXo04LZUDVDvc%2b3899ByInEAjuSUvWNIGfB2zRpWiCivYGCogG&amp;TARGET=-SM-http://public.era.nih.gov/assist/" TargetMode="External"/><Relationship Id="rId1" Type="http://schemas.openxmlformats.org/officeDocument/2006/relationships/slideLayout" Target="../slideLayouts/slideLayout7.xml"/><Relationship Id="rId6" Type="http://schemas.openxmlformats.org/officeDocument/2006/relationships/hyperlink" Target="http://grants.nih.gov/grants/ElectronicReceipt/files/annotated_multi-project.pdf" TargetMode="External"/><Relationship Id="rId5" Type="http://schemas.openxmlformats.org/officeDocument/2006/relationships/hyperlink" Target="http://grants.nih.gov/grants/webinar_docs/webinar_20130813.htm" TargetMode="External"/><Relationship Id="rId4" Type="http://schemas.openxmlformats.org/officeDocument/2006/relationships/hyperlink" Target="http://grants.nih.gov/grants/ElectronicReceipt/com_index.htm" TargetMode="External"/></Relationships>
</file>

<file path=ppt/slides/_rels/slide75.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hyperlink" Target="http://era.nih.gov/help/" TargetMode="Externa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7999" y="5410199"/>
            <a:ext cx="4669297" cy="1135063"/>
          </a:xfrm>
        </p:spPr>
        <p:txBody>
          <a:bodyPr>
            <a:normAutofit/>
          </a:bodyPr>
          <a:lstStyle/>
          <a:p>
            <a:r>
              <a:rPr lang="en-US" sz="2800" dirty="0" smtClean="0">
                <a:solidFill>
                  <a:schemeClr val="accent6">
                    <a:lumMod val="50000"/>
                  </a:schemeClr>
                </a:solidFill>
              </a:rPr>
              <a:t>Created by</a:t>
            </a:r>
            <a:br>
              <a:rPr lang="en-US" sz="2800" dirty="0" smtClean="0">
                <a:solidFill>
                  <a:schemeClr val="accent6">
                    <a:lumMod val="50000"/>
                  </a:schemeClr>
                </a:solidFill>
              </a:rPr>
            </a:br>
            <a:r>
              <a:rPr lang="en-US" sz="2800" dirty="0" smtClean="0">
                <a:solidFill>
                  <a:schemeClr val="accent6">
                    <a:lumMod val="50000"/>
                  </a:schemeClr>
                </a:solidFill>
              </a:rPr>
              <a:t>Geeta Chhabra</a:t>
            </a:r>
            <a:endParaRPr lang="en-US" sz="2800" dirty="0">
              <a:solidFill>
                <a:schemeClr val="accent6">
                  <a:lumMod val="50000"/>
                </a:schemeClr>
              </a:solidFill>
            </a:endParaRPr>
          </a:p>
        </p:txBody>
      </p:sp>
      <p:sp>
        <p:nvSpPr>
          <p:cNvPr id="3" name="Subtitle 2"/>
          <p:cNvSpPr>
            <a:spLocks noGrp="1"/>
          </p:cNvSpPr>
          <p:nvPr>
            <p:ph type="subTitle" idx="1"/>
          </p:nvPr>
        </p:nvSpPr>
        <p:spPr>
          <a:xfrm>
            <a:off x="2836220" y="4087209"/>
            <a:ext cx="5401863" cy="1094391"/>
          </a:xfrm>
        </p:spPr>
        <p:txBody>
          <a:bodyPr>
            <a:normAutofit fontScale="92500"/>
          </a:bodyPr>
          <a:lstStyle/>
          <a:p>
            <a:r>
              <a:rPr lang="en-US" dirty="0">
                <a:solidFill>
                  <a:schemeClr val="accent6">
                    <a:lumMod val="50000"/>
                  </a:schemeClr>
                </a:solidFill>
              </a:rPr>
              <a:t>Application Submission System &amp; Interface for Submission Tracking</a:t>
            </a:r>
          </a:p>
        </p:txBody>
      </p:sp>
      <p:pic>
        <p:nvPicPr>
          <p:cNvPr id="46" name="Picture 6" descr="Description: SCOUT:Jobs:Childrens Hospital: CHILRENS NEW LOGO WORK: final final final childrens work:THIS IS THE FINAL FINAL LOGO:childrens logo OFALABAMA_FINAL_OL_CMYK.e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2263" y="5203825"/>
            <a:ext cx="1012825"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7" descr="C:\Users\gchhabra\AppData\Local\Microsoft\Windows\Temporary Internet Files\Content.Outlook\08ICVFJW\pediatric-black(tran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6096000"/>
            <a:ext cx="2087563"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9" name="Group 48" title="ASSIST Title"/>
          <p:cNvGrpSpPr/>
          <p:nvPr/>
        </p:nvGrpSpPr>
        <p:grpSpPr>
          <a:xfrm>
            <a:off x="-667000" y="462104"/>
            <a:ext cx="9582400" cy="4795696"/>
            <a:chOff x="-720766" y="462104"/>
            <a:chExt cx="9582400" cy="4795696"/>
          </a:xfrm>
        </p:grpSpPr>
        <p:grpSp>
          <p:nvGrpSpPr>
            <p:cNvPr id="50" name="Stick_Figure7"/>
            <p:cNvGrpSpPr/>
            <p:nvPr/>
          </p:nvGrpSpPr>
          <p:grpSpPr>
            <a:xfrm>
              <a:off x="6848174" y="820329"/>
              <a:ext cx="2013460" cy="3604882"/>
              <a:chOff x="7187690" y="2046368"/>
              <a:chExt cx="2013460" cy="4072738"/>
            </a:xfrm>
          </p:grpSpPr>
          <p:pic>
            <p:nvPicPr>
              <p:cNvPr id="68" name="figure" title="ASSIST Titl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87690" y="2046368"/>
                <a:ext cx="2013460" cy="4072738"/>
              </a:xfrm>
              <a:prstGeom prst="rect">
                <a:avLst/>
              </a:prstGeom>
            </p:spPr>
          </p:pic>
          <p:sp>
            <p:nvSpPr>
              <p:cNvPr id="69" name="TextBox 68"/>
              <p:cNvSpPr txBox="1"/>
              <p:nvPr/>
            </p:nvSpPr>
            <p:spPr>
              <a:xfrm>
                <a:off x="7671874" y="2410917"/>
                <a:ext cx="665567" cy="1015663"/>
              </a:xfrm>
              <a:prstGeom prst="rect">
                <a:avLst/>
              </a:prstGeom>
              <a:noFill/>
            </p:spPr>
            <p:txBody>
              <a:bodyPr wrap="none" rtlCol="0">
                <a:spAutoFit/>
              </a:bodyPr>
              <a:lstStyle/>
              <a:p>
                <a:pPr algn="ctr"/>
                <a:r>
                  <a:rPr lang="en-US" sz="6000" dirty="0" smtClean="0">
                    <a:solidFill>
                      <a:schemeClr val="bg1">
                        <a:lumMod val="85000"/>
                      </a:schemeClr>
                    </a:solidFill>
                    <a:latin typeface="Arial Rounded MT Bold" pitchFamily="34" charset="0"/>
                  </a:rPr>
                  <a:t>T</a:t>
                </a:r>
                <a:endParaRPr lang="en-US" sz="6000" dirty="0">
                  <a:solidFill>
                    <a:schemeClr val="bg1">
                      <a:lumMod val="85000"/>
                    </a:schemeClr>
                  </a:solidFill>
                  <a:latin typeface="Arial Rounded MT Bold" pitchFamily="34" charset="0"/>
                </a:endParaRPr>
              </a:p>
            </p:txBody>
          </p:sp>
        </p:grpSp>
        <p:grpSp>
          <p:nvGrpSpPr>
            <p:cNvPr id="51" name="Group 50"/>
            <p:cNvGrpSpPr/>
            <p:nvPr/>
          </p:nvGrpSpPr>
          <p:grpSpPr>
            <a:xfrm>
              <a:off x="-720766" y="462104"/>
              <a:ext cx="8384297" cy="4795696"/>
              <a:chOff x="-720766" y="462103"/>
              <a:chExt cx="8384297" cy="4795696"/>
            </a:xfrm>
          </p:grpSpPr>
          <p:grpSp>
            <p:nvGrpSpPr>
              <p:cNvPr id="52" name="Stick_Figure1"/>
              <p:cNvGrpSpPr/>
              <p:nvPr/>
            </p:nvGrpSpPr>
            <p:grpSpPr>
              <a:xfrm>
                <a:off x="1241635" y="462103"/>
                <a:ext cx="2583528" cy="4109897"/>
                <a:chOff x="-38100" y="1944085"/>
                <a:chExt cx="2464039" cy="4380513"/>
              </a:xfrm>
            </p:grpSpPr>
            <p:pic>
              <p:nvPicPr>
                <p:cNvPr id="65" name="figure" title="&quot;&quo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 y="1944085"/>
                  <a:ext cx="2464039" cy="4380513"/>
                </a:xfrm>
                <a:prstGeom prst="rect">
                  <a:avLst/>
                </a:prstGeom>
              </p:spPr>
            </p:pic>
            <p:sp>
              <p:nvSpPr>
                <p:cNvPr id="66" name="TextBox 65"/>
                <p:cNvSpPr txBox="1"/>
                <p:nvPr/>
              </p:nvSpPr>
              <p:spPr>
                <a:xfrm rot="21372400">
                  <a:off x="220353" y="2274605"/>
                  <a:ext cx="737702" cy="1015663"/>
                </a:xfrm>
                <a:prstGeom prst="rect">
                  <a:avLst/>
                </a:prstGeom>
                <a:noFill/>
                <a:scene3d>
                  <a:camera prst="orthographicFront">
                    <a:rot lat="0" lon="0" rev="0"/>
                  </a:camera>
                  <a:lightRig rig="threePt" dir="t"/>
                </a:scene3d>
              </p:spPr>
              <p:txBody>
                <a:bodyPr wrap="none" rtlCol="0">
                  <a:spAutoFit/>
                </a:bodyPr>
                <a:lstStyle/>
                <a:p>
                  <a:pPr algn="ctr"/>
                  <a:r>
                    <a:rPr lang="en-US" sz="6000" dirty="0" smtClean="0">
                      <a:solidFill>
                        <a:schemeClr val="bg1">
                          <a:lumMod val="85000"/>
                        </a:schemeClr>
                      </a:solidFill>
                      <a:latin typeface="Arial Rounded MT Bold" pitchFamily="34" charset="0"/>
                    </a:rPr>
                    <a:t>A</a:t>
                  </a:r>
                  <a:endParaRPr lang="en-US" sz="6000" dirty="0">
                    <a:solidFill>
                      <a:schemeClr val="bg1">
                        <a:lumMod val="85000"/>
                      </a:schemeClr>
                    </a:solidFill>
                    <a:latin typeface="Arial Rounded MT Bold" pitchFamily="34" charset="0"/>
                  </a:endParaRPr>
                </a:p>
              </p:txBody>
            </p:sp>
            <p:sp>
              <p:nvSpPr>
                <p:cNvPr id="67" name="TextBox 66"/>
                <p:cNvSpPr txBox="1"/>
                <p:nvPr/>
              </p:nvSpPr>
              <p:spPr>
                <a:xfrm>
                  <a:off x="1342739" y="3075903"/>
                  <a:ext cx="770771" cy="958183"/>
                </a:xfrm>
                <a:prstGeom prst="rect">
                  <a:avLst/>
                </a:prstGeom>
                <a:noFill/>
                <a:scene3d>
                  <a:camera prst="orthographicFront">
                    <a:rot lat="0" lon="0" rev="0"/>
                  </a:camera>
                  <a:lightRig rig="threePt" dir="t"/>
                </a:scene3d>
              </p:spPr>
              <p:txBody>
                <a:bodyPr wrap="square" rtlCol="0">
                  <a:spAutoFit/>
                </a:bodyPr>
                <a:lstStyle/>
                <a:p>
                  <a:pPr algn="ctr"/>
                  <a:r>
                    <a:rPr lang="en-US" sz="6000" dirty="0" smtClean="0">
                      <a:solidFill>
                        <a:schemeClr val="bg1">
                          <a:lumMod val="85000"/>
                        </a:schemeClr>
                      </a:solidFill>
                      <a:latin typeface="Arial Rounded MT Bold" pitchFamily="34" charset="0"/>
                    </a:rPr>
                    <a:t>S</a:t>
                  </a:r>
                  <a:endParaRPr lang="en-US" sz="6000" dirty="0">
                    <a:solidFill>
                      <a:schemeClr val="bg1">
                        <a:lumMod val="85000"/>
                      </a:schemeClr>
                    </a:solidFill>
                    <a:latin typeface="Arial Rounded MT Bold" pitchFamily="34" charset="0"/>
                  </a:endParaRPr>
                </a:p>
              </p:txBody>
            </p:sp>
          </p:grpSp>
          <p:grpSp>
            <p:nvGrpSpPr>
              <p:cNvPr id="53" name="Stick_Figure5"/>
              <p:cNvGrpSpPr/>
              <p:nvPr/>
            </p:nvGrpSpPr>
            <p:grpSpPr>
              <a:xfrm>
                <a:off x="4402226" y="662408"/>
                <a:ext cx="1692811" cy="3424800"/>
                <a:chOff x="4143376" y="1999681"/>
                <a:chExt cx="1692811" cy="3869284"/>
              </a:xfrm>
            </p:grpSpPr>
            <p:pic>
              <p:nvPicPr>
                <p:cNvPr id="63" name="figure" title="&quot;&quo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43376" y="1999681"/>
                  <a:ext cx="1692811" cy="3869284"/>
                </a:xfrm>
                <a:prstGeom prst="rect">
                  <a:avLst/>
                </a:prstGeom>
              </p:spPr>
            </p:pic>
            <p:sp>
              <p:nvSpPr>
                <p:cNvPr id="64" name="TextBox 63"/>
                <p:cNvSpPr txBox="1"/>
                <p:nvPr/>
              </p:nvSpPr>
              <p:spPr>
                <a:xfrm>
                  <a:off x="4885917" y="2987339"/>
                  <a:ext cx="449162" cy="1107996"/>
                </a:xfrm>
                <a:prstGeom prst="rect">
                  <a:avLst/>
                </a:prstGeom>
                <a:noFill/>
              </p:spPr>
              <p:txBody>
                <a:bodyPr wrap="none" rtlCol="0">
                  <a:spAutoFit/>
                </a:bodyPr>
                <a:lstStyle/>
                <a:p>
                  <a:pPr algn="ctr"/>
                  <a:r>
                    <a:rPr lang="en-US" sz="6600" dirty="0" smtClean="0">
                      <a:solidFill>
                        <a:schemeClr val="bg1">
                          <a:lumMod val="85000"/>
                        </a:schemeClr>
                      </a:solidFill>
                      <a:latin typeface="Arial Rounded MT Bold" pitchFamily="34" charset="0"/>
                    </a:rPr>
                    <a:t>I</a:t>
                  </a:r>
                  <a:endParaRPr lang="en-US" sz="6600" dirty="0">
                    <a:solidFill>
                      <a:schemeClr val="bg1">
                        <a:lumMod val="85000"/>
                      </a:schemeClr>
                    </a:solidFill>
                    <a:latin typeface="Arial Rounded MT Bold" pitchFamily="34" charset="0"/>
                  </a:endParaRPr>
                </a:p>
              </p:txBody>
            </p:sp>
          </p:grpSp>
          <p:grpSp>
            <p:nvGrpSpPr>
              <p:cNvPr id="54" name="Group 53"/>
              <p:cNvGrpSpPr/>
              <p:nvPr/>
            </p:nvGrpSpPr>
            <p:grpSpPr>
              <a:xfrm>
                <a:off x="5593929" y="792951"/>
                <a:ext cx="2069602" cy="3448200"/>
                <a:chOff x="6113263" y="3657600"/>
                <a:chExt cx="2069602" cy="3448200"/>
              </a:xfrm>
            </p:grpSpPr>
            <p:pic>
              <p:nvPicPr>
                <p:cNvPr id="61" name="figure" title="&quot;&quot;"/>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13263" y="3657600"/>
                  <a:ext cx="2069602" cy="3448200"/>
                </a:xfrm>
                <a:prstGeom prst="rect">
                  <a:avLst/>
                </a:prstGeom>
              </p:spPr>
            </p:pic>
            <p:sp>
              <p:nvSpPr>
                <p:cNvPr id="62" name="TextBox 61" title="&quot;&quot;"/>
                <p:cNvSpPr txBox="1"/>
                <p:nvPr/>
              </p:nvSpPr>
              <p:spPr>
                <a:xfrm>
                  <a:off x="6705600" y="4267200"/>
                  <a:ext cx="753137" cy="1200329"/>
                </a:xfrm>
                <a:prstGeom prst="rect">
                  <a:avLst/>
                </a:prstGeom>
                <a:noFill/>
                <a:scene3d>
                  <a:camera prst="orthographicFront">
                    <a:rot lat="0" lon="0" rev="0"/>
                  </a:camera>
                  <a:lightRig rig="threePt" dir="t"/>
                </a:scene3d>
              </p:spPr>
              <p:txBody>
                <a:bodyPr wrap="square" rtlCol="0">
                  <a:spAutoFit/>
                </a:bodyPr>
                <a:lstStyle/>
                <a:p>
                  <a:pPr algn="ctr"/>
                  <a:r>
                    <a:rPr lang="en-US" sz="7200" dirty="0" smtClean="0">
                      <a:solidFill>
                        <a:schemeClr val="bg1">
                          <a:lumMod val="85000"/>
                        </a:schemeClr>
                      </a:solidFill>
                      <a:latin typeface="Arial Rounded MT Bold" pitchFamily="34" charset="0"/>
                    </a:rPr>
                    <a:t>S</a:t>
                  </a:r>
                  <a:endParaRPr lang="en-US" sz="7200" dirty="0">
                    <a:solidFill>
                      <a:schemeClr val="bg1">
                        <a:lumMod val="85000"/>
                      </a:schemeClr>
                    </a:solidFill>
                    <a:latin typeface="Arial Rounded MT Bold" pitchFamily="34" charset="0"/>
                  </a:endParaRPr>
                </a:p>
              </p:txBody>
            </p:sp>
          </p:grpSp>
          <p:grpSp>
            <p:nvGrpSpPr>
              <p:cNvPr id="55" name="Stick_Figure3"/>
              <p:cNvGrpSpPr/>
              <p:nvPr/>
            </p:nvGrpSpPr>
            <p:grpSpPr>
              <a:xfrm>
                <a:off x="3198122" y="541306"/>
                <a:ext cx="2134834" cy="3545902"/>
                <a:chOff x="2952750" y="1952057"/>
                <a:chExt cx="2128243" cy="4006104"/>
              </a:xfrm>
            </p:grpSpPr>
            <p:pic>
              <p:nvPicPr>
                <p:cNvPr id="59" name="figure" title="&quot;&quot;"/>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52750" y="1952057"/>
                  <a:ext cx="2128243" cy="4006104"/>
                </a:xfrm>
                <a:prstGeom prst="rect">
                  <a:avLst/>
                </a:prstGeom>
              </p:spPr>
            </p:pic>
            <p:sp>
              <p:nvSpPr>
                <p:cNvPr id="60" name="TextBox 59"/>
                <p:cNvSpPr txBox="1"/>
                <p:nvPr/>
              </p:nvSpPr>
              <p:spPr>
                <a:xfrm>
                  <a:off x="3661068" y="2717931"/>
                  <a:ext cx="554119" cy="1200329"/>
                </a:xfrm>
                <a:prstGeom prst="rect">
                  <a:avLst/>
                </a:prstGeom>
                <a:noFill/>
                <a:scene3d>
                  <a:camera prst="orthographicFront">
                    <a:rot lat="0" lon="0" rev="0"/>
                  </a:camera>
                  <a:lightRig rig="threePt" dir="t"/>
                </a:scene3d>
              </p:spPr>
              <p:txBody>
                <a:bodyPr wrap="square" rtlCol="0">
                  <a:spAutoFit/>
                </a:bodyPr>
                <a:lstStyle/>
                <a:p>
                  <a:pPr algn="ctr"/>
                  <a:r>
                    <a:rPr lang="en-US" sz="7200" dirty="0" smtClean="0">
                      <a:solidFill>
                        <a:schemeClr val="bg1">
                          <a:lumMod val="85000"/>
                        </a:schemeClr>
                      </a:solidFill>
                      <a:latin typeface="Arial Rounded MT Bold" pitchFamily="34" charset="0"/>
                    </a:rPr>
                    <a:t>S</a:t>
                  </a:r>
                  <a:endParaRPr lang="en-US" sz="7200" dirty="0">
                    <a:solidFill>
                      <a:schemeClr val="bg1">
                        <a:lumMod val="85000"/>
                      </a:schemeClr>
                    </a:solidFill>
                    <a:latin typeface="Arial Rounded MT Bold" pitchFamily="34" charset="0"/>
                  </a:endParaRPr>
                </a:p>
              </p:txBody>
            </p:sp>
          </p:grpSp>
          <p:grpSp>
            <p:nvGrpSpPr>
              <p:cNvPr id="56" name="Group 55"/>
              <p:cNvGrpSpPr/>
              <p:nvPr/>
            </p:nvGrpSpPr>
            <p:grpSpPr>
              <a:xfrm>
                <a:off x="-720766" y="1586508"/>
                <a:ext cx="3540166" cy="3671291"/>
                <a:chOff x="4679106" y="2417161"/>
                <a:chExt cx="3810000" cy="3333750"/>
              </a:xfrm>
            </p:grpSpPr>
            <p:pic>
              <p:nvPicPr>
                <p:cNvPr id="57" name="Picture 56" title="&quot;&quot;"/>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679106" y="2417161"/>
                  <a:ext cx="3810000" cy="3333750"/>
                </a:xfrm>
                <a:prstGeom prst="rect">
                  <a:avLst/>
                </a:prstGeom>
              </p:spPr>
            </p:pic>
            <p:pic>
              <p:nvPicPr>
                <p:cNvPr id="58" name="Picture 2" descr="C17251AC-E2EE-4B68-8F11-10BB0B1310CB"/>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638800" y="3418478"/>
                  <a:ext cx="1415850" cy="1006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spTree>
    <p:extLst>
      <p:ext uri="{BB962C8B-B14F-4D97-AF65-F5344CB8AC3E}">
        <p14:creationId xmlns:p14="http://schemas.microsoft.com/office/powerpoint/2010/main" val="31961216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grpSp>
        <p:nvGrpSpPr>
          <p:cNvPr id="2" name="Group 1" title="Screen shot of Apply for Grant Electronically button in announcement found in NIH Guide"/>
          <p:cNvGrpSpPr/>
          <p:nvPr/>
        </p:nvGrpSpPr>
        <p:grpSpPr>
          <a:xfrm>
            <a:off x="286629" y="1245883"/>
            <a:ext cx="4577188" cy="2775715"/>
            <a:chOff x="1137812" y="918047"/>
            <a:chExt cx="4577188" cy="2775715"/>
          </a:xfrm>
        </p:grpSpPr>
        <p:pic>
          <p:nvPicPr>
            <p:cNvPr id="3" name="Picture 2" title="&quot;&quo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3907" y="1295400"/>
              <a:ext cx="4541093" cy="2373888"/>
            </a:xfrm>
            <a:prstGeom prst="rect">
              <a:avLst/>
            </a:prstGeom>
            <a:ln>
              <a:solidFill>
                <a:srgbClr val="2566C5"/>
              </a:solidFill>
            </a:ln>
          </p:spPr>
        </p:pic>
        <p:sp>
          <p:nvSpPr>
            <p:cNvPr id="4" name="Oval 3"/>
            <p:cNvSpPr/>
            <p:nvPr/>
          </p:nvSpPr>
          <p:spPr>
            <a:xfrm>
              <a:off x="1173907" y="3254755"/>
              <a:ext cx="2234328" cy="439007"/>
            </a:xfrm>
            <a:prstGeom prst="ellipse">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50000"/>
                  </a:schemeClr>
                </a:solidFill>
              </a:endParaRPr>
            </a:p>
          </p:txBody>
        </p:sp>
        <p:sp>
          <p:nvSpPr>
            <p:cNvPr id="5" name="TextBox 4"/>
            <p:cNvSpPr txBox="1"/>
            <p:nvPr/>
          </p:nvSpPr>
          <p:spPr>
            <a:xfrm>
              <a:off x="1137812" y="918047"/>
              <a:ext cx="3621504" cy="369332"/>
            </a:xfrm>
            <a:prstGeom prst="rect">
              <a:avLst/>
            </a:prstGeom>
            <a:noFill/>
          </p:spPr>
          <p:txBody>
            <a:bodyPr wrap="none" rtlCol="0">
              <a:spAutoFit/>
            </a:bodyPr>
            <a:lstStyle/>
            <a:p>
              <a:r>
                <a:rPr lang="en-US" dirty="0" smtClean="0"/>
                <a:t>NIH Guide for Grants &amp; Contracts</a:t>
              </a:r>
              <a:endParaRPr lang="en-US" dirty="0"/>
            </a:p>
          </p:txBody>
        </p:sp>
      </p:grpSp>
      <p:grpSp>
        <p:nvGrpSpPr>
          <p:cNvPr id="6" name="Group 5" title="Screen shot of Link to Agency Multi-Project System button in Grants.gov"/>
          <p:cNvGrpSpPr/>
          <p:nvPr/>
        </p:nvGrpSpPr>
        <p:grpSpPr>
          <a:xfrm>
            <a:off x="4114800" y="3682667"/>
            <a:ext cx="4691529" cy="2974325"/>
            <a:chOff x="3276600" y="3472934"/>
            <a:chExt cx="4691529" cy="2974325"/>
          </a:xfrm>
        </p:grpSpPr>
        <p:pic>
          <p:nvPicPr>
            <p:cNvPr id="7" name="Picture 6" title="&quot;&qu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7450" y="3886200"/>
              <a:ext cx="4466668" cy="2423810"/>
            </a:xfrm>
            <a:prstGeom prst="rect">
              <a:avLst/>
            </a:prstGeom>
            <a:ln>
              <a:solidFill>
                <a:srgbClr val="002060"/>
              </a:solidFill>
            </a:ln>
          </p:spPr>
        </p:pic>
        <p:sp>
          <p:nvSpPr>
            <p:cNvPr id="8" name="Oval 7"/>
            <p:cNvSpPr/>
            <p:nvPr/>
          </p:nvSpPr>
          <p:spPr>
            <a:xfrm>
              <a:off x="3276600" y="6098529"/>
              <a:ext cx="2199658" cy="348730"/>
            </a:xfrm>
            <a:prstGeom prst="ellipse">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50000"/>
                  </a:schemeClr>
                </a:solidFill>
              </a:endParaRPr>
            </a:p>
          </p:txBody>
        </p:sp>
        <p:sp>
          <p:nvSpPr>
            <p:cNvPr id="9" name="TextBox 8"/>
            <p:cNvSpPr txBox="1"/>
            <p:nvPr/>
          </p:nvSpPr>
          <p:spPr>
            <a:xfrm>
              <a:off x="5919170" y="3472934"/>
              <a:ext cx="2048959" cy="369332"/>
            </a:xfrm>
            <a:prstGeom prst="rect">
              <a:avLst/>
            </a:prstGeom>
            <a:noFill/>
          </p:spPr>
          <p:txBody>
            <a:bodyPr wrap="none" rtlCol="0">
              <a:spAutoFit/>
            </a:bodyPr>
            <a:lstStyle/>
            <a:p>
              <a:r>
                <a:rPr lang="en-US" dirty="0" smtClean="0"/>
                <a:t>Grants.gov ‘Apply’</a:t>
              </a:r>
              <a:endParaRPr lang="en-US" dirty="0"/>
            </a:p>
          </p:txBody>
        </p:sp>
      </p:grpSp>
      <p:sp>
        <p:nvSpPr>
          <p:cNvPr id="10" name="TextBox 9"/>
          <p:cNvSpPr txBox="1"/>
          <p:nvPr/>
        </p:nvSpPr>
        <p:spPr>
          <a:xfrm>
            <a:off x="1371600" y="381000"/>
            <a:ext cx="5943600" cy="707886"/>
          </a:xfrm>
          <a:prstGeom prst="rect">
            <a:avLst/>
          </a:prstGeom>
          <a:noFill/>
        </p:spPr>
        <p:txBody>
          <a:bodyPr wrap="square" rtlCol="0">
            <a:spAutoFit/>
          </a:bodyPr>
          <a:lstStyle/>
          <a:p>
            <a:pPr lvl="1" algn="ctr"/>
            <a:r>
              <a:rPr lang="en-US" sz="4000" dirty="0" smtClean="0"/>
              <a:t>FOAs Link You to ASSIST</a:t>
            </a:r>
            <a:endParaRPr lang="en-US" sz="4000" dirty="0"/>
          </a:p>
        </p:txBody>
      </p:sp>
    </p:spTree>
    <p:extLst>
      <p:ext uri="{BB962C8B-B14F-4D97-AF65-F5344CB8AC3E}">
        <p14:creationId xmlns:p14="http://schemas.microsoft.com/office/powerpoint/2010/main" val="21800914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Bevel 1"/>
          <p:cNvSpPr/>
          <p:nvPr/>
        </p:nvSpPr>
        <p:spPr>
          <a:xfrm>
            <a:off x="1676400" y="685800"/>
            <a:ext cx="5943600" cy="4114800"/>
          </a:xfrm>
          <a:prstGeom prst="bevel">
            <a:avLst/>
          </a:prstGeom>
          <a:solidFill>
            <a:srgbClr val="F0F3FB">
              <a:lumMod val="25000"/>
            </a:srgbClr>
          </a:solidFill>
          <a:ln w="25400" cap="flat" cmpd="sng" algn="ctr">
            <a:solidFill>
              <a:srgbClr val="F0F3FB">
                <a:lumMod val="25000"/>
              </a:srgbClr>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4000" b="1" i="0" u="none" strike="noStrike" kern="0" cap="none" spc="0" normalizeH="0" baseline="0" noProof="0" dirty="0" smtClean="0">
                <a:ln>
                  <a:noFill/>
                </a:ln>
                <a:solidFill>
                  <a:srgbClr val="FFFFFF"/>
                </a:solidFill>
                <a:effectLst/>
                <a:uLnTx/>
                <a:uFillTx/>
                <a:latin typeface="Calibri"/>
                <a:ea typeface="+mn-ea"/>
                <a:cs typeface="+mn-cs"/>
              </a:rPr>
              <a:t>Before Jumping</a:t>
            </a:r>
            <a:r>
              <a:rPr kumimoji="0" lang="en-US" sz="4000" b="1" i="0" u="none" strike="noStrike" kern="0" cap="none" spc="0" normalizeH="0" noProof="0" dirty="0" smtClean="0">
                <a:ln>
                  <a:noFill/>
                </a:ln>
                <a:solidFill>
                  <a:srgbClr val="FFFFFF"/>
                </a:solidFill>
                <a:effectLst/>
                <a:uLnTx/>
                <a:uFillTx/>
                <a:latin typeface="Calibri"/>
                <a:ea typeface="+mn-ea"/>
                <a:cs typeface="+mn-cs"/>
              </a:rPr>
              <a:t> into ASSIST, take some time to learn about the new process</a:t>
            </a:r>
            <a:endParaRPr kumimoji="0" lang="en-US" sz="4000" b="1" i="0" u="none" strike="noStrike" kern="0" cap="none" spc="0" normalizeH="0" baseline="0" noProof="0" dirty="0" smtClean="0">
              <a:ln>
                <a:noFill/>
              </a:ln>
              <a:solidFill>
                <a:srgbClr val="FFFFFF"/>
              </a:solidFill>
              <a:effectLst/>
              <a:uLnTx/>
              <a:uFillTx/>
              <a:latin typeface="Calibri"/>
              <a:ea typeface="+mn-ea"/>
              <a:cs typeface="+mn-cs"/>
            </a:endParaRPr>
          </a:p>
        </p:txBody>
      </p:sp>
      <p:pic>
        <p:nvPicPr>
          <p:cNvPr id="3" name="Picture 2" title="&quot;&quo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56850" y="4343400"/>
            <a:ext cx="1653350" cy="2209800"/>
          </a:xfrm>
          <a:prstGeom prst="rect">
            <a:avLst/>
          </a:prstGeom>
        </p:spPr>
      </p:pic>
    </p:spTree>
    <p:extLst>
      <p:ext uri="{BB962C8B-B14F-4D97-AF65-F5344CB8AC3E}">
        <p14:creationId xmlns:p14="http://schemas.microsoft.com/office/powerpoint/2010/main" val="36294454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pic>
        <p:nvPicPr>
          <p:cNvPr id="6" name="Picture 4" title="&quot;&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501" y="2743200"/>
            <a:ext cx="7820523" cy="3048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Rectangular Callout 7"/>
          <p:cNvSpPr/>
          <p:nvPr/>
        </p:nvSpPr>
        <p:spPr>
          <a:xfrm>
            <a:off x="1600199" y="1371600"/>
            <a:ext cx="5867401" cy="1066800"/>
          </a:xfrm>
          <a:prstGeom prst="wedgeRectCallout">
            <a:avLst>
              <a:gd name="adj1" fmla="val -30894"/>
              <a:gd name="adj2" fmla="val 75747"/>
            </a:avLst>
          </a:prstGeom>
          <a:solidFill>
            <a:schemeClr val="accent1">
              <a:lumMod val="60000"/>
              <a:lumOff val="40000"/>
            </a:schemeClr>
          </a:solidFill>
          <a:ln w="25400" cap="flat" cmpd="sng" algn="ctr">
            <a:solidFill>
              <a:srgbClr val="F0F3FB">
                <a:lumMod val="25000"/>
              </a:srgbClr>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2000" b="1" i="0" u="none" strike="noStrike" kern="0" cap="none" spc="0" normalizeH="0" baseline="0" noProof="0" dirty="0" smtClean="0">
                <a:ln>
                  <a:noFill/>
                </a:ln>
                <a:solidFill>
                  <a:schemeClr val="accent6">
                    <a:lumMod val="50000"/>
                  </a:schemeClr>
                </a:solidFill>
                <a:effectLst/>
                <a:uLnTx/>
                <a:uFillTx/>
                <a:latin typeface="Calibri"/>
                <a:ea typeface="+mn-ea"/>
                <a:cs typeface="+mn-cs"/>
              </a:rPr>
              <a:t>Section IV. Application and Submission information </a:t>
            </a:r>
          </a:p>
          <a:p>
            <a:pPr marL="0" marR="0" indent="0" algn="ctr" defTabSz="914400" eaLnBrk="1" fontAlgn="auto" latinLnBrk="0" hangingPunct="1">
              <a:lnSpc>
                <a:spcPct val="100000"/>
              </a:lnSpc>
              <a:spcBef>
                <a:spcPts val="0"/>
              </a:spcBef>
              <a:spcAft>
                <a:spcPts val="0"/>
              </a:spcAft>
              <a:buClrTx/>
              <a:buSzTx/>
              <a:buFontTx/>
              <a:buNone/>
              <a:tabLst/>
            </a:pPr>
            <a:r>
              <a:rPr kumimoji="0" lang="en-US" sz="2000" i="0" u="none" strike="noStrike" kern="0" cap="none" spc="0" normalizeH="0" baseline="0" noProof="0" dirty="0" smtClean="0">
                <a:ln>
                  <a:noFill/>
                </a:ln>
                <a:solidFill>
                  <a:schemeClr val="accent6">
                    <a:lumMod val="50000"/>
                  </a:schemeClr>
                </a:solidFill>
                <a:effectLst/>
                <a:uLnTx/>
                <a:uFillTx/>
                <a:latin typeface="Calibri"/>
                <a:ea typeface="+mn-ea"/>
                <a:cs typeface="+mn-cs"/>
              </a:rPr>
              <a:t>of NIH FOAs including important guidance</a:t>
            </a:r>
            <a:r>
              <a:rPr kumimoji="0" lang="en-US" sz="2000" i="0" u="none" strike="noStrike" kern="0" cap="none" spc="0" normalizeH="0" noProof="0" dirty="0" smtClean="0">
                <a:ln>
                  <a:noFill/>
                </a:ln>
                <a:solidFill>
                  <a:schemeClr val="accent6">
                    <a:lumMod val="50000"/>
                  </a:schemeClr>
                </a:solidFill>
                <a:effectLst/>
                <a:uLnTx/>
                <a:uFillTx/>
                <a:latin typeface="Calibri"/>
                <a:ea typeface="+mn-ea"/>
                <a:cs typeface="+mn-cs"/>
              </a:rPr>
              <a:t> for </a:t>
            </a:r>
          </a:p>
          <a:p>
            <a:pPr marL="0" marR="0" indent="0" algn="ctr" defTabSz="914400" eaLnBrk="1" fontAlgn="auto" latinLnBrk="0" hangingPunct="1">
              <a:lnSpc>
                <a:spcPct val="100000"/>
              </a:lnSpc>
              <a:spcBef>
                <a:spcPts val="0"/>
              </a:spcBef>
              <a:spcAft>
                <a:spcPts val="0"/>
              </a:spcAft>
              <a:buClrTx/>
              <a:buSzTx/>
              <a:buFontTx/>
              <a:buNone/>
              <a:tabLst/>
            </a:pPr>
            <a:r>
              <a:rPr kumimoji="0" lang="en-US" sz="2000" i="0" u="none" strike="noStrike" kern="0" cap="none" spc="0" normalizeH="0" noProof="0" dirty="0" smtClean="0">
                <a:ln>
                  <a:noFill/>
                </a:ln>
                <a:solidFill>
                  <a:schemeClr val="accent6">
                    <a:lumMod val="50000"/>
                  </a:schemeClr>
                </a:solidFill>
                <a:effectLst/>
                <a:uLnTx/>
                <a:uFillTx/>
                <a:latin typeface="Calibri"/>
                <a:ea typeface="+mn-ea"/>
                <a:cs typeface="+mn-cs"/>
              </a:rPr>
              <a:t>preparing your application in ASSIST</a:t>
            </a:r>
            <a:endParaRPr kumimoji="0" lang="en-US" sz="2000" i="0" u="none" strike="noStrike" kern="0" cap="none" spc="0" normalizeH="0" baseline="0" noProof="0" dirty="0" smtClean="0">
              <a:ln>
                <a:noFill/>
              </a:ln>
              <a:solidFill>
                <a:schemeClr val="accent6">
                  <a:lumMod val="50000"/>
                </a:schemeClr>
              </a:solidFill>
              <a:effectLst/>
              <a:uLnTx/>
              <a:uFillTx/>
              <a:latin typeface="Calibri"/>
              <a:ea typeface="+mn-ea"/>
              <a:cs typeface="+mn-cs"/>
            </a:endParaRPr>
          </a:p>
        </p:txBody>
      </p:sp>
      <p:sp>
        <p:nvSpPr>
          <p:cNvPr id="10" name="Rectangular Callout 9"/>
          <p:cNvSpPr/>
          <p:nvPr/>
        </p:nvSpPr>
        <p:spPr>
          <a:xfrm>
            <a:off x="2514600" y="5284414"/>
            <a:ext cx="5410200" cy="1015663"/>
          </a:xfrm>
          <a:prstGeom prst="wedgeRectCallout">
            <a:avLst>
              <a:gd name="adj1" fmla="val -15806"/>
              <a:gd name="adj2" fmla="val -89782"/>
            </a:avLst>
          </a:prstGeom>
          <a:solidFill>
            <a:schemeClr val="accent1">
              <a:lumMod val="60000"/>
              <a:lumOff val="40000"/>
            </a:schemeClr>
          </a:solidFill>
          <a:ln w="25400" cap="flat" cmpd="sng" algn="ctr">
            <a:solidFill>
              <a:srgbClr val="F0F3FB">
                <a:lumMod val="25000"/>
              </a:srgbClr>
            </a:solidFill>
            <a:prstDash val="solid"/>
          </a:ln>
          <a:effectLst/>
        </p:spPr>
        <p:txBody>
          <a:bodyPr vert="horz" wrap="square" rtlCol="0" anchor="ctr">
            <a:spAutoFit/>
          </a:bodyPr>
          <a:lstStyle/>
          <a:p>
            <a:pPr algn="ctr"/>
            <a:r>
              <a:rPr lang="en-US" sz="2000" b="1" kern="0" dirty="0">
                <a:solidFill>
                  <a:schemeClr val="accent6">
                    <a:lumMod val="50000"/>
                  </a:schemeClr>
                </a:solidFill>
              </a:rPr>
              <a:t>The SF424 (R&amp;R) Application Guide </a:t>
            </a:r>
            <a:endParaRPr lang="en-US" sz="2000" b="1" kern="0" dirty="0" smtClean="0">
              <a:solidFill>
                <a:schemeClr val="accent6">
                  <a:lumMod val="50000"/>
                </a:schemeClr>
              </a:solidFill>
            </a:endParaRPr>
          </a:p>
          <a:p>
            <a:pPr algn="ctr"/>
            <a:r>
              <a:rPr lang="en-US" sz="2000" kern="0" dirty="0" smtClean="0">
                <a:solidFill>
                  <a:schemeClr val="accent6">
                    <a:lumMod val="50000"/>
                  </a:schemeClr>
                </a:solidFill>
              </a:rPr>
              <a:t>provides </a:t>
            </a:r>
            <a:r>
              <a:rPr lang="en-US" sz="2000" kern="0" dirty="0">
                <a:solidFill>
                  <a:schemeClr val="accent6">
                    <a:lumMod val="50000"/>
                  </a:schemeClr>
                </a:solidFill>
              </a:rPr>
              <a:t>general instructions for completing </a:t>
            </a:r>
            <a:endParaRPr lang="en-US" sz="2000" kern="0" dirty="0" smtClean="0">
              <a:solidFill>
                <a:schemeClr val="accent6">
                  <a:lumMod val="50000"/>
                </a:schemeClr>
              </a:solidFill>
            </a:endParaRPr>
          </a:p>
          <a:p>
            <a:pPr algn="ctr"/>
            <a:r>
              <a:rPr lang="en-US" sz="2000" kern="0" dirty="0" smtClean="0">
                <a:solidFill>
                  <a:schemeClr val="accent6">
                    <a:lumMod val="50000"/>
                  </a:schemeClr>
                </a:solidFill>
              </a:rPr>
              <a:t>application </a:t>
            </a:r>
            <a:r>
              <a:rPr lang="en-US" sz="2000" kern="0" dirty="0">
                <a:solidFill>
                  <a:schemeClr val="accent6">
                    <a:lumMod val="50000"/>
                  </a:schemeClr>
                </a:solidFill>
              </a:rPr>
              <a:t>forms</a:t>
            </a:r>
          </a:p>
        </p:txBody>
      </p:sp>
      <p:sp>
        <p:nvSpPr>
          <p:cNvPr id="11" name="Oval 10" title="&quot;&quot;"/>
          <p:cNvSpPr/>
          <p:nvPr/>
        </p:nvSpPr>
        <p:spPr>
          <a:xfrm>
            <a:off x="3619499" y="4495800"/>
            <a:ext cx="2781301" cy="375497"/>
          </a:xfrm>
          <a:prstGeom prst="ellipse">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title="&quot;&quot;"/>
          <p:cNvSpPr/>
          <p:nvPr/>
        </p:nvSpPr>
        <p:spPr>
          <a:xfrm>
            <a:off x="762000" y="2667000"/>
            <a:ext cx="5714999" cy="457200"/>
          </a:xfrm>
          <a:prstGeom prst="ellipse">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905000" y="381000"/>
            <a:ext cx="5486401" cy="707886"/>
          </a:xfrm>
          <a:prstGeom prst="rect">
            <a:avLst/>
          </a:prstGeom>
          <a:noFill/>
        </p:spPr>
        <p:txBody>
          <a:bodyPr wrap="square" rtlCol="0">
            <a:spAutoFit/>
          </a:bodyPr>
          <a:lstStyle/>
          <a:p>
            <a:pPr algn="ctr"/>
            <a:r>
              <a:rPr lang="en-US" sz="4000" dirty="0" smtClean="0"/>
              <a:t>Multi-project FOAs</a:t>
            </a:r>
            <a:endParaRPr lang="en-US" sz="4000" dirty="0"/>
          </a:p>
        </p:txBody>
      </p:sp>
    </p:spTree>
    <p:extLst>
      <p:ext uri="{BB962C8B-B14F-4D97-AF65-F5344CB8AC3E}">
        <p14:creationId xmlns:p14="http://schemas.microsoft.com/office/powerpoint/2010/main" val="42303752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pic>
        <p:nvPicPr>
          <p:cNvPr id="2" name="Picture 2" title="Application gui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209675"/>
            <a:ext cx="3997902" cy="48863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Rounded Rectangle 3"/>
          <p:cNvSpPr/>
          <p:nvPr/>
        </p:nvSpPr>
        <p:spPr>
          <a:xfrm>
            <a:off x="4800600" y="1209675"/>
            <a:ext cx="4191000" cy="2752725"/>
          </a:xfrm>
          <a:prstGeom prst="roundRect">
            <a:avLst/>
          </a:prstGeom>
          <a:solidFill>
            <a:schemeClr val="accent1">
              <a:lumMod val="40000"/>
              <a:lumOff val="60000"/>
            </a:schemeClr>
          </a:solidFill>
          <a:ln w="25400" cap="flat" cmpd="sng" algn="ctr">
            <a:solidFill>
              <a:srgbClr val="F0F3FB">
                <a:lumMod val="25000"/>
              </a:srgbClr>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2000" i="0" u="none" strike="noStrike" kern="0" cap="none" spc="0" normalizeH="0" baseline="0" noProof="0" dirty="0" smtClean="0">
                <a:ln>
                  <a:noFill/>
                </a:ln>
                <a:solidFill>
                  <a:schemeClr val="accent6">
                    <a:lumMod val="50000"/>
                  </a:schemeClr>
                </a:solidFill>
                <a:effectLst/>
                <a:uLnTx/>
                <a:uFillTx/>
                <a:latin typeface="Calibri"/>
              </a:rPr>
              <a:t>Agency-specific instructions</a:t>
            </a:r>
          </a:p>
          <a:p>
            <a:pPr marL="0" marR="0" indent="0" algn="ctr" defTabSz="914400" eaLnBrk="1" fontAlgn="auto" latinLnBrk="0" hangingPunct="1">
              <a:lnSpc>
                <a:spcPct val="100000"/>
              </a:lnSpc>
              <a:spcBef>
                <a:spcPts val="0"/>
              </a:spcBef>
              <a:spcAft>
                <a:spcPts val="0"/>
              </a:spcAft>
              <a:buClrTx/>
              <a:buSzTx/>
              <a:buFontTx/>
              <a:buNone/>
              <a:tabLst/>
            </a:pPr>
            <a:r>
              <a:rPr kumimoji="0" lang="en-US" sz="2000" i="0" u="none" strike="noStrike" kern="0" cap="none" spc="0" normalizeH="0" baseline="0" noProof="0" dirty="0" smtClean="0">
                <a:ln>
                  <a:noFill/>
                </a:ln>
                <a:solidFill>
                  <a:schemeClr val="accent6">
                    <a:lumMod val="50000"/>
                  </a:schemeClr>
                </a:solidFill>
                <a:effectLst/>
                <a:uLnTx/>
                <a:uFillTx/>
                <a:latin typeface="Calibri"/>
              </a:rPr>
              <a:t> are marked with the </a:t>
            </a:r>
          </a:p>
          <a:p>
            <a:pPr marL="0" marR="0" indent="0" algn="ctr" defTabSz="914400" eaLnBrk="1" fontAlgn="auto" latinLnBrk="0" hangingPunct="1">
              <a:lnSpc>
                <a:spcPct val="100000"/>
              </a:lnSpc>
              <a:spcBef>
                <a:spcPts val="0"/>
              </a:spcBef>
              <a:spcAft>
                <a:spcPts val="0"/>
              </a:spcAft>
              <a:buClrTx/>
              <a:buSzTx/>
              <a:buFontTx/>
              <a:buNone/>
              <a:tabLst/>
            </a:pPr>
            <a:r>
              <a:rPr kumimoji="0" lang="en-US" sz="2000" i="0" u="none" strike="noStrike" kern="0" cap="none" spc="0" normalizeH="0" baseline="0" noProof="0" dirty="0" smtClean="0">
                <a:ln>
                  <a:noFill/>
                </a:ln>
                <a:solidFill>
                  <a:schemeClr val="accent6">
                    <a:lumMod val="50000"/>
                  </a:schemeClr>
                </a:solidFill>
                <a:effectLst/>
                <a:uLnTx/>
                <a:uFillTx/>
                <a:latin typeface="Calibri"/>
              </a:rPr>
              <a:t>HHS logo</a:t>
            </a:r>
          </a:p>
          <a:p>
            <a:pPr marL="0" marR="0" indent="0" algn="ctr" defTabSz="914400" eaLnBrk="1" fontAlgn="auto" latinLnBrk="0" hangingPunct="1">
              <a:lnSpc>
                <a:spcPct val="100000"/>
              </a:lnSpc>
              <a:spcBef>
                <a:spcPts val="0"/>
              </a:spcBef>
              <a:spcAft>
                <a:spcPts val="0"/>
              </a:spcAft>
              <a:buClrTx/>
              <a:buSzTx/>
              <a:buFontTx/>
              <a:buNone/>
              <a:tabLst/>
            </a:pPr>
            <a:endParaRPr lang="en-US" sz="2000" kern="0" dirty="0">
              <a:solidFill>
                <a:schemeClr val="accent6">
                  <a:lumMod val="50000"/>
                </a:schemeClr>
              </a:solidFill>
              <a:latin typeface="Calibri"/>
            </a:endParaRPr>
          </a:p>
          <a:p>
            <a:pPr marL="0" marR="0" indent="0" algn="ctr" defTabSz="914400" eaLnBrk="1" fontAlgn="auto" latinLnBrk="0" hangingPunct="1">
              <a:lnSpc>
                <a:spcPct val="100000"/>
              </a:lnSpc>
              <a:spcBef>
                <a:spcPts val="0"/>
              </a:spcBef>
              <a:spcAft>
                <a:spcPts val="0"/>
              </a:spcAft>
              <a:buClrTx/>
              <a:buSzTx/>
              <a:buFontTx/>
              <a:buNone/>
              <a:tabLst/>
            </a:pPr>
            <a:r>
              <a:rPr kumimoji="0" lang="en-US" sz="2000" i="0" u="none" strike="noStrike" kern="0" cap="none" spc="0" normalizeH="0" baseline="0" noProof="0" dirty="0" smtClean="0">
                <a:ln>
                  <a:noFill/>
                </a:ln>
                <a:solidFill>
                  <a:schemeClr val="accent6">
                    <a:lumMod val="50000"/>
                  </a:schemeClr>
                </a:solidFill>
                <a:effectLst/>
                <a:uLnTx/>
                <a:uFillTx/>
                <a:latin typeface="Calibri"/>
              </a:rPr>
              <a:t>Pay special attentions to </a:t>
            </a:r>
          </a:p>
          <a:p>
            <a:pPr marL="0" marR="0" indent="0" algn="ctr" defTabSz="914400" eaLnBrk="1" fontAlgn="auto" latinLnBrk="0" hangingPunct="1">
              <a:lnSpc>
                <a:spcPct val="100000"/>
              </a:lnSpc>
              <a:spcBef>
                <a:spcPts val="0"/>
              </a:spcBef>
              <a:spcAft>
                <a:spcPts val="0"/>
              </a:spcAft>
              <a:buClrTx/>
              <a:buSzTx/>
              <a:buFontTx/>
              <a:buNone/>
              <a:tabLst/>
            </a:pPr>
            <a:r>
              <a:rPr kumimoji="0" lang="en-US" sz="2000" i="0" u="none" strike="noStrike" kern="0" cap="none" spc="0" normalizeH="0" baseline="0" noProof="0" dirty="0" smtClean="0">
                <a:ln>
                  <a:noFill/>
                </a:ln>
                <a:solidFill>
                  <a:schemeClr val="accent6">
                    <a:lumMod val="50000"/>
                  </a:schemeClr>
                </a:solidFill>
                <a:effectLst/>
                <a:uLnTx/>
                <a:uFillTx/>
                <a:latin typeface="Calibri"/>
              </a:rPr>
              <a:t>Section 9-Instructions</a:t>
            </a:r>
            <a:r>
              <a:rPr kumimoji="0" lang="en-US" sz="2000" i="0" u="none" strike="noStrike" kern="0" cap="none" spc="0" normalizeH="0" noProof="0" dirty="0" smtClean="0">
                <a:ln>
                  <a:noFill/>
                </a:ln>
                <a:solidFill>
                  <a:schemeClr val="accent6">
                    <a:lumMod val="50000"/>
                  </a:schemeClr>
                </a:solidFill>
                <a:effectLst/>
                <a:uLnTx/>
                <a:uFillTx/>
                <a:latin typeface="Calibri"/>
              </a:rPr>
              <a:t> for </a:t>
            </a:r>
          </a:p>
          <a:p>
            <a:pPr marL="0" marR="0" indent="0" algn="ctr" defTabSz="914400" eaLnBrk="1" fontAlgn="auto" latinLnBrk="0" hangingPunct="1">
              <a:lnSpc>
                <a:spcPct val="100000"/>
              </a:lnSpc>
              <a:spcBef>
                <a:spcPts val="0"/>
              </a:spcBef>
              <a:spcAft>
                <a:spcPts val="0"/>
              </a:spcAft>
              <a:buClrTx/>
              <a:buSzTx/>
              <a:buFontTx/>
              <a:buNone/>
              <a:tabLst/>
            </a:pPr>
            <a:r>
              <a:rPr kumimoji="0" lang="en-US" sz="2000" i="0" u="none" strike="noStrike" kern="0" cap="none" spc="0" normalizeH="0" noProof="0" dirty="0" smtClean="0">
                <a:ln>
                  <a:noFill/>
                </a:ln>
                <a:solidFill>
                  <a:schemeClr val="accent6">
                    <a:lumMod val="50000"/>
                  </a:schemeClr>
                </a:solidFill>
                <a:effectLst/>
                <a:uLnTx/>
                <a:uFillTx/>
                <a:latin typeface="Calibri"/>
              </a:rPr>
              <a:t>Preparing a Multi-Project Application</a:t>
            </a:r>
            <a:endParaRPr kumimoji="0" lang="en-US" sz="2000" i="0" u="none" strike="noStrike" kern="0" cap="none" spc="0" normalizeH="0" baseline="0" noProof="0" dirty="0" smtClean="0">
              <a:ln>
                <a:noFill/>
              </a:ln>
              <a:solidFill>
                <a:schemeClr val="accent6">
                  <a:lumMod val="50000"/>
                </a:schemeClr>
              </a:solidFill>
              <a:effectLst/>
              <a:uLnTx/>
              <a:uFillTx/>
              <a:latin typeface="Calibri"/>
            </a:endParaRPr>
          </a:p>
        </p:txBody>
      </p:sp>
      <p:sp>
        <p:nvSpPr>
          <p:cNvPr id="5" name="Rounded Rectangle 4"/>
          <p:cNvSpPr/>
          <p:nvPr/>
        </p:nvSpPr>
        <p:spPr>
          <a:xfrm>
            <a:off x="4953000" y="4648200"/>
            <a:ext cx="3962400" cy="1858392"/>
          </a:xfrm>
          <a:prstGeom prst="roundRect">
            <a:avLst/>
          </a:prstGeom>
          <a:solidFill>
            <a:schemeClr val="accent1">
              <a:lumMod val="40000"/>
              <a:lumOff val="60000"/>
            </a:schemeClr>
          </a:solidFill>
          <a:ln w="25400" cap="flat" cmpd="sng" algn="ctr">
            <a:solidFill>
              <a:srgbClr val="F0F3FB">
                <a:lumMod val="25000"/>
              </a:srgbClr>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2000" i="0" u="none" strike="noStrike" kern="0" cap="none" spc="0" normalizeH="0" baseline="0" noProof="0" dirty="0" smtClean="0">
                <a:ln>
                  <a:noFill/>
                </a:ln>
                <a:solidFill>
                  <a:schemeClr val="accent6">
                    <a:lumMod val="50000"/>
                  </a:schemeClr>
                </a:solidFill>
                <a:effectLst/>
                <a:uLnTx/>
                <a:uFillTx/>
                <a:latin typeface="Calibri"/>
                <a:ea typeface="+mn-ea"/>
                <a:cs typeface="+mn-cs"/>
              </a:rPr>
              <a:t>Refer to Supplemental Grant Instructions as needed (human subjects, policies, assurances, definitions and more)</a:t>
            </a:r>
          </a:p>
        </p:txBody>
      </p:sp>
      <p:pic>
        <p:nvPicPr>
          <p:cNvPr id="6" name="Picture 4" descr="dhhs_logo[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1985639"/>
            <a:ext cx="457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1219200" y="229340"/>
            <a:ext cx="5867400" cy="707886"/>
          </a:xfrm>
          <a:prstGeom prst="rect">
            <a:avLst/>
          </a:prstGeom>
          <a:noFill/>
        </p:spPr>
        <p:txBody>
          <a:bodyPr wrap="square" rtlCol="0">
            <a:spAutoFit/>
          </a:bodyPr>
          <a:lstStyle/>
          <a:p>
            <a:pPr algn="ctr"/>
            <a:r>
              <a:rPr lang="en-US" sz="4000" dirty="0" smtClean="0"/>
              <a:t>Application Guide</a:t>
            </a:r>
            <a:endParaRPr lang="en-US" sz="4000" dirty="0"/>
          </a:p>
        </p:txBody>
      </p:sp>
    </p:spTree>
    <p:extLst>
      <p:ext uri="{BB962C8B-B14F-4D97-AF65-F5344CB8AC3E}">
        <p14:creationId xmlns:p14="http://schemas.microsoft.com/office/powerpoint/2010/main" val="37824819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Rectangle 1"/>
          <p:cNvSpPr/>
          <p:nvPr/>
        </p:nvSpPr>
        <p:spPr>
          <a:xfrm>
            <a:off x="304800" y="990600"/>
            <a:ext cx="8305800" cy="5432256"/>
          </a:xfrm>
          <a:prstGeom prst="rect">
            <a:avLst/>
          </a:prstGeom>
        </p:spPr>
        <p:txBody>
          <a:bodyPr wrap="square">
            <a:spAutoFit/>
          </a:bodyPr>
          <a:lstStyle/>
          <a:p>
            <a:pPr>
              <a:spcAft>
                <a:spcPts val="600"/>
              </a:spcAft>
            </a:pPr>
            <a:endParaRPr lang="en-US" sz="2800" dirty="0" smtClean="0"/>
          </a:p>
          <a:p>
            <a:pPr algn="ctr">
              <a:spcAft>
                <a:spcPts val="600"/>
              </a:spcAft>
            </a:pPr>
            <a:r>
              <a:rPr lang="en-US" sz="2800" dirty="0" smtClean="0">
                <a:solidFill>
                  <a:schemeClr val="accent6">
                    <a:lumMod val="50000"/>
                  </a:schemeClr>
                </a:solidFill>
              </a:rPr>
              <a:t>All </a:t>
            </a:r>
            <a:r>
              <a:rPr lang="en-US" sz="2800" dirty="0">
                <a:solidFill>
                  <a:schemeClr val="accent6">
                    <a:lumMod val="50000"/>
                  </a:schemeClr>
                </a:solidFill>
              </a:rPr>
              <a:t>electronic multi-project applications will include:</a:t>
            </a:r>
            <a:br>
              <a:rPr lang="en-US" sz="2800" dirty="0">
                <a:solidFill>
                  <a:schemeClr val="accent6">
                    <a:lumMod val="50000"/>
                  </a:schemeClr>
                </a:solidFill>
              </a:rPr>
            </a:br>
            <a:endParaRPr lang="en-US" sz="1400" dirty="0">
              <a:solidFill>
                <a:schemeClr val="accent6">
                  <a:lumMod val="50000"/>
                </a:schemeClr>
              </a:solidFill>
            </a:endParaRPr>
          </a:p>
          <a:p>
            <a:pPr marL="800100" lvl="1" indent="-342900">
              <a:spcBef>
                <a:spcPts val="0"/>
              </a:spcBef>
              <a:spcAft>
                <a:spcPts val="600"/>
              </a:spcAft>
              <a:buFont typeface="Calibri" panose="020F0502020204030204" pitchFamily="34" charset="0"/>
              <a:buChar char="‒"/>
            </a:pPr>
            <a:r>
              <a:rPr lang="en-US" sz="2400" dirty="0" smtClean="0">
                <a:solidFill>
                  <a:schemeClr val="accent6">
                    <a:lumMod val="50000"/>
                  </a:schemeClr>
                </a:solidFill>
              </a:rPr>
              <a:t>A </a:t>
            </a:r>
            <a:r>
              <a:rPr lang="en-US" sz="2400" dirty="0">
                <a:solidFill>
                  <a:schemeClr val="accent6">
                    <a:lumMod val="50000"/>
                  </a:schemeClr>
                </a:solidFill>
              </a:rPr>
              <a:t>single Overall component</a:t>
            </a:r>
          </a:p>
          <a:p>
            <a:pPr marL="1257300" lvl="2" indent="-342900">
              <a:spcBef>
                <a:spcPts val="0"/>
              </a:spcBef>
              <a:spcAft>
                <a:spcPts val="600"/>
              </a:spcAft>
              <a:buFont typeface="Arial" panose="020B0604020202020204" pitchFamily="34" charset="0"/>
              <a:buChar char="•"/>
            </a:pPr>
            <a:r>
              <a:rPr lang="en-US" sz="2000" dirty="0">
                <a:solidFill>
                  <a:schemeClr val="accent6">
                    <a:lumMod val="50000"/>
                  </a:schemeClr>
                </a:solidFill>
              </a:rPr>
              <a:t>Provides overview of entire application</a:t>
            </a:r>
            <a:br>
              <a:rPr lang="en-US" sz="2000" dirty="0">
                <a:solidFill>
                  <a:schemeClr val="accent6">
                    <a:lumMod val="50000"/>
                  </a:schemeClr>
                </a:solidFill>
              </a:rPr>
            </a:br>
            <a:endParaRPr lang="en-US" sz="2000" dirty="0">
              <a:solidFill>
                <a:schemeClr val="accent6">
                  <a:lumMod val="50000"/>
                </a:schemeClr>
              </a:solidFill>
            </a:endParaRPr>
          </a:p>
          <a:p>
            <a:pPr marL="800100" lvl="1" indent="-342900">
              <a:spcBef>
                <a:spcPts val="0"/>
              </a:spcBef>
              <a:spcAft>
                <a:spcPts val="600"/>
              </a:spcAft>
              <a:buFont typeface="Calibri" panose="020F0502020204030204" pitchFamily="34" charset="0"/>
              <a:buChar char="‒"/>
            </a:pPr>
            <a:r>
              <a:rPr lang="en-US" sz="2400" dirty="0">
                <a:solidFill>
                  <a:schemeClr val="accent6">
                    <a:lumMod val="50000"/>
                  </a:schemeClr>
                </a:solidFill>
              </a:rPr>
              <a:t>Some number of additional components</a:t>
            </a:r>
          </a:p>
          <a:p>
            <a:pPr marL="1257300" lvl="2" indent="-342900">
              <a:spcBef>
                <a:spcPts val="0"/>
              </a:spcBef>
              <a:spcAft>
                <a:spcPts val="600"/>
              </a:spcAft>
              <a:buFont typeface="Arial" panose="020B0604020202020204" pitchFamily="34" charset="0"/>
              <a:buChar char="•"/>
            </a:pPr>
            <a:r>
              <a:rPr lang="en-US" sz="2000" dirty="0">
                <a:solidFill>
                  <a:schemeClr val="accent6">
                    <a:lumMod val="50000"/>
                  </a:schemeClr>
                </a:solidFill>
              </a:rPr>
              <a:t>Component types allowed will vary by opportunity</a:t>
            </a:r>
          </a:p>
          <a:p>
            <a:pPr marL="1257300" lvl="2" indent="-342900">
              <a:spcBef>
                <a:spcPts val="0"/>
              </a:spcBef>
              <a:spcAft>
                <a:spcPts val="600"/>
              </a:spcAft>
              <a:buFont typeface="Arial" panose="020B0604020202020204" pitchFamily="34" charset="0"/>
              <a:buChar char="•"/>
            </a:pPr>
            <a:r>
              <a:rPr lang="en-US" sz="2000" dirty="0">
                <a:solidFill>
                  <a:schemeClr val="accent6">
                    <a:lumMod val="50000"/>
                  </a:schemeClr>
                </a:solidFill>
              </a:rPr>
              <a:t>Announcements will clearly indicate the types of components expected in a responsive application</a:t>
            </a:r>
            <a:br>
              <a:rPr lang="en-US" sz="2000" dirty="0">
                <a:solidFill>
                  <a:schemeClr val="accent6">
                    <a:lumMod val="50000"/>
                  </a:schemeClr>
                </a:solidFill>
              </a:rPr>
            </a:br>
            <a:endParaRPr lang="en-US" sz="2000" dirty="0">
              <a:solidFill>
                <a:schemeClr val="accent6">
                  <a:lumMod val="50000"/>
                </a:schemeClr>
              </a:solidFill>
            </a:endParaRPr>
          </a:p>
          <a:p>
            <a:pPr marL="800100" lvl="1" indent="-342900">
              <a:spcBef>
                <a:spcPts val="0"/>
              </a:spcBef>
              <a:spcAft>
                <a:spcPts val="600"/>
              </a:spcAft>
              <a:buFont typeface="Calibri" panose="020F0502020204030204" pitchFamily="34" charset="0"/>
              <a:buChar char="‒"/>
            </a:pPr>
            <a:r>
              <a:rPr lang="en-US" sz="2400" dirty="0">
                <a:solidFill>
                  <a:schemeClr val="accent6">
                    <a:lumMod val="50000"/>
                  </a:schemeClr>
                </a:solidFill>
              </a:rPr>
              <a:t>Automatically prepared data summaries</a:t>
            </a:r>
          </a:p>
          <a:p>
            <a:pPr marL="1257300" lvl="2" indent="-342900">
              <a:spcBef>
                <a:spcPts val="0"/>
              </a:spcBef>
              <a:spcAft>
                <a:spcPts val="600"/>
              </a:spcAft>
              <a:buFont typeface="Arial" panose="020B0604020202020204" pitchFamily="34" charset="0"/>
              <a:buChar char="•"/>
            </a:pPr>
            <a:r>
              <a:rPr lang="en-US" sz="2000" dirty="0">
                <a:solidFill>
                  <a:schemeClr val="accent6">
                    <a:lumMod val="50000"/>
                  </a:schemeClr>
                </a:solidFill>
              </a:rPr>
              <a:t>Compiled from information included in components</a:t>
            </a:r>
          </a:p>
          <a:p>
            <a:pPr marL="1257300" lvl="2" indent="-342900">
              <a:spcBef>
                <a:spcPts val="0"/>
              </a:spcBef>
              <a:spcAft>
                <a:spcPts val="600"/>
              </a:spcAft>
              <a:buFont typeface="Arial" panose="020B0604020202020204" pitchFamily="34" charset="0"/>
              <a:buChar char="•"/>
            </a:pPr>
            <a:r>
              <a:rPr lang="en-US" sz="2000" dirty="0">
                <a:solidFill>
                  <a:schemeClr val="accent6">
                    <a:lumMod val="50000"/>
                  </a:schemeClr>
                </a:solidFill>
              </a:rPr>
              <a:t>Helps reviewers and staff work with the applications</a:t>
            </a:r>
          </a:p>
        </p:txBody>
      </p:sp>
      <p:sp>
        <p:nvSpPr>
          <p:cNvPr id="3" name="TextBox 2"/>
          <p:cNvSpPr txBox="1"/>
          <p:nvPr/>
        </p:nvSpPr>
        <p:spPr>
          <a:xfrm>
            <a:off x="2133600" y="457200"/>
            <a:ext cx="5218929" cy="707886"/>
          </a:xfrm>
          <a:prstGeom prst="rect">
            <a:avLst/>
          </a:prstGeom>
          <a:noFill/>
        </p:spPr>
        <p:txBody>
          <a:bodyPr wrap="none" rtlCol="0">
            <a:spAutoFit/>
          </a:bodyPr>
          <a:lstStyle/>
          <a:p>
            <a:r>
              <a:rPr lang="en-US" sz="4000" dirty="0" smtClean="0">
                <a:solidFill>
                  <a:schemeClr val="accent6">
                    <a:lumMod val="50000"/>
                  </a:schemeClr>
                </a:solidFill>
              </a:rPr>
              <a:t>New Application Format</a:t>
            </a:r>
            <a:endParaRPr lang="en-US" sz="4000" dirty="0">
              <a:solidFill>
                <a:schemeClr val="accent6">
                  <a:lumMod val="50000"/>
                </a:schemeClr>
              </a:solidFill>
            </a:endParaRPr>
          </a:p>
        </p:txBody>
      </p:sp>
    </p:spTree>
    <p:extLst>
      <p:ext uri="{BB962C8B-B14F-4D97-AF65-F5344CB8AC3E}">
        <p14:creationId xmlns:p14="http://schemas.microsoft.com/office/powerpoint/2010/main" val="8006008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Rectangle 1"/>
          <p:cNvSpPr/>
          <p:nvPr/>
        </p:nvSpPr>
        <p:spPr>
          <a:xfrm>
            <a:off x="304800" y="1524000"/>
            <a:ext cx="8610600" cy="3877985"/>
          </a:xfrm>
          <a:prstGeom prst="rect">
            <a:avLst/>
          </a:prstGeom>
        </p:spPr>
        <p:txBody>
          <a:bodyPr wrap="square">
            <a:spAutoFit/>
          </a:bodyPr>
          <a:lstStyle/>
          <a:p>
            <a:r>
              <a:rPr lang="en-US" sz="2800" dirty="0" smtClean="0">
                <a:solidFill>
                  <a:schemeClr val="accent6">
                    <a:lumMod val="50000"/>
                  </a:schemeClr>
                </a:solidFill>
              </a:rPr>
              <a:t>   Understand </a:t>
            </a:r>
            <a:r>
              <a:rPr lang="en-US" sz="2800" dirty="0">
                <a:solidFill>
                  <a:schemeClr val="accent6">
                    <a:lumMod val="50000"/>
                  </a:schemeClr>
                </a:solidFill>
              </a:rPr>
              <a:t>how your application image will be </a:t>
            </a:r>
            <a:endParaRPr lang="en-US" sz="2800" dirty="0" smtClean="0">
              <a:solidFill>
                <a:schemeClr val="accent6">
                  <a:lumMod val="50000"/>
                </a:schemeClr>
              </a:solidFill>
            </a:endParaRPr>
          </a:p>
          <a:p>
            <a:r>
              <a:rPr lang="en-US" sz="2800" dirty="0" smtClean="0">
                <a:solidFill>
                  <a:schemeClr val="accent6">
                    <a:lumMod val="50000"/>
                  </a:schemeClr>
                </a:solidFill>
              </a:rPr>
              <a:t>    assembled </a:t>
            </a:r>
            <a:r>
              <a:rPr lang="en-US" sz="2800" dirty="0">
                <a:solidFill>
                  <a:schemeClr val="accent6">
                    <a:lumMod val="50000"/>
                  </a:schemeClr>
                </a:solidFill>
              </a:rPr>
              <a:t>by NIH</a:t>
            </a:r>
            <a:br>
              <a:rPr lang="en-US" sz="2800" dirty="0">
                <a:solidFill>
                  <a:schemeClr val="accent6">
                    <a:lumMod val="50000"/>
                  </a:schemeClr>
                </a:solidFill>
              </a:rPr>
            </a:br>
            <a:endParaRPr lang="en-US" dirty="0">
              <a:solidFill>
                <a:schemeClr val="accent6">
                  <a:lumMod val="50000"/>
                </a:schemeClr>
              </a:solidFill>
            </a:endParaRPr>
          </a:p>
          <a:p>
            <a:pPr marL="800100" lvl="1" indent="-342900">
              <a:buFont typeface="Calibri" panose="020F0502020204030204" pitchFamily="34" charset="0"/>
              <a:buChar char="‒"/>
            </a:pPr>
            <a:r>
              <a:rPr lang="en-US" sz="2400" dirty="0">
                <a:solidFill>
                  <a:schemeClr val="accent6">
                    <a:lumMod val="50000"/>
                  </a:schemeClr>
                </a:solidFill>
              </a:rPr>
              <a:t>The Overall component is presented first</a:t>
            </a:r>
          </a:p>
          <a:p>
            <a:pPr marL="1257300" lvl="2" indent="-342900">
              <a:buFont typeface="Arial" panose="020B0604020202020204" pitchFamily="34" charset="0"/>
              <a:buChar char="•"/>
            </a:pPr>
            <a:r>
              <a:rPr lang="en-US" sz="2000" dirty="0">
                <a:solidFill>
                  <a:schemeClr val="accent6">
                    <a:lumMod val="50000"/>
                  </a:schemeClr>
                </a:solidFill>
              </a:rPr>
              <a:t>Including system-generated data summaries</a:t>
            </a:r>
            <a:br>
              <a:rPr lang="en-US" sz="2000" dirty="0">
                <a:solidFill>
                  <a:schemeClr val="accent6">
                    <a:lumMod val="50000"/>
                  </a:schemeClr>
                </a:solidFill>
              </a:rPr>
            </a:br>
            <a:endParaRPr lang="en-US" sz="2000" dirty="0">
              <a:solidFill>
                <a:schemeClr val="accent6">
                  <a:lumMod val="50000"/>
                </a:schemeClr>
              </a:solidFill>
            </a:endParaRPr>
          </a:p>
          <a:p>
            <a:pPr marL="800100" lvl="1" indent="-342900">
              <a:buFont typeface="Calibri" panose="020F0502020204030204" pitchFamily="34" charset="0"/>
              <a:buChar char="‒"/>
            </a:pPr>
            <a:r>
              <a:rPr lang="en-US" sz="2400" dirty="0">
                <a:solidFill>
                  <a:schemeClr val="accent6">
                    <a:lumMod val="50000"/>
                  </a:schemeClr>
                </a:solidFill>
              </a:rPr>
              <a:t>Additional component types are presented in alphabetical order (e.g., </a:t>
            </a:r>
            <a:r>
              <a:rPr lang="en-US" sz="2400" u="sng" dirty="0">
                <a:solidFill>
                  <a:schemeClr val="accent6">
                    <a:lumMod val="50000"/>
                  </a:schemeClr>
                </a:solidFill>
              </a:rPr>
              <a:t>C</a:t>
            </a:r>
            <a:r>
              <a:rPr lang="en-US" sz="2400" dirty="0">
                <a:solidFill>
                  <a:schemeClr val="accent6">
                    <a:lumMod val="50000"/>
                  </a:schemeClr>
                </a:solidFill>
              </a:rPr>
              <a:t>ores before </a:t>
            </a:r>
            <a:r>
              <a:rPr lang="en-US" sz="2400" u="sng" dirty="0">
                <a:solidFill>
                  <a:schemeClr val="accent6">
                    <a:lumMod val="50000"/>
                  </a:schemeClr>
                </a:solidFill>
              </a:rPr>
              <a:t>P</a:t>
            </a:r>
            <a:r>
              <a:rPr lang="en-US" sz="2400" dirty="0">
                <a:solidFill>
                  <a:schemeClr val="accent6">
                    <a:lumMod val="50000"/>
                  </a:schemeClr>
                </a:solidFill>
              </a:rPr>
              <a:t>rojects)</a:t>
            </a:r>
          </a:p>
          <a:p>
            <a:pPr marL="1257300" lvl="2" indent="-342900">
              <a:buFont typeface="Arial" panose="020B0604020202020204" pitchFamily="34" charset="0"/>
              <a:buChar char="•"/>
            </a:pPr>
            <a:r>
              <a:rPr lang="en-US" sz="2000" dirty="0">
                <a:solidFill>
                  <a:schemeClr val="accent6">
                    <a:lumMod val="50000"/>
                  </a:schemeClr>
                </a:solidFill>
              </a:rPr>
              <a:t>Components of the same type are grouped together</a:t>
            </a:r>
          </a:p>
          <a:p>
            <a:pPr marL="1257300" lvl="2" indent="-342900">
              <a:buFont typeface="Arial" panose="020B0604020202020204" pitchFamily="34" charset="0"/>
              <a:buChar char="•"/>
            </a:pPr>
            <a:r>
              <a:rPr lang="en-US" sz="2000" dirty="0">
                <a:solidFill>
                  <a:schemeClr val="accent6">
                    <a:lumMod val="50000"/>
                  </a:schemeClr>
                </a:solidFill>
              </a:rPr>
              <a:t>Components are identified by type and sequential number </a:t>
            </a:r>
            <a:endParaRPr lang="en-US" sz="2000" dirty="0" smtClean="0">
              <a:solidFill>
                <a:schemeClr val="accent6">
                  <a:lumMod val="50000"/>
                </a:schemeClr>
              </a:solidFill>
            </a:endParaRPr>
          </a:p>
          <a:p>
            <a:pPr lvl="2"/>
            <a:r>
              <a:rPr lang="en-US" sz="2000" dirty="0" smtClean="0">
                <a:solidFill>
                  <a:schemeClr val="accent6">
                    <a:lumMod val="50000"/>
                  </a:schemeClr>
                </a:solidFill>
              </a:rPr>
              <a:t>      (</a:t>
            </a:r>
            <a:r>
              <a:rPr lang="en-US" sz="2000" dirty="0">
                <a:solidFill>
                  <a:schemeClr val="accent6">
                    <a:lumMod val="50000"/>
                  </a:schemeClr>
                </a:solidFill>
              </a:rPr>
              <a:t>e.g., Core-001, Core-002)</a:t>
            </a:r>
          </a:p>
        </p:txBody>
      </p:sp>
      <p:sp>
        <p:nvSpPr>
          <p:cNvPr id="3" name="TextBox 2"/>
          <p:cNvSpPr txBox="1"/>
          <p:nvPr/>
        </p:nvSpPr>
        <p:spPr>
          <a:xfrm>
            <a:off x="609600" y="381000"/>
            <a:ext cx="7924800" cy="707886"/>
          </a:xfrm>
          <a:prstGeom prst="rect">
            <a:avLst/>
          </a:prstGeom>
          <a:noFill/>
        </p:spPr>
        <p:txBody>
          <a:bodyPr wrap="square" rtlCol="0">
            <a:spAutoFit/>
          </a:bodyPr>
          <a:lstStyle/>
          <a:p>
            <a:pPr algn="ctr"/>
            <a:r>
              <a:rPr lang="en-US" sz="4000" dirty="0" smtClean="0">
                <a:solidFill>
                  <a:schemeClr val="accent6">
                    <a:lumMod val="50000"/>
                  </a:schemeClr>
                </a:solidFill>
              </a:rPr>
              <a:t>Multi-project Application Assembly</a:t>
            </a:r>
            <a:endParaRPr lang="en-US" sz="4000" dirty="0">
              <a:solidFill>
                <a:schemeClr val="accent6">
                  <a:lumMod val="50000"/>
                </a:schemeClr>
              </a:solidFill>
            </a:endParaRPr>
          </a:p>
        </p:txBody>
      </p:sp>
      <p:sp>
        <p:nvSpPr>
          <p:cNvPr id="5" name="TextBox 4"/>
          <p:cNvSpPr txBox="1"/>
          <p:nvPr/>
        </p:nvSpPr>
        <p:spPr>
          <a:xfrm>
            <a:off x="304800" y="5638800"/>
            <a:ext cx="8534399" cy="1200329"/>
          </a:xfrm>
          <a:prstGeom prst="rect">
            <a:avLst/>
          </a:prstGeom>
          <a:solidFill>
            <a:schemeClr val="accent1">
              <a:lumMod val="60000"/>
              <a:lumOff val="40000"/>
            </a:schemeClr>
          </a:solidFill>
        </p:spPr>
        <p:txBody>
          <a:bodyPr wrap="square" rtlCol="0">
            <a:spAutoFit/>
          </a:bodyPr>
          <a:lstStyle/>
          <a:p>
            <a:pPr algn="ctr"/>
            <a:r>
              <a:rPr lang="en-US" b="1" dirty="0" smtClean="0">
                <a:solidFill>
                  <a:srgbClr val="FF0000"/>
                </a:solidFill>
              </a:rPr>
              <a:t>Check out this resource:</a:t>
            </a:r>
          </a:p>
          <a:p>
            <a:pPr algn="ctr"/>
            <a:r>
              <a:rPr lang="en-US" b="1" dirty="0" smtClean="0">
                <a:solidFill>
                  <a:srgbClr val="C00000"/>
                </a:solidFill>
                <a:cs typeface="Arial" charset="0"/>
                <a:hlinkClick r:id="rId2" tooltip="Multi-project application assembly document"/>
              </a:rPr>
              <a:t>http://grants.nih.gov/grants/ElectronicReceipt/files/Electronic_Multi-project_Application_Image_Assembly.pdf</a:t>
            </a:r>
            <a:endParaRPr lang="en-US" b="1" dirty="0">
              <a:solidFill>
                <a:srgbClr val="C00000"/>
              </a:solidFill>
              <a:cs typeface="Arial" charset="0"/>
            </a:endParaRPr>
          </a:p>
          <a:p>
            <a:endParaRPr lang="en-US" dirty="0"/>
          </a:p>
        </p:txBody>
      </p:sp>
      <p:pic>
        <p:nvPicPr>
          <p:cNvPr id="6" name="Picture 5" title="&quot;&quot;"/>
          <p:cNvPicPr>
            <a:picLocks noChangeAspect="1"/>
          </p:cNvPicPr>
          <p:nvPr/>
        </p:nvPicPr>
        <p:blipFill>
          <a:blip r:embed="rId3" cstate="print"/>
          <a:stretch>
            <a:fillRect/>
          </a:stretch>
        </p:blipFill>
        <p:spPr>
          <a:xfrm>
            <a:off x="1" y="5724987"/>
            <a:ext cx="1295400" cy="1143000"/>
          </a:xfrm>
          <a:prstGeom prst="rect">
            <a:avLst/>
          </a:prstGeom>
        </p:spPr>
      </p:pic>
    </p:spTree>
    <p:extLst>
      <p:ext uri="{BB962C8B-B14F-4D97-AF65-F5344CB8AC3E}">
        <p14:creationId xmlns:p14="http://schemas.microsoft.com/office/powerpoint/2010/main" val="1891298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9" name="Bevel 8"/>
          <p:cNvSpPr/>
          <p:nvPr/>
        </p:nvSpPr>
        <p:spPr>
          <a:xfrm>
            <a:off x="1828800" y="838200"/>
            <a:ext cx="5410199" cy="4038600"/>
          </a:xfrm>
          <a:prstGeom prst="bevel">
            <a:avLst/>
          </a:prstGeom>
          <a:solidFill>
            <a:srgbClr val="F0F3FB">
              <a:lumMod val="25000"/>
            </a:srgbClr>
          </a:solidFill>
          <a:ln w="25400" cap="flat" cmpd="sng" algn="ctr">
            <a:solidFill>
              <a:srgbClr val="F0F3FB">
                <a:lumMod val="25000"/>
              </a:srgbClr>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4000" b="1" i="0" u="none" strike="noStrike" kern="0" cap="none" spc="0" normalizeH="0" baseline="0" noProof="0" dirty="0" smtClean="0">
                <a:ln>
                  <a:noFill/>
                </a:ln>
                <a:solidFill>
                  <a:srgbClr val="FFFFFF"/>
                </a:solidFill>
                <a:effectLst/>
                <a:uLnTx/>
                <a:uFillTx/>
                <a:latin typeface="Calibri"/>
                <a:ea typeface="+mn-ea"/>
                <a:cs typeface="+mn-cs"/>
              </a:rPr>
              <a:t>Create an</a:t>
            </a:r>
          </a:p>
          <a:p>
            <a:pPr marL="0" marR="0" indent="0" algn="ctr" defTabSz="914400" eaLnBrk="1" fontAlgn="auto" latinLnBrk="0" hangingPunct="1">
              <a:lnSpc>
                <a:spcPct val="100000"/>
              </a:lnSpc>
              <a:spcBef>
                <a:spcPts val="0"/>
              </a:spcBef>
              <a:spcAft>
                <a:spcPts val="0"/>
              </a:spcAft>
              <a:buClrTx/>
              <a:buSzTx/>
              <a:buFontTx/>
              <a:buNone/>
              <a:tabLst/>
            </a:pPr>
            <a:r>
              <a:rPr lang="en-US" sz="4000" b="1" kern="0" dirty="0" smtClean="0">
                <a:solidFill>
                  <a:srgbClr val="FFFFFF"/>
                </a:solidFill>
                <a:latin typeface="Calibri"/>
              </a:rPr>
              <a:t>Application Plan</a:t>
            </a:r>
            <a:endParaRPr kumimoji="0" lang="en-US" sz="4000" b="1" i="0" u="none" strike="noStrike" kern="0" cap="none" spc="0" normalizeH="0" baseline="0" noProof="0" dirty="0" smtClean="0">
              <a:ln>
                <a:noFill/>
              </a:ln>
              <a:solidFill>
                <a:srgbClr val="FFFFFF"/>
              </a:solidFill>
              <a:effectLst/>
              <a:uLnTx/>
              <a:uFillTx/>
              <a:latin typeface="Calibri"/>
              <a:ea typeface="+mn-ea"/>
              <a:cs typeface="+mn-cs"/>
            </a:endParaRPr>
          </a:p>
        </p:txBody>
      </p:sp>
      <p:sp>
        <p:nvSpPr>
          <p:cNvPr id="11" name="Right Arrow Callout 10"/>
          <p:cNvSpPr/>
          <p:nvPr/>
        </p:nvSpPr>
        <p:spPr>
          <a:xfrm>
            <a:off x="76200" y="6019800"/>
            <a:ext cx="838200" cy="609600"/>
          </a:xfrm>
          <a:prstGeom prst="rightArrowCallout">
            <a:avLst>
              <a:gd name="adj1" fmla="val 25000"/>
              <a:gd name="adj2" fmla="val 25000"/>
              <a:gd name="adj3" fmla="val 25000"/>
              <a:gd name="adj4" fmla="val 74509"/>
            </a:avLst>
          </a:prstGeom>
          <a:solidFill>
            <a:schemeClr val="bg2">
              <a:lumMod val="50000"/>
            </a:schemeClr>
          </a:solidFill>
          <a:ln w="25400" cap="flat" cmpd="sng" algn="ctr">
            <a:solidFill>
              <a:srgbClr val="F0F3FB">
                <a:lumMod val="25000"/>
              </a:srgbClr>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1800" b="1" i="0" u="none" strike="noStrike" kern="0" cap="none" spc="0" normalizeH="0" baseline="0" noProof="0" dirty="0" smtClean="0">
                <a:ln>
                  <a:noFill/>
                </a:ln>
                <a:solidFill>
                  <a:srgbClr val="FFFFFF"/>
                </a:solidFill>
                <a:effectLst/>
                <a:uLnTx/>
                <a:uFillTx/>
                <a:latin typeface="Calibri"/>
                <a:ea typeface="+mn-ea"/>
                <a:cs typeface="+mn-cs"/>
              </a:rPr>
              <a:t>Find</a:t>
            </a:r>
          </a:p>
        </p:txBody>
      </p:sp>
      <p:sp>
        <p:nvSpPr>
          <p:cNvPr id="12" name="Right Arrow Callout 11"/>
          <p:cNvSpPr/>
          <p:nvPr/>
        </p:nvSpPr>
        <p:spPr>
          <a:xfrm>
            <a:off x="928456" y="6019800"/>
            <a:ext cx="824144" cy="609600"/>
          </a:xfrm>
          <a:prstGeom prst="rightArrowCallout">
            <a:avLst>
              <a:gd name="adj1" fmla="val 25000"/>
              <a:gd name="adj2" fmla="val 25000"/>
              <a:gd name="adj3" fmla="val 25000"/>
              <a:gd name="adj4" fmla="val 74099"/>
            </a:avLst>
          </a:prstGeom>
          <a:solidFill>
            <a:srgbClr val="002060"/>
          </a:solidFill>
          <a:ln w="25400" cap="flat" cmpd="sng" algn="ctr">
            <a:solidFill>
              <a:srgbClr val="F0F3FB">
                <a:lumMod val="25000"/>
              </a:srgbClr>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1800" b="1" i="0" u="none" strike="noStrike" kern="0" cap="none" spc="0" normalizeH="0" baseline="0" noProof="0" dirty="0" smtClean="0">
                <a:ln>
                  <a:noFill/>
                </a:ln>
                <a:solidFill>
                  <a:schemeClr val="bg1"/>
                </a:solidFill>
                <a:effectLst/>
                <a:uLnTx/>
                <a:uFillTx/>
                <a:latin typeface="Calibri"/>
                <a:ea typeface="+mn-ea"/>
                <a:cs typeface="+mn-cs"/>
              </a:rPr>
              <a:t>Plan</a:t>
            </a:r>
          </a:p>
        </p:txBody>
      </p:sp>
      <p:sp>
        <p:nvSpPr>
          <p:cNvPr id="13" name="Right Arrow Callout 12"/>
          <p:cNvSpPr/>
          <p:nvPr/>
        </p:nvSpPr>
        <p:spPr>
          <a:xfrm>
            <a:off x="1752600" y="6019060"/>
            <a:ext cx="1371600" cy="611080"/>
          </a:xfrm>
          <a:prstGeom prst="rightArrowCallout">
            <a:avLst>
              <a:gd name="adj1" fmla="val 19175"/>
              <a:gd name="adj2" fmla="val 26456"/>
              <a:gd name="adj3" fmla="val 25000"/>
              <a:gd name="adj4" fmla="val 84979"/>
            </a:avLst>
          </a:prstGeom>
          <a:solidFill>
            <a:schemeClr val="bg2">
              <a:lumMod val="50000"/>
            </a:schemeClr>
          </a:solidFill>
          <a:ln w="25400" cap="flat" cmpd="sng" algn="ctr">
            <a:solidFill>
              <a:srgbClr val="F0F3FB">
                <a:lumMod val="25000"/>
              </a:srgbClr>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1800" b="1" i="0" u="none" strike="noStrike" kern="0" cap="none" spc="0" normalizeH="0" baseline="0" noProof="0" dirty="0" smtClean="0">
                <a:ln>
                  <a:noFill/>
                </a:ln>
                <a:solidFill>
                  <a:srgbClr val="FFFFFF"/>
                </a:solidFill>
                <a:effectLst/>
                <a:uLnTx/>
                <a:uFillTx/>
                <a:latin typeface="Calibri"/>
                <a:ea typeface="+mn-ea"/>
                <a:cs typeface="+mn-cs"/>
              </a:rPr>
              <a:t>Initiate</a:t>
            </a:r>
          </a:p>
        </p:txBody>
      </p:sp>
      <p:sp>
        <p:nvSpPr>
          <p:cNvPr id="14" name="Right Arrow Callout 13"/>
          <p:cNvSpPr/>
          <p:nvPr/>
        </p:nvSpPr>
        <p:spPr>
          <a:xfrm>
            <a:off x="3147134" y="6019060"/>
            <a:ext cx="1356064" cy="611080"/>
          </a:xfrm>
          <a:prstGeom prst="rightArrowCallout">
            <a:avLst>
              <a:gd name="adj1" fmla="val 25000"/>
              <a:gd name="adj2" fmla="val 25000"/>
              <a:gd name="adj3" fmla="val 25000"/>
              <a:gd name="adj4" fmla="val 82652"/>
            </a:avLst>
          </a:prstGeom>
          <a:solidFill>
            <a:schemeClr val="bg2">
              <a:lumMod val="50000"/>
            </a:schemeClr>
          </a:solidFill>
          <a:ln w="25400" cap="flat" cmpd="sng" algn="ctr">
            <a:solidFill>
              <a:srgbClr val="F0F3FB">
                <a:lumMod val="25000"/>
              </a:srgbClr>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1800" b="1" i="0" u="none" strike="noStrike" kern="0" cap="none" spc="0" normalizeH="0" baseline="0" noProof="0" dirty="0" smtClean="0">
                <a:ln>
                  <a:noFill/>
                </a:ln>
                <a:solidFill>
                  <a:srgbClr val="FFFFFF"/>
                </a:solidFill>
                <a:effectLst/>
                <a:uLnTx/>
                <a:uFillTx/>
                <a:latin typeface="Calibri"/>
                <a:ea typeface="+mn-ea"/>
                <a:cs typeface="+mn-cs"/>
              </a:rPr>
              <a:t>Build Team</a:t>
            </a:r>
          </a:p>
        </p:txBody>
      </p:sp>
      <p:sp>
        <p:nvSpPr>
          <p:cNvPr id="15" name="Right Arrow Callout 14"/>
          <p:cNvSpPr/>
          <p:nvPr/>
        </p:nvSpPr>
        <p:spPr>
          <a:xfrm>
            <a:off x="4503198" y="6019060"/>
            <a:ext cx="1082336" cy="610340"/>
          </a:xfrm>
          <a:prstGeom prst="rightArrowCallout">
            <a:avLst>
              <a:gd name="adj1" fmla="val 25000"/>
              <a:gd name="adj2" fmla="val 25000"/>
              <a:gd name="adj3" fmla="val 25000"/>
              <a:gd name="adj4" fmla="val 78101"/>
            </a:avLst>
          </a:prstGeom>
          <a:solidFill>
            <a:schemeClr val="bg2">
              <a:lumMod val="50000"/>
            </a:schemeClr>
          </a:solidFill>
          <a:ln w="25400" cap="flat" cmpd="sng" algn="ctr">
            <a:solidFill>
              <a:srgbClr val="F0F3FB">
                <a:lumMod val="25000"/>
              </a:srgbClr>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1800" b="1" i="0" u="none" strike="noStrike" kern="0" cap="none" spc="0" normalizeH="0" baseline="0" noProof="0" dirty="0" smtClean="0">
                <a:ln>
                  <a:noFill/>
                </a:ln>
                <a:solidFill>
                  <a:srgbClr val="FFFFFF"/>
                </a:solidFill>
                <a:effectLst/>
                <a:uLnTx/>
                <a:uFillTx/>
                <a:latin typeface="Calibri"/>
                <a:ea typeface="+mn-ea"/>
                <a:cs typeface="+mn-cs"/>
              </a:rPr>
              <a:t>Enter Data</a:t>
            </a:r>
          </a:p>
        </p:txBody>
      </p:sp>
      <p:sp>
        <p:nvSpPr>
          <p:cNvPr id="16" name="Right Arrow Callout 15"/>
          <p:cNvSpPr/>
          <p:nvPr/>
        </p:nvSpPr>
        <p:spPr>
          <a:xfrm>
            <a:off x="5585534" y="6019060"/>
            <a:ext cx="1295400" cy="611080"/>
          </a:xfrm>
          <a:prstGeom prst="rightArrowCallout">
            <a:avLst>
              <a:gd name="adj1" fmla="val 25000"/>
              <a:gd name="adj2" fmla="val 25000"/>
              <a:gd name="adj3" fmla="val 25000"/>
              <a:gd name="adj4" fmla="val 81725"/>
            </a:avLst>
          </a:prstGeom>
          <a:solidFill>
            <a:schemeClr val="bg2">
              <a:lumMod val="50000"/>
            </a:schemeClr>
          </a:solidFill>
          <a:ln w="25400" cap="flat" cmpd="sng" algn="ctr">
            <a:solidFill>
              <a:srgbClr val="F0F3FB">
                <a:lumMod val="25000"/>
              </a:srgbClr>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1800" b="1" i="0" u="none" strike="noStrike" kern="0" cap="none" spc="0" normalizeH="0" baseline="0" noProof="0" dirty="0" smtClean="0">
                <a:ln>
                  <a:noFill/>
                </a:ln>
                <a:solidFill>
                  <a:srgbClr val="FFFFFF"/>
                </a:solidFill>
                <a:effectLst/>
                <a:uLnTx/>
                <a:uFillTx/>
                <a:latin typeface="Calibri"/>
                <a:ea typeface="+mn-ea"/>
                <a:cs typeface="+mn-cs"/>
              </a:rPr>
              <a:t>Finalize</a:t>
            </a:r>
          </a:p>
        </p:txBody>
      </p:sp>
      <p:sp>
        <p:nvSpPr>
          <p:cNvPr id="17" name="Right Arrow Callout 16"/>
          <p:cNvSpPr/>
          <p:nvPr/>
        </p:nvSpPr>
        <p:spPr>
          <a:xfrm>
            <a:off x="6858000" y="6019060"/>
            <a:ext cx="1142999" cy="610340"/>
          </a:xfrm>
          <a:prstGeom prst="rightArrowCallout">
            <a:avLst>
              <a:gd name="adj1" fmla="val 25000"/>
              <a:gd name="adj2" fmla="val 25000"/>
              <a:gd name="adj3" fmla="val 25000"/>
              <a:gd name="adj4" fmla="val 80511"/>
            </a:avLst>
          </a:prstGeom>
          <a:solidFill>
            <a:schemeClr val="bg2">
              <a:lumMod val="50000"/>
            </a:schemeClr>
          </a:solidFill>
          <a:ln w="25400" cap="flat" cmpd="sng" algn="ctr">
            <a:solidFill>
              <a:srgbClr val="F0F3FB">
                <a:lumMod val="25000"/>
              </a:srgbClr>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1800" b="1" i="0" u="none" strike="noStrike" kern="0" cap="none" spc="0" normalizeH="0" baseline="0" noProof="0" dirty="0" smtClean="0">
                <a:ln>
                  <a:noFill/>
                </a:ln>
                <a:solidFill>
                  <a:srgbClr val="FFFFFF"/>
                </a:solidFill>
                <a:effectLst/>
                <a:uLnTx/>
                <a:uFillTx/>
                <a:latin typeface="Calibri"/>
                <a:ea typeface="+mn-ea"/>
                <a:cs typeface="+mn-cs"/>
              </a:rPr>
              <a:t>Submit</a:t>
            </a:r>
          </a:p>
        </p:txBody>
      </p:sp>
      <p:sp>
        <p:nvSpPr>
          <p:cNvPr id="18" name="Rectangle 17"/>
          <p:cNvSpPr/>
          <p:nvPr/>
        </p:nvSpPr>
        <p:spPr>
          <a:xfrm>
            <a:off x="8001000" y="6019060"/>
            <a:ext cx="914400" cy="611080"/>
          </a:xfrm>
          <a:prstGeom prst="rect">
            <a:avLst/>
          </a:prstGeom>
          <a:solidFill>
            <a:schemeClr val="bg2">
              <a:lumMod val="50000"/>
            </a:schemeClr>
          </a:solidFill>
          <a:ln w="25400" cap="flat" cmpd="sng" algn="ctr">
            <a:solidFill>
              <a:srgbClr val="F0F3FB">
                <a:lumMod val="25000"/>
              </a:srgbClr>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1800" b="1" i="0" u="none" strike="noStrike" kern="0" cap="none" spc="0" normalizeH="0" baseline="0" noProof="0" dirty="0" smtClean="0">
                <a:ln>
                  <a:noFill/>
                </a:ln>
                <a:solidFill>
                  <a:srgbClr val="FFFFFF"/>
                </a:solidFill>
                <a:effectLst/>
                <a:uLnTx/>
                <a:uFillTx/>
                <a:latin typeface="Calibri"/>
                <a:ea typeface="+mn-ea"/>
                <a:cs typeface="+mn-cs"/>
              </a:rPr>
              <a:t>Track</a:t>
            </a:r>
          </a:p>
        </p:txBody>
      </p:sp>
      <p:pic>
        <p:nvPicPr>
          <p:cNvPr id="19" name="Picture 18" title="&quot;&quo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8600" y="3676095"/>
            <a:ext cx="1693333" cy="1219200"/>
          </a:xfrm>
          <a:prstGeom prst="rect">
            <a:avLst/>
          </a:prstGeom>
        </p:spPr>
      </p:pic>
    </p:spTree>
    <p:extLst>
      <p:ext uri="{BB962C8B-B14F-4D97-AF65-F5344CB8AC3E}">
        <p14:creationId xmlns:p14="http://schemas.microsoft.com/office/powerpoint/2010/main" val="15035814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Rectangle 1"/>
          <p:cNvSpPr/>
          <p:nvPr/>
        </p:nvSpPr>
        <p:spPr>
          <a:xfrm>
            <a:off x="304800" y="2209800"/>
            <a:ext cx="8534400" cy="3724096"/>
          </a:xfrm>
          <a:prstGeom prst="rect">
            <a:avLst/>
          </a:prstGeom>
        </p:spPr>
        <p:txBody>
          <a:bodyPr wrap="square">
            <a:spAutoFit/>
          </a:bodyPr>
          <a:lstStyle/>
          <a:p>
            <a:pPr marL="457200" indent="-457200">
              <a:spcBef>
                <a:spcPts val="1200"/>
              </a:spcBef>
              <a:buFont typeface="Arial" panose="020B0604020202020204" pitchFamily="34" charset="0"/>
              <a:buChar char="•"/>
            </a:pPr>
            <a:r>
              <a:rPr lang="en-US" sz="2800" dirty="0">
                <a:solidFill>
                  <a:schemeClr val="accent6">
                    <a:lumMod val="50000"/>
                  </a:schemeClr>
                </a:solidFill>
              </a:rPr>
              <a:t>Carefully read the FOA and note the allowable types of required/optional components and any special instructions</a:t>
            </a:r>
          </a:p>
          <a:p>
            <a:pPr marL="457200" indent="-457200">
              <a:spcBef>
                <a:spcPts val="1200"/>
              </a:spcBef>
              <a:buFont typeface="Arial" panose="020B0604020202020204" pitchFamily="34" charset="0"/>
              <a:buChar char="•"/>
            </a:pPr>
            <a:r>
              <a:rPr lang="en-US" sz="2800" dirty="0">
                <a:solidFill>
                  <a:schemeClr val="accent6">
                    <a:lumMod val="50000"/>
                  </a:schemeClr>
                </a:solidFill>
              </a:rPr>
              <a:t>Decide how to distribute the work</a:t>
            </a:r>
          </a:p>
          <a:p>
            <a:pPr marL="457200" indent="-457200">
              <a:spcBef>
                <a:spcPts val="1200"/>
              </a:spcBef>
              <a:buFont typeface="Arial" panose="020B0604020202020204" pitchFamily="34" charset="0"/>
              <a:buChar char="•"/>
            </a:pPr>
            <a:r>
              <a:rPr lang="en-US" sz="2800" dirty="0">
                <a:solidFill>
                  <a:schemeClr val="accent6">
                    <a:lumMod val="50000"/>
                  </a:schemeClr>
                </a:solidFill>
              </a:rPr>
              <a:t>Ensure all eRA Commons and Grants.gov registrations are in place </a:t>
            </a:r>
          </a:p>
          <a:p>
            <a:pPr marL="800100" lvl="1" indent="-342900">
              <a:buFont typeface="Calibri" panose="020F0502020204030204" pitchFamily="34" charset="0"/>
              <a:buChar char="‒"/>
            </a:pPr>
            <a:r>
              <a:rPr lang="en-US" sz="2400" dirty="0">
                <a:solidFill>
                  <a:schemeClr val="accent6">
                    <a:lumMod val="50000"/>
                  </a:schemeClr>
                </a:solidFill>
              </a:rPr>
              <a:t>Gather the Commons IDs for everyone who will be working on your application in ASSIST</a:t>
            </a:r>
          </a:p>
        </p:txBody>
      </p:sp>
      <p:sp>
        <p:nvSpPr>
          <p:cNvPr id="3" name="TextBox 2"/>
          <p:cNvSpPr txBox="1"/>
          <p:nvPr/>
        </p:nvSpPr>
        <p:spPr>
          <a:xfrm>
            <a:off x="1600200" y="762000"/>
            <a:ext cx="5943600" cy="707886"/>
          </a:xfrm>
          <a:prstGeom prst="rect">
            <a:avLst/>
          </a:prstGeom>
          <a:noFill/>
        </p:spPr>
        <p:txBody>
          <a:bodyPr wrap="square" rtlCol="0">
            <a:spAutoFit/>
          </a:bodyPr>
          <a:lstStyle/>
          <a:p>
            <a:pPr algn="ctr"/>
            <a:r>
              <a:rPr lang="en-US" sz="4000" dirty="0" smtClean="0">
                <a:solidFill>
                  <a:schemeClr val="accent6">
                    <a:lumMod val="50000"/>
                  </a:schemeClr>
                </a:solidFill>
              </a:rPr>
              <a:t>Create an Application Plan</a:t>
            </a:r>
            <a:endParaRPr lang="en-US" sz="4000" dirty="0">
              <a:solidFill>
                <a:schemeClr val="accent6">
                  <a:lumMod val="50000"/>
                </a:schemeClr>
              </a:solidFill>
            </a:endParaRPr>
          </a:p>
        </p:txBody>
      </p:sp>
    </p:spTree>
    <p:extLst>
      <p:ext uri="{BB962C8B-B14F-4D97-AF65-F5344CB8AC3E}">
        <p14:creationId xmlns:p14="http://schemas.microsoft.com/office/powerpoint/2010/main" val="2991687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pic>
        <p:nvPicPr>
          <p:cNvPr id="2" name="Picture 2" descr="Sample of FOA information showing page limit table and list of required and optional components." title="Excerpt from FO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291" y="2209800"/>
            <a:ext cx="7827817" cy="4267200"/>
          </a:xfrm>
          <a:prstGeom prst="rect">
            <a:avLst/>
          </a:prstGeom>
          <a:solidFill>
            <a:schemeClr val="accent1">
              <a:lumMod val="60000"/>
              <a:lumOff val="40000"/>
            </a:schemeClr>
          </a:solidFill>
          <a:ln w="9525">
            <a:solidFill>
              <a:schemeClr val="tx1"/>
            </a:solidFill>
            <a:miter lim="800000"/>
            <a:headEnd/>
            <a:tailEnd/>
          </a:ln>
          <a:extLst/>
        </p:spPr>
      </p:pic>
      <p:sp>
        <p:nvSpPr>
          <p:cNvPr id="3" name="TextBox 2"/>
          <p:cNvSpPr txBox="1"/>
          <p:nvPr/>
        </p:nvSpPr>
        <p:spPr>
          <a:xfrm>
            <a:off x="1676400" y="457200"/>
            <a:ext cx="6260732" cy="707886"/>
          </a:xfrm>
          <a:prstGeom prst="rect">
            <a:avLst/>
          </a:prstGeom>
          <a:noFill/>
        </p:spPr>
        <p:txBody>
          <a:bodyPr wrap="square" rtlCol="0">
            <a:spAutoFit/>
          </a:bodyPr>
          <a:lstStyle/>
          <a:p>
            <a:pPr algn="ctr"/>
            <a:r>
              <a:rPr lang="en-US" sz="4000" dirty="0" smtClean="0">
                <a:solidFill>
                  <a:schemeClr val="accent6">
                    <a:lumMod val="50000"/>
                  </a:schemeClr>
                </a:solidFill>
              </a:rPr>
              <a:t>FOA Text Instructions</a:t>
            </a:r>
            <a:endParaRPr lang="en-US" sz="4000" dirty="0">
              <a:solidFill>
                <a:schemeClr val="accent6">
                  <a:lumMod val="50000"/>
                </a:schemeClr>
              </a:solidFill>
            </a:endParaRPr>
          </a:p>
        </p:txBody>
      </p:sp>
      <p:sp>
        <p:nvSpPr>
          <p:cNvPr id="4" name="TextBox 3"/>
          <p:cNvSpPr txBox="1"/>
          <p:nvPr/>
        </p:nvSpPr>
        <p:spPr>
          <a:xfrm>
            <a:off x="228600" y="1295400"/>
            <a:ext cx="8839200" cy="646331"/>
          </a:xfrm>
          <a:prstGeom prst="rect">
            <a:avLst/>
          </a:prstGeom>
          <a:noFill/>
        </p:spPr>
        <p:txBody>
          <a:bodyPr wrap="square" rtlCol="0">
            <a:spAutoFit/>
          </a:bodyPr>
          <a:lstStyle/>
          <a:p>
            <a:pPr algn="ctr"/>
            <a:r>
              <a:rPr lang="en-US" sz="3600" dirty="0" smtClean="0">
                <a:solidFill>
                  <a:schemeClr val="accent6">
                    <a:lumMod val="50000"/>
                  </a:schemeClr>
                </a:solidFill>
              </a:rPr>
              <a:t>Sample excerpt from FOA (section IV)</a:t>
            </a:r>
            <a:endParaRPr lang="en-US" sz="3600" dirty="0">
              <a:solidFill>
                <a:schemeClr val="accent6">
                  <a:lumMod val="50000"/>
                </a:schemeClr>
              </a:solidFill>
            </a:endParaRPr>
          </a:p>
        </p:txBody>
      </p:sp>
    </p:spTree>
    <p:extLst>
      <p:ext uri="{BB962C8B-B14F-4D97-AF65-F5344CB8AC3E}">
        <p14:creationId xmlns:p14="http://schemas.microsoft.com/office/powerpoint/2010/main" val="33983566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Rectangle 1"/>
          <p:cNvSpPr/>
          <p:nvPr/>
        </p:nvSpPr>
        <p:spPr>
          <a:xfrm>
            <a:off x="685800" y="2209800"/>
            <a:ext cx="8382000" cy="3016210"/>
          </a:xfrm>
          <a:prstGeom prst="rect">
            <a:avLst/>
          </a:prstGeom>
        </p:spPr>
        <p:txBody>
          <a:bodyPr wrap="square">
            <a:spAutoFit/>
          </a:bodyPr>
          <a:lstStyle/>
          <a:p>
            <a:r>
              <a:rPr lang="en-US" sz="3200" dirty="0">
                <a:solidFill>
                  <a:schemeClr val="accent6">
                    <a:lumMod val="50000"/>
                  </a:schemeClr>
                </a:solidFill>
              </a:rPr>
              <a:t>Think about the components you plan to </a:t>
            </a:r>
            <a:r>
              <a:rPr lang="en-US" sz="3200" dirty="0" smtClean="0">
                <a:solidFill>
                  <a:schemeClr val="accent6">
                    <a:lumMod val="50000"/>
                  </a:schemeClr>
                </a:solidFill>
              </a:rPr>
              <a:t>include</a:t>
            </a:r>
          </a:p>
          <a:p>
            <a:endParaRPr lang="en-US" dirty="0">
              <a:solidFill>
                <a:schemeClr val="accent6">
                  <a:lumMod val="50000"/>
                </a:schemeClr>
              </a:solidFill>
            </a:endParaRPr>
          </a:p>
          <a:p>
            <a:pPr marL="914400" lvl="1" indent="-457200">
              <a:buFont typeface="Calibri" panose="020F0502020204030204" pitchFamily="34" charset="0"/>
              <a:buChar char="‒"/>
            </a:pPr>
            <a:r>
              <a:rPr lang="en-US" sz="2800" dirty="0">
                <a:solidFill>
                  <a:schemeClr val="accent6">
                    <a:lumMod val="50000"/>
                  </a:schemeClr>
                </a:solidFill>
              </a:rPr>
              <a:t>PD/PI(s) for entire </a:t>
            </a:r>
            <a:r>
              <a:rPr lang="en-US" sz="2800" dirty="0" smtClean="0">
                <a:solidFill>
                  <a:schemeClr val="accent6">
                    <a:lumMod val="50000"/>
                  </a:schemeClr>
                </a:solidFill>
              </a:rPr>
              <a:t>application</a:t>
            </a:r>
          </a:p>
          <a:p>
            <a:pPr marL="914400" lvl="1" indent="-457200">
              <a:buFont typeface="Calibri" panose="020F0502020204030204" pitchFamily="34" charset="0"/>
              <a:buChar char="‒"/>
            </a:pPr>
            <a:r>
              <a:rPr lang="en-US" sz="2800" dirty="0" smtClean="0">
                <a:solidFill>
                  <a:schemeClr val="accent6">
                    <a:lumMod val="50000"/>
                  </a:schemeClr>
                </a:solidFill>
              </a:rPr>
              <a:t>Organization </a:t>
            </a:r>
            <a:r>
              <a:rPr lang="en-US" sz="2800" dirty="0">
                <a:solidFill>
                  <a:schemeClr val="accent6">
                    <a:lumMod val="50000"/>
                  </a:schemeClr>
                </a:solidFill>
              </a:rPr>
              <a:t>lead for each </a:t>
            </a:r>
            <a:r>
              <a:rPr lang="en-US" sz="2800" dirty="0" smtClean="0">
                <a:solidFill>
                  <a:schemeClr val="accent6">
                    <a:lumMod val="50000"/>
                  </a:schemeClr>
                </a:solidFill>
              </a:rPr>
              <a:t>component</a:t>
            </a:r>
          </a:p>
          <a:p>
            <a:pPr marL="914400" lvl="1" indent="-457200">
              <a:buFont typeface="Calibri" panose="020F0502020204030204" pitchFamily="34" charset="0"/>
              <a:buChar char="‒"/>
            </a:pPr>
            <a:r>
              <a:rPr lang="en-US" sz="2800" dirty="0" smtClean="0">
                <a:solidFill>
                  <a:schemeClr val="accent6">
                    <a:lumMod val="50000"/>
                  </a:schemeClr>
                </a:solidFill>
              </a:rPr>
              <a:t>Project </a:t>
            </a:r>
            <a:r>
              <a:rPr lang="en-US" sz="2800" dirty="0">
                <a:solidFill>
                  <a:schemeClr val="accent6">
                    <a:lumMod val="50000"/>
                  </a:schemeClr>
                </a:solidFill>
              </a:rPr>
              <a:t>lead for each </a:t>
            </a:r>
            <a:r>
              <a:rPr lang="en-US" sz="2800" dirty="0" smtClean="0">
                <a:solidFill>
                  <a:schemeClr val="accent6">
                    <a:lumMod val="50000"/>
                  </a:schemeClr>
                </a:solidFill>
              </a:rPr>
              <a:t>component</a:t>
            </a:r>
          </a:p>
          <a:p>
            <a:pPr marL="914400" lvl="1" indent="-457200">
              <a:buFont typeface="Calibri" panose="020F0502020204030204" pitchFamily="34" charset="0"/>
              <a:buChar char="‒"/>
            </a:pPr>
            <a:r>
              <a:rPr lang="en-US" sz="2800" dirty="0" smtClean="0">
                <a:solidFill>
                  <a:schemeClr val="accent6">
                    <a:lumMod val="50000"/>
                  </a:schemeClr>
                </a:solidFill>
              </a:rPr>
              <a:t>Project </a:t>
            </a:r>
            <a:r>
              <a:rPr lang="en-US" sz="2800" dirty="0">
                <a:solidFill>
                  <a:schemeClr val="accent6">
                    <a:lumMod val="50000"/>
                  </a:schemeClr>
                </a:solidFill>
              </a:rPr>
              <a:t>Title for </a:t>
            </a:r>
            <a:r>
              <a:rPr lang="en-US" sz="2800" dirty="0" smtClean="0">
                <a:solidFill>
                  <a:schemeClr val="accent6">
                    <a:lumMod val="50000"/>
                  </a:schemeClr>
                </a:solidFill>
              </a:rPr>
              <a:t>application/components</a:t>
            </a:r>
          </a:p>
          <a:p>
            <a:pPr marL="914400" lvl="1" indent="-457200">
              <a:buFont typeface="Calibri" panose="020F0502020204030204" pitchFamily="34" charset="0"/>
              <a:buChar char="‒"/>
            </a:pPr>
            <a:r>
              <a:rPr lang="en-US" sz="2800" dirty="0" smtClean="0">
                <a:solidFill>
                  <a:schemeClr val="accent6">
                    <a:lumMod val="50000"/>
                  </a:schemeClr>
                </a:solidFill>
              </a:rPr>
              <a:t>Start/End </a:t>
            </a:r>
            <a:r>
              <a:rPr lang="en-US" sz="2800" dirty="0">
                <a:solidFill>
                  <a:schemeClr val="accent6">
                    <a:lumMod val="50000"/>
                  </a:schemeClr>
                </a:solidFill>
              </a:rPr>
              <a:t>dates for application/components</a:t>
            </a:r>
          </a:p>
        </p:txBody>
      </p:sp>
      <p:sp>
        <p:nvSpPr>
          <p:cNvPr id="3" name="TextBox 2"/>
          <p:cNvSpPr txBox="1"/>
          <p:nvPr/>
        </p:nvSpPr>
        <p:spPr>
          <a:xfrm>
            <a:off x="457200" y="838200"/>
            <a:ext cx="8382000" cy="707886"/>
          </a:xfrm>
          <a:prstGeom prst="rect">
            <a:avLst/>
          </a:prstGeom>
          <a:noFill/>
        </p:spPr>
        <p:txBody>
          <a:bodyPr wrap="square" rtlCol="0">
            <a:spAutoFit/>
          </a:bodyPr>
          <a:lstStyle/>
          <a:p>
            <a:pPr algn="ctr"/>
            <a:r>
              <a:rPr lang="en-US" sz="4000" dirty="0" smtClean="0">
                <a:solidFill>
                  <a:schemeClr val="accent6">
                    <a:lumMod val="50000"/>
                  </a:schemeClr>
                </a:solidFill>
              </a:rPr>
              <a:t>Define the Layout of Your Application</a:t>
            </a:r>
            <a:endParaRPr lang="en-US" sz="4000" dirty="0">
              <a:solidFill>
                <a:schemeClr val="accent6">
                  <a:lumMod val="50000"/>
                </a:schemeClr>
              </a:solidFill>
            </a:endParaRPr>
          </a:p>
        </p:txBody>
      </p:sp>
    </p:spTree>
    <p:extLst>
      <p:ext uri="{BB962C8B-B14F-4D97-AF65-F5344CB8AC3E}">
        <p14:creationId xmlns:p14="http://schemas.microsoft.com/office/powerpoint/2010/main" val="21994482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pic>
        <p:nvPicPr>
          <p:cNvPr id="2" name="Picture 1" title="Stickman pondering 'Why a new system?'"/>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7000" y="1447800"/>
            <a:ext cx="4267200" cy="5029200"/>
          </a:xfrm>
          <a:prstGeom prst="rect">
            <a:avLst/>
          </a:prstGeom>
        </p:spPr>
      </p:pic>
      <p:sp>
        <p:nvSpPr>
          <p:cNvPr id="3" name="TextBox 2"/>
          <p:cNvSpPr txBox="1"/>
          <p:nvPr/>
        </p:nvSpPr>
        <p:spPr>
          <a:xfrm>
            <a:off x="1104900" y="553329"/>
            <a:ext cx="7391400" cy="707886"/>
          </a:xfrm>
          <a:prstGeom prst="rect">
            <a:avLst/>
          </a:prstGeom>
          <a:noFill/>
        </p:spPr>
        <p:txBody>
          <a:bodyPr wrap="square" rtlCol="0">
            <a:spAutoFit/>
          </a:bodyPr>
          <a:lstStyle/>
          <a:p>
            <a:pPr algn="ctr"/>
            <a:r>
              <a:rPr lang="en-US" sz="4000" dirty="0" smtClean="0">
                <a:solidFill>
                  <a:schemeClr val="accent6">
                    <a:lumMod val="50000"/>
                  </a:schemeClr>
                </a:solidFill>
              </a:rPr>
              <a:t>Why a New System?</a:t>
            </a:r>
            <a:endParaRPr lang="en-US" sz="4000" dirty="0">
              <a:solidFill>
                <a:schemeClr val="accent6">
                  <a:lumMod val="50000"/>
                </a:schemeClr>
              </a:solidFill>
            </a:endParaRPr>
          </a:p>
        </p:txBody>
      </p:sp>
    </p:spTree>
    <p:extLst>
      <p:ext uri="{BB962C8B-B14F-4D97-AF65-F5344CB8AC3E}">
        <p14:creationId xmlns:p14="http://schemas.microsoft.com/office/powerpoint/2010/main" val="34938882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extBox 1"/>
          <p:cNvSpPr txBox="1"/>
          <p:nvPr/>
        </p:nvSpPr>
        <p:spPr>
          <a:xfrm>
            <a:off x="1143000" y="762000"/>
            <a:ext cx="6896178" cy="707886"/>
          </a:xfrm>
          <a:prstGeom prst="rect">
            <a:avLst/>
          </a:prstGeom>
          <a:noFill/>
        </p:spPr>
        <p:txBody>
          <a:bodyPr wrap="square" rtlCol="0">
            <a:spAutoFit/>
          </a:bodyPr>
          <a:lstStyle/>
          <a:p>
            <a:pPr algn="ctr"/>
            <a:r>
              <a:rPr lang="en-US" sz="4000" dirty="0" smtClean="0">
                <a:solidFill>
                  <a:schemeClr val="accent6">
                    <a:lumMod val="50000"/>
                  </a:schemeClr>
                </a:solidFill>
              </a:rPr>
              <a:t>Create an Application Shell</a:t>
            </a:r>
            <a:endParaRPr lang="en-US" sz="4000" dirty="0">
              <a:solidFill>
                <a:schemeClr val="accent6">
                  <a:lumMod val="50000"/>
                </a:schemeClr>
              </a:solidFill>
            </a:endParaRPr>
          </a:p>
        </p:txBody>
      </p:sp>
      <p:sp>
        <p:nvSpPr>
          <p:cNvPr id="3" name="Rectangle 2"/>
          <p:cNvSpPr/>
          <p:nvPr/>
        </p:nvSpPr>
        <p:spPr>
          <a:xfrm>
            <a:off x="304800" y="1981200"/>
            <a:ext cx="8610600" cy="3170099"/>
          </a:xfrm>
          <a:prstGeom prst="rect">
            <a:avLst/>
          </a:prstGeom>
        </p:spPr>
        <p:txBody>
          <a:bodyPr wrap="square">
            <a:spAutoFit/>
          </a:bodyPr>
          <a:lstStyle/>
          <a:p>
            <a:pPr>
              <a:spcBef>
                <a:spcPts val="1200"/>
              </a:spcBef>
            </a:pPr>
            <a:r>
              <a:rPr lang="en-US" sz="2800" dirty="0">
                <a:solidFill>
                  <a:schemeClr val="accent6">
                    <a:lumMod val="50000"/>
                  </a:schemeClr>
                </a:solidFill>
              </a:rPr>
              <a:t>Create an application shell by initiating the application and adding the components in the order you would like them to </a:t>
            </a:r>
            <a:r>
              <a:rPr lang="en-US" sz="2800" dirty="0" smtClean="0">
                <a:solidFill>
                  <a:schemeClr val="accent6">
                    <a:lumMod val="50000"/>
                  </a:schemeClr>
                </a:solidFill>
              </a:rPr>
              <a:t>appear</a:t>
            </a:r>
          </a:p>
          <a:p>
            <a:pPr marL="342900" indent="-342900">
              <a:spcBef>
                <a:spcPts val="1200"/>
              </a:spcBef>
              <a:buFont typeface="Calibri" panose="020F0502020204030204" pitchFamily="34" charset="0"/>
              <a:buChar char="‒"/>
            </a:pPr>
            <a:r>
              <a:rPr lang="en-US" sz="2400" dirty="0">
                <a:solidFill>
                  <a:schemeClr val="accent6">
                    <a:lumMod val="50000"/>
                  </a:schemeClr>
                </a:solidFill>
              </a:rPr>
              <a:t>A</a:t>
            </a:r>
            <a:r>
              <a:rPr lang="en-US" sz="2400" dirty="0" smtClean="0">
                <a:solidFill>
                  <a:schemeClr val="accent6">
                    <a:lumMod val="50000"/>
                  </a:schemeClr>
                </a:solidFill>
              </a:rPr>
              <a:t>pplicants </a:t>
            </a:r>
            <a:r>
              <a:rPr lang="en-US" sz="2400" dirty="0">
                <a:solidFill>
                  <a:schemeClr val="accent6">
                    <a:lumMod val="50000"/>
                  </a:schemeClr>
                </a:solidFill>
              </a:rPr>
              <a:t>can rearrange components of the same type (e.g., have the third project entered in ASSIST appear first in the assembled application </a:t>
            </a:r>
            <a:r>
              <a:rPr lang="en-US" sz="2400" dirty="0" smtClean="0">
                <a:solidFill>
                  <a:schemeClr val="accent6">
                    <a:lumMod val="50000"/>
                  </a:schemeClr>
                </a:solidFill>
              </a:rPr>
              <a:t>image)</a:t>
            </a:r>
          </a:p>
          <a:p>
            <a:pPr marL="342900" indent="-342900">
              <a:spcBef>
                <a:spcPts val="1200"/>
              </a:spcBef>
              <a:buFont typeface="Calibri" panose="020F0502020204030204" pitchFamily="34" charset="0"/>
              <a:buChar char="‒"/>
            </a:pPr>
            <a:r>
              <a:rPr lang="en-US" sz="2400" dirty="0" smtClean="0">
                <a:solidFill>
                  <a:schemeClr val="accent6">
                    <a:lumMod val="50000"/>
                  </a:schemeClr>
                </a:solidFill>
              </a:rPr>
              <a:t>Components </a:t>
            </a:r>
            <a:r>
              <a:rPr lang="en-US" sz="2400" dirty="0">
                <a:solidFill>
                  <a:schemeClr val="accent6">
                    <a:lumMod val="50000"/>
                  </a:schemeClr>
                </a:solidFill>
              </a:rPr>
              <a:t>can be added or abandoned at any time</a:t>
            </a:r>
          </a:p>
        </p:txBody>
      </p:sp>
    </p:spTree>
    <p:extLst>
      <p:ext uri="{BB962C8B-B14F-4D97-AF65-F5344CB8AC3E}">
        <p14:creationId xmlns:p14="http://schemas.microsoft.com/office/powerpoint/2010/main" val="22737974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3" name="Rectangle 2"/>
          <p:cNvSpPr/>
          <p:nvPr/>
        </p:nvSpPr>
        <p:spPr>
          <a:xfrm>
            <a:off x="4451614" y="3244334"/>
            <a:ext cx="184731" cy="369332"/>
          </a:xfrm>
          <a:prstGeom prst="rect">
            <a:avLst/>
          </a:prstGeom>
        </p:spPr>
        <p:txBody>
          <a:bodyPr wrap="none">
            <a:spAutoFit/>
          </a:bodyPr>
          <a:lstStyle/>
          <a:p>
            <a:endParaRPr lang="en-US" dirty="0"/>
          </a:p>
        </p:txBody>
      </p:sp>
      <p:sp>
        <p:nvSpPr>
          <p:cNvPr id="4" name="Round Same Side Corner Rectangle 3"/>
          <p:cNvSpPr/>
          <p:nvPr/>
        </p:nvSpPr>
        <p:spPr bwMode="auto">
          <a:xfrm>
            <a:off x="2994195" y="990600"/>
            <a:ext cx="3069225" cy="218632"/>
          </a:xfrm>
          <a:prstGeom prst="round2SameRect">
            <a:avLst/>
          </a:prstGeom>
          <a:solidFill>
            <a:schemeClr val="accent1">
              <a:lumMod val="50000"/>
            </a:schemeClr>
          </a:solidFill>
          <a:ln>
            <a:solidFill>
              <a:schemeClr val="tx1">
                <a:lumMod val="85000"/>
                <a:lumOff val="1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smtClean="0">
                <a:solidFill>
                  <a:prstClr val="white"/>
                </a:solidFill>
              </a:rPr>
              <a:t>Overall Component</a:t>
            </a:r>
            <a:endParaRPr lang="en-US" sz="1200" dirty="0">
              <a:solidFill>
                <a:prstClr val="white"/>
              </a:solidFill>
            </a:endParaRPr>
          </a:p>
        </p:txBody>
      </p:sp>
      <p:pic>
        <p:nvPicPr>
          <p:cNvPr id="8" name="Picture 68" title="&quot;&quot;"/>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87809" y="1417193"/>
            <a:ext cx="1117729" cy="126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ound Same Side Corner Rectangle 8"/>
          <p:cNvSpPr/>
          <p:nvPr/>
        </p:nvSpPr>
        <p:spPr bwMode="auto">
          <a:xfrm>
            <a:off x="153878" y="2569910"/>
            <a:ext cx="3069225" cy="218632"/>
          </a:xfrm>
          <a:prstGeom prst="round2SameRect">
            <a:avLst/>
          </a:prstGeom>
          <a:solidFill>
            <a:schemeClr val="accent1">
              <a:lumMod val="50000"/>
            </a:schemeClr>
          </a:solidFill>
          <a:ln>
            <a:solidFill>
              <a:schemeClr val="tx1">
                <a:lumMod val="85000"/>
                <a:lumOff val="1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smtClean="0">
                <a:solidFill>
                  <a:prstClr val="white"/>
                </a:solidFill>
              </a:rPr>
              <a:t>Component Type: Admin Core</a:t>
            </a:r>
            <a:endParaRPr lang="en-US" sz="1200" dirty="0">
              <a:solidFill>
                <a:prstClr val="white"/>
              </a:solidFill>
            </a:endParaRPr>
          </a:p>
        </p:txBody>
      </p:sp>
      <p:sp>
        <p:nvSpPr>
          <p:cNvPr id="10" name="Round Same Side Corner Rectangle 9"/>
          <p:cNvSpPr/>
          <p:nvPr/>
        </p:nvSpPr>
        <p:spPr bwMode="auto">
          <a:xfrm>
            <a:off x="3252695" y="5180331"/>
            <a:ext cx="2380025" cy="218632"/>
          </a:xfrm>
          <a:prstGeom prst="round2SameRect">
            <a:avLst/>
          </a:prstGeom>
          <a:solidFill>
            <a:schemeClr val="accent1">
              <a:lumMod val="50000"/>
            </a:schemeClr>
          </a:solidFill>
          <a:ln>
            <a:solidFill>
              <a:schemeClr val="tx1">
                <a:lumMod val="85000"/>
                <a:lumOff val="1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smtClean="0">
                <a:solidFill>
                  <a:prstClr val="white"/>
                </a:solidFill>
              </a:rPr>
              <a:t>Core-002</a:t>
            </a:r>
            <a:endParaRPr lang="en-US" sz="1200" dirty="0">
              <a:solidFill>
                <a:prstClr val="white"/>
              </a:solidFill>
            </a:endParaRPr>
          </a:p>
        </p:txBody>
      </p:sp>
      <p:sp>
        <p:nvSpPr>
          <p:cNvPr id="11" name="Round Same Side Corner Rectangle 10"/>
          <p:cNvSpPr/>
          <p:nvPr/>
        </p:nvSpPr>
        <p:spPr bwMode="auto">
          <a:xfrm>
            <a:off x="3646673" y="2569690"/>
            <a:ext cx="2339554" cy="218632"/>
          </a:xfrm>
          <a:prstGeom prst="round2SameRect">
            <a:avLst/>
          </a:prstGeom>
          <a:solidFill>
            <a:schemeClr val="accent1">
              <a:lumMod val="50000"/>
            </a:schemeClr>
          </a:solidFill>
          <a:ln>
            <a:solidFill>
              <a:schemeClr val="tx1">
                <a:lumMod val="85000"/>
                <a:lumOff val="1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smtClean="0">
                <a:solidFill>
                  <a:prstClr val="white"/>
                </a:solidFill>
              </a:rPr>
              <a:t>Component Type: Core</a:t>
            </a:r>
            <a:endParaRPr lang="en-US" sz="1200" dirty="0">
              <a:solidFill>
                <a:prstClr val="white"/>
              </a:solidFill>
            </a:endParaRPr>
          </a:p>
        </p:txBody>
      </p:sp>
      <p:sp>
        <p:nvSpPr>
          <p:cNvPr id="12" name="Round Same Side Corner Rectangle 11"/>
          <p:cNvSpPr/>
          <p:nvPr/>
        </p:nvSpPr>
        <p:spPr bwMode="auto">
          <a:xfrm>
            <a:off x="6413606" y="3026793"/>
            <a:ext cx="2078625" cy="220630"/>
          </a:xfrm>
          <a:prstGeom prst="round2SameRect">
            <a:avLst/>
          </a:prstGeom>
          <a:solidFill>
            <a:schemeClr val="accent1">
              <a:lumMod val="50000"/>
            </a:schemeClr>
          </a:solidFill>
          <a:ln>
            <a:solidFill>
              <a:schemeClr val="tx1">
                <a:lumMod val="85000"/>
                <a:lumOff val="1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smtClean="0">
                <a:solidFill>
                  <a:prstClr val="white"/>
                </a:solidFill>
              </a:rPr>
              <a:t>Project-001</a:t>
            </a:r>
            <a:endParaRPr lang="en-US" sz="1200" dirty="0">
              <a:solidFill>
                <a:prstClr val="white"/>
              </a:solidFill>
            </a:endParaRPr>
          </a:p>
        </p:txBody>
      </p:sp>
      <p:sp>
        <p:nvSpPr>
          <p:cNvPr id="13" name="Round Same Side Corner Rectangle 12"/>
          <p:cNvSpPr/>
          <p:nvPr/>
        </p:nvSpPr>
        <p:spPr bwMode="auto">
          <a:xfrm>
            <a:off x="277510" y="3026792"/>
            <a:ext cx="2084690" cy="218632"/>
          </a:xfrm>
          <a:prstGeom prst="round2SameRect">
            <a:avLst/>
          </a:prstGeom>
          <a:solidFill>
            <a:schemeClr val="accent1">
              <a:lumMod val="50000"/>
            </a:schemeClr>
          </a:solidFill>
          <a:ln>
            <a:solidFill>
              <a:schemeClr val="tx1">
                <a:lumMod val="85000"/>
                <a:lumOff val="1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smtClean="0">
                <a:solidFill>
                  <a:prstClr val="white"/>
                </a:solidFill>
              </a:rPr>
              <a:t>Admin Core-001</a:t>
            </a:r>
            <a:endParaRPr lang="en-US" sz="1200" dirty="0">
              <a:solidFill>
                <a:prstClr val="white"/>
              </a:solidFill>
            </a:endParaRPr>
          </a:p>
        </p:txBody>
      </p:sp>
      <p:sp>
        <p:nvSpPr>
          <p:cNvPr id="14" name="Round Same Side Corner Rectangle 13"/>
          <p:cNvSpPr/>
          <p:nvPr/>
        </p:nvSpPr>
        <p:spPr bwMode="auto">
          <a:xfrm>
            <a:off x="3252694" y="3025702"/>
            <a:ext cx="2386105" cy="218632"/>
          </a:xfrm>
          <a:prstGeom prst="round2SameRect">
            <a:avLst/>
          </a:prstGeom>
          <a:solidFill>
            <a:schemeClr val="accent1">
              <a:lumMod val="50000"/>
            </a:schemeClr>
          </a:solidFill>
          <a:ln>
            <a:solidFill>
              <a:schemeClr val="tx1">
                <a:lumMod val="85000"/>
                <a:lumOff val="1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smtClean="0">
                <a:solidFill>
                  <a:prstClr val="white"/>
                </a:solidFill>
              </a:rPr>
              <a:t>Core-001</a:t>
            </a:r>
            <a:endParaRPr lang="en-US" sz="1200" dirty="0">
              <a:solidFill>
                <a:prstClr val="white"/>
              </a:solidFill>
            </a:endParaRPr>
          </a:p>
        </p:txBody>
      </p:sp>
      <p:sp>
        <p:nvSpPr>
          <p:cNvPr id="15" name="Round Same Side Corner Rectangle 14"/>
          <p:cNvSpPr/>
          <p:nvPr/>
        </p:nvSpPr>
        <p:spPr bwMode="auto">
          <a:xfrm>
            <a:off x="3663517" y="4448601"/>
            <a:ext cx="1975282" cy="218632"/>
          </a:xfrm>
          <a:prstGeom prst="round2SameRect">
            <a:avLst/>
          </a:prstGeom>
          <a:solidFill>
            <a:schemeClr val="accent1">
              <a:lumMod val="50000"/>
            </a:schemeClr>
          </a:solidFill>
          <a:ln>
            <a:solidFill>
              <a:schemeClr val="tx1">
                <a:lumMod val="85000"/>
                <a:lumOff val="1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smtClean="0">
                <a:solidFill>
                  <a:prstClr val="white"/>
                </a:solidFill>
              </a:rPr>
              <a:t>Subaward Budget</a:t>
            </a:r>
            <a:endParaRPr lang="en-US" sz="1200" dirty="0">
              <a:solidFill>
                <a:prstClr val="white"/>
              </a:solidFill>
            </a:endParaRPr>
          </a:p>
        </p:txBody>
      </p:sp>
      <p:sp>
        <p:nvSpPr>
          <p:cNvPr id="16" name="Round Same Side Corner Rectangle 15"/>
          <p:cNvSpPr/>
          <p:nvPr/>
        </p:nvSpPr>
        <p:spPr bwMode="auto">
          <a:xfrm>
            <a:off x="6701657" y="2556418"/>
            <a:ext cx="2213743" cy="218632"/>
          </a:xfrm>
          <a:prstGeom prst="round2SameRect">
            <a:avLst/>
          </a:prstGeom>
          <a:solidFill>
            <a:schemeClr val="accent1">
              <a:lumMod val="50000"/>
            </a:schemeClr>
          </a:solidFill>
          <a:ln>
            <a:solidFill>
              <a:schemeClr val="tx1">
                <a:lumMod val="85000"/>
                <a:lumOff val="1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smtClean="0">
                <a:solidFill>
                  <a:prstClr val="white"/>
                </a:solidFill>
              </a:rPr>
              <a:t>Component Type: Project</a:t>
            </a:r>
            <a:endParaRPr lang="en-US" sz="1200" dirty="0">
              <a:solidFill>
                <a:prstClr val="white"/>
              </a:solidFill>
            </a:endParaRPr>
          </a:p>
        </p:txBody>
      </p:sp>
      <p:sp>
        <p:nvSpPr>
          <p:cNvPr id="17" name="Round Same Side Corner Rectangle 16"/>
          <p:cNvSpPr/>
          <p:nvPr/>
        </p:nvSpPr>
        <p:spPr bwMode="auto">
          <a:xfrm>
            <a:off x="6410252" y="4363699"/>
            <a:ext cx="2113165" cy="194218"/>
          </a:xfrm>
          <a:prstGeom prst="round2SameRect">
            <a:avLst/>
          </a:prstGeom>
          <a:solidFill>
            <a:schemeClr val="accent1">
              <a:lumMod val="50000"/>
            </a:schemeClr>
          </a:solidFill>
          <a:ln>
            <a:solidFill>
              <a:schemeClr val="tx1">
                <a:lumMod val="85000"/>
                <a:lumOff val="1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smtClean="0">
                <a:solidFill>
                  <a:prstClr val="white"/>
                </a:solidFill>
              </a:rPr>
              <a:t>Project-002</a:t>
            </a:r>
            <a:endParaRPr lang="en-US" sz="1200" dirty="0">
              <a:solidFill>
                <a:prstClr val="white"/>
              </a:solidFill>
            </a:endParaRPr>
          </a:p>
        </p:txBody>
      </p:sp>
      <p:sp>
        <p:nvSpPr>
          <p:cNvPr id="18" name="Round Same Side Corner Rectangle 17"/>
          <p:cNvSpPr/>
          <p:nvPr/>
        </p:nvSpPr>
        <p:spPr bwMode="auto">
          <a:xfrm>
            <a:off x="6444792" y="5562601"/>
            <a:ext cx="2078625" cy="228600"/>
          </a:xfrm>
          <a:prstGeom prst="round2SameRect">
            <a:avLst/>
          </a:prstGeom>
          <a:solidFill>
            <a:schemeClr val="accent1">
              <a:lumMod val="50000"/>
            </a:schemeClr>
          </a:solidFill>
          <a:ln>
            <a:solidFill>
              <a:schemeClr val="tx1">
                <a:lumMod val="85000"/>
                <a:lumOff val="1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smtClean="0">
                <a:solidFill>
                  <a:prstClr val="white"/>
                </a:solidFill>
              </a:rPr>
              <a:t>Project-003</a:t>
            </a:r>
            <a:endParaRPr lang="en-US" sz="1200" dirty="0">
              <a:solidFill>
                <a:prstClr val="white"/>
              </a:solidFill>
            </a:endParaRPr>
          </a:p>
        </p:txBody>
      </p:sp>
      <p:sp>
        <p:nvSpPr>
          <p:cNvPr id="26" name="Rectangle 25"/>
          <p:cNvSpPr/>
          <p:nvPr/>
        </p:nvSpPr>
        <p:spPr>
          <a:xfrm>
            <a:off x="277510" y="3221686"/>
            <a:ext cx="2084690" cy="1142014"/>
          </a:xfrm>
          <a:prstGeom prst="rect">
            <a:avLst/>
          </a:prstGeom>
          <a:solidFill>
            <a:schemeClr val="tx2">
              <a:lumMod val="40000"/>
              <a:lumOff val="60000"/>
            </a:schemeClr>
          </a:solidFill>
          <a:ln w="25400" cap="flat" cmpd="sng" algn="ctr">
            <a:solidFill>
              <a:srgbClr val="F0F3FB">
                <a:lumMod val="25000"/>
              </a:srgbClr>
            </a:solidFill>
            <a:prstDash val="solid"/>
          </a:ln>
          <a:effectLst/>
        </p:spPr>
        <p:txBody>
          <a:bodyPr rtlCol="0" anchor="ctr"/>
          <a:lstStyle/>
          <a:p>
            <a:pPr algn="just"/>
            <a:r>
              <a:rPr lang="en-US" sz="1400" b="1" dirty="0" smtClean="0">
                <a:solidFill>
                  <a:schemeClr val="accent6">
                    <a:lumMod val="50000"/>
                  </a:schemeClr>
                </a:solidFill>
              </a:rPr>
              <a:t>      Project </a:t>
            </a:r>
            <a:r>
              <a:rPr lang="en-US" sz="1400" b="1" dirty="0">
                <a:solidFill>
                  <a:schemeClr val="accent6">
                    <a:lumMod val="50000"/>
                  </a:schemeClr>
                </a:solidFill>
              </a:rPr>
              <a:t>Title: </a:t>
            </a:r>
          </a:p>
          <a:p>
            <a:pPr algn="just"/>
            <a:r>
              <a:rPr lang="en-US" sz="1400" dirty="0" smtClean="0">
                <a:solidFill>
                  <a:schemeClr val="accent6">
                    <a:lumMod val="50000"/>
                  </a:schemeClr>
                </a:solidFill>
              </a:rPr>
              <a:t>      Administrative </a:t>
            </a:r>
            <a:r>
              <a:rPr lang="en-US" sz="1400" dirty="0">
                <a:solidFill>
                  <a:schemeClr val="accent6">
                    <a:lumMod val="50000"/>
                  </a:schemeClr>
                </a:solidFill>
              </a:rPr>
              <a:t>Core</a:t>
            </a:r>
          </a:p>
          <a:p>
            <a:pPr algn="just"/>
            <a:r>
              <a:rPr lang="en-US" sz="1400" b="1" dirty="0" smtClean="0">
                <a:solidFill>
                  <a:schemeClr val="accent6">
                    <a:lumMod val="50000"/>
                  </a:schemeClr>
                </a:solidFill>
              </a:rPr>
              <a:t>      Project Lead</a:t>
            </a:r>
            <a:r>
              <a:rPr lang="en-US" sz="1400" b="1" dirty="0">
                <a:solidFill>
                  <a:schemeClr val="accent6">
                    <a:lumMod val="50000"/>
                  </a:schemeClr>
                </a:solidFill>
              </a:rPr>
              <a:t>: </a:t>
            </a:r>
            <a:endParaRPr lang="en-US" sz="1400" b="1" dirty="0" smtClean="0">
              <a:solidFill>
                <a:schemeClr val="accent6">
                  <a:lumMod val="50000"/>
                </a:schemeClr>
              </a:solidFill>
            </a:endParaRPr>
          </a:p>
          <a:p>
            <a:pPr algn="just"/>
            <a:r>
              <a:rPr lang="en-US" sz="1400" b="1" dirty="0">
                <a:solidFill>
                  <a:schemeClr val="accent6">
                    <a:lumMod val="50000"/>
                  </a:schemeClr>
                </a:solidFill>
              </a:rPr>
              <a:t> </a:t>
            </a:r>
            <a:r>
              <a:rPr lang="en-US" sz="1400" b="1" dirty="0" smtClean="0">
                <a:solidFill>
                  <a:schemeClr val="accent6">
                    <a:lumMod val="50000"/>
                  </a:schemeClr>
                </a:solidFill>
              </a:rPr>
              <a:t>     </a:t>
            </a:r>
            <a:r>
              <a:rPr lang="en-US" sz="1400" dirty="0" smtClean="0">
                <a:solidFill>
                  <a:schemeClr val="accent6">
                    <a:lumMod val="50000"/>
                  </a:schemeClr>
                </a:solidFill>
              </a:rPr>
              <a:t>Jed </a:t>
            </a:r>
            <a:r>
              <a:rPr lang="en-US" sz="1400" dirty="0">
                <a:solidFill>
                  <a:schemeClr val="accent6">
                    <a:lumMod val="50000"/>
                  </a:schemeClr>
                </a:solidFill>
              </a:rPr>
              <a:t>I. Knight</a:t>
            </a:r>
          </a:p>
          <a:p>
            <a:pPr algn="just"/>
            <a:r>
              <a:rPr lang="en-US" sz="1400" b="1" dirty="0" smtClean="0">
                <a:solidFill>
                  <a:schemeClr val="accent6">
                    <a:lumMod val="50000"/>
                  </a:schemeClr>
                </a:solidFill>
              </a:rPr>
              <a:t>     Organization</a:t>
            </a:r>
            <a:r>
              <a:rPr lang="en-US" sz="1400" b="1" dirty="0">
                <a:solidFill>
                  <a:schemeClr val="accent6">
                    <a:lumMod val="50000"/>
                  </a:schemeClr>
                </a:solidFill>
              </a:rPr>
              <a:t>: </a:t>
            </a:r>
            <a:r>
              <a:rPr lang="en-US" sz="1400" dirty="0">
                <a:solidFill>
                  <a:schemeClr val="accent6">
                    <a:lumMod val="50000"/>
                  </a:schemeClr>
                </a:solidFill>
              </a:rPr>
              <a:t>A</a:t>
            </a:r>
          </a:p>
        </p:txBody>
      </p:sp>
      <p:sp>
        <p:nvSpPr>
          <p:cNvPr id="28" name="TextBox 27"/>
          <p:cNvSpPr txBox="1"/>
          <p:nvPr/>
        </p:nvSpPr>
        <p:spPr>
          <a:xfrm>
            <a:off x="821135" y="152400"/>
            <a:ext cx="7911797" cy="707886"/>
          </a:xfrm>
          <a:prstGeom prst="rect">
            <a:avLst/>
          </a:prstGeom>
          <a:noFill/>
        </p:spPr>
        <p:txBody>
          <a:bodyPr wrap="square" rtlCol="0">
            <a:spAutoFit/>
          </a:bodyPr>
          <a:lstStyle/>
          <a:p>
            <a:pPr algn="ctr"/>
            <a:r>
              <a:rPr lang="en-US" sz="4000" dirty="0" smtClean="0">
                <a:solidFill>
                  <a:schemeClr val="accent6">
                    <a:lumMod val="50000"/>
                  </a:schemeClr>
                </a:solidFill>
              </a:rPr>
              <a:t>Sample Application Layout</a:t>
            </a:r>
            <a:endParaRPr lang="en-US" sz="4000" dirty="0">
              <a:solidFill>
                <a:schemeClr val="accent6">
                  <a:lumMod val="50000"/>
                </a:schemeClr>
              </a:solidFill>
            </a:endParaRPr>
          </a:p>
        </p:txBody>
      </p:sp>
      <p:sp>
        <p:nvSpPr>
          <p:cNvPr id="29" name="Rectangle 28"/>
          <p:cNvSpPr/>
          <p:nvPr/>
        </p:nvSpPr>
        <p:spPr>
          <a:xfrm>
            <a:off x="3009366" y="1228500"/>
            <a:ext cx="3069225" cy="1213599"/>
          </a:xfrm>
          <a:prstGeom prst="rect">
            <a:avLst/>
          </a:prstGeom>
          <a:solidFill>
            <a:schemeClr val="tx2">
              <a:lumMod val="40000"/>
              <a:lumOff val="60000"/>
            </a:schemeClr>
          </a:solidFill>
          <a:ln w="25400" cap="flat" cmpd="sng" algn="ctr">
            <a:solidFill>
              <a:srgbClr val="F0F3FB">
                <a:lumMod val="25000"/>
              </a:srgbClr>
            </a:solidFill>
            <a:prstDash val="solid"/>
          </a:ln>
          <a:effectLst/>
        </p:spPr>
        <p:txBody>
          <a:bodyPr rtlCol="0" anchor="ctr"/>
          <a:lstStyle/>
          <a:p>
            <a:pPr algn="just"/>
            <a:r>
              <a:rPr lang="en-US" sz="1400" b="1" kern="0" dirty="0" smtClean="0">
                <a:solidFill>
                  <a:schemeClr val="accent6">
                    <a:lumMod val="50000"/>
                  </a:schemeClr>
                </a:solidFill>
              </a:rPr>
              <a:t>     PD/PIs</a:t>
            </a:r>
            <a:r>
              <a:rPr lang="en-US" sz="1400" b="1" kern="0" dirty="0">
                <a:solidFill>
                  <a:schemeClr val="accent6">
                    <a:lumMod val="50000"/>
                  </a:schemeClr>
                </a:solidFill>
              </a:rPr>
              <a:t>: </a:t>
            </a:r>
            <a:r>
              <a:rPr lang="en-US" sz="1200" kern="0" dirty="0" smtClean="0">
                <a:solidFill>
                  <a:schemeClr val="accent6">
                    <a:lumMod val="50000"/>
                  </a:schemeClr>
                </a:solidFill>
              </a:rPr>
              <a:t>Cher Lee, </a:t>
            </a:r>
            <a:r>
              <a:rPr lang="en-US" sz="1200" kern="0" dirty="0">
                <a:solidFill>
                  <a:schemeClr val="accent6">
                    <a:lumMod val="50000"/>
                  </a:schemeClr>
                </a:solidFill>
              </a:rPr>
              <a:t>Ben A Round</a:t>
            </a:r>
          </a:p>
          <a:p>
            <a:pPr algn="just"/>
            <a:r>
              <a:rPr lang="en-US" sz="1400" b="1" kern="0" dirty="0" smtClean="0">
                <a:solidFill>
                  <a:schemeClr val="accent6">
                    <a:lumMod val="50000"/>
                  </a:schemeClr>
                </a:solidFill>
              </a:rPr>
              <a:t>     Organization</a:t>
            </a:r>
            <a:r>
              <a:rPr lang="en-US" sz="1400" b="1" kern="0" dirty="0">
                <a:solidFill>
                  <a:schemeClr val="accent6">
                    <a:lumMod val="50000"/>
                  </a:schemeClr>
                </a:solidFill>
              </a:rPr>
              <a:t>: </a:t>
            </a:r>
            <a:r>
              <a:rPr lang="en-US" sz="1200" kern="0" dirty="0" smtClean="0">
                <a:solidFill>
                  <a:schemeClr val="accent6">
                    <a:lumMod val="50000"/>
                  </a:schemeClr>
                </a:solidFill>
              </a:rPr>
              <a:t>A</a:t>
            </a:r>
          </a:p>
          <a:p>
            <a:pPr algn="ctr"/>
            <a:r>
              <a:rPr lang="en-US" sz="1200" b="1" kern="0" dirty="0">
                <a:solidFill>
                  <a:schemeClr val="accent6">
                    <a:lumMod val="50000"/>
                  </a:schemeClr>
                </a:solidFill>
              </a:rPr>
              <a:t> </a:t>
            </a:r>
            <a:r>
              <a:rPr lang="en-US" sz="1400" b="1" kern="0" dirty="0" smtClean="0">
                <a:solidFill>
                  <a:schemeClr val="accent6">
                    <a:lumMod val="50000"/>
                  </a:schemeClr>
                </a:solidFill>
              </a:rPr>
              <a:t>Project Title: </a:t>
            </a:r>
            <a:r>
              <a:rPr lang="en-US" sz="1200" kern="0" dirty="0" smtClean="0">
                <a:solidFill>
                  <a:schemeClr val="accent6">
                    <a:lumMod val="50000"/>
                  </a:schemeClr>
                </a:solidFill>
              </a:rPr>
              <a:t>Research Center to Cure     the Diseases of the World</a:t>
            </a:r>
            <a:endParaRPr lang="en-US" sz="1200" kern="0" dirty="0">
              <a:solidFill>
                <a:schemeClr val="accent6">
                  <a:lumMod val="50000"/>
                </a:schemeClr>
              </a:solidFill>
            </a:endParaRPr>
          </a:p>
        </p:txBody>
      </p:sp>
      <p:pic>
        <p:nvPicPr>
          <p:cNvPr id="30" name="Picture 12" title="&quot;&quot;"/>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48442" y="1452310"/>
            <a:ext cx="1116844"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68" title="&quot;&quot;"/>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50501" y="1386392"/>
            <a:ext cx="1117729" cy="126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54" title="&quot;&quot;"/>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5709" y="3247422"/>
            <a:ext cx="1116845" cy="1116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ectangle 32"/>
          <p:cNvSpPr/>
          <p:nvPr/>
        </p:nvSpPr>
        <p:spPr>
          <a:xfrm>
            <a:off x="3252695" y="3231541"/>
            <a:ext cx="2386104" cy="1088599"/>
          </a:xfrm>
          <a:prstGeom prst="rect">
            <a:avLst/>
          </a:prstGeom>
          <a:solidFill>
            <a:schemeClr val="tx2">
              <a:lumMod val="40000"/>
              <a:lumOff val="60000"/>
            </a:schemeClr>
          </a:solidFill>
          <a:ln w="25400" cap="flat" cmpd="sng" algn="ctr">
            <a:solidFill>
              <a:srgbClr val="F0F3FB">
                <a:lumMod val="25000"/>
              </a:srgbClr>
            </a:solidFill>
            <a:prstDash val="solid"/>
          </a:ln>
          <a:effectLst/>
        </p:spPr>
        <p:txBody>
          <a:bodyPr rtlCol="0" anchor="ctr"/>
          <a:lstStyle/>
          <a:p>
            <a:pPr algn="just"/>
            <a:r>
              <a:rPr lang="en-US" b="1" dirty="0">
                <a:solidFill>
                  <a:schemeClr val="accent6">
                    <a:lumMod val="50000"/>
                  </a:schemeClr>
                </a:solidFill>
              </a:rPr>
              <a:t> </a:t>
            </a:r>
            <a:r>
              <a:rPr lang="en-US" b="1" dirty="0" smtClean="0">
                <a:solidFill>
                  <a:schemeClr val="accent6">
                    <a:lumMod val="50000"/>
                  </a:schemeClr>
                </a:solidFill>
              </a:rPr>
              <a:t>  </a:t>
            </a:r>
            <a:r>
              <a:rPr lang="en-US" sz="1400" b="1" dirty="0" smtClean="0">
                <a:solidFill>
                  <a:schemeClr val="accent6">
                    <a:lumMod val="50000"/>
                  </a:schemeClr>
                </a:solidFill>
              </a:rPr>
              <a:t>Project Title: </a:t>
            </a:r>
            <a:r>
              <a:rPr lang="en-US" sz="1400" dirty="0" smtClean="0">
                <a:solidFill>
                  <a:schemeClr val="accent6">
                    <a:lumMod val="50000"/>
                  </a:schemeClr>
                </a:solidFill>
              </a:rPr>
              <a:t>Research Core</a:t>
            </a:r>
            <a:endParaRPr lang="en-US" sz="1400" dirty="0">
              <a:solidFill>
                <a:schemeClr val="accent6">
                  <a:lumMod val="50000"/>
                </a:schemeClr>
              </a:solidFill>
            </a:endParaRPr>
          </a:p>
          <a:p>
            <a:pPr algn="just"/>
            <a:r>
              <a:rPr lang="en-US" sz="1400" b="1" dirty="0">
                <a:solidFill>
                  <a:schemeClr val="accent6">
                    <a:lumMod val="50000"/>
                  </a:schemeClr>
                </a:solidFill>
              </a:rPr>
              <a:t>    </a:t>
            </a:r>
            <a:r>
              <a:rPr lang="en-US" sz="1400" b="1" dirty="0" smtClean="0">
                <a:solidFill>
                  <a:schemeClr val="accent6">
                    <a:lumMod val="50000"/>
                  </a:schemeClr>
                </a:solidFill>
              </a:rPr>
              <a:t>Project </a:t>
            </a:r>
            <a:r>
              <a:rPr lang="en-US" sz="1400" b="1" dirty="0">
                <a:solidFill>
                  <a:schemeClr val="accent6">
                    <a:lumMod val="50000"/>
                  </a:schemeClr>
                </a:solidFill>
              </a:rPr>
              <a:t>Lead: </a:t>
            </a:r>
            <a:r>
              <a:rPr lang="en-US" sz="1400" dirty="0" smtClean="0">
                <a:solidFill>
                  <a:schemeClr val="accent6">
                    <a:lumMod val="50000"/>
                  </a:schemeClr>
                </a:solidFill>
              </a:rPr>
              <a:t>Ben A. Round</a:t>
            </a:r>
            <a:endParaRPr lang="en-US" sz="1400" dirty="0">
              <a:solidFill>
                <a:schemeClr val="accent6">
                  <a:lumMod val="50000"/>
                </a:schemeClr>
              </a:solidFill>
            </a:endParaRPr>
          </a:p>
          <a:p>
            <a:pPr algn="just"/>
            <a:r>
              <a:rPr lang="en-US" sz="1400" b="1" dirty="0">
                <a:solidFill>
                  <a:schemeClr val="accent6">
                    <a:lumMod val="50000"/>
                  </a:schemeClr>
                </a:solidFill>
              </a:rPr>
              <a:t>     Organization: </a:t>
            </a:r>
            <a:r>
              <a:rPr lang="en-US" sz="1400" dirty="0">
                <a:solidFill>
                  <a:schemeClr val="accent6">
                    <a:lumMod val="50000"/>
                  </a:schemeClr>
                </a:solidFill>
              </a:rPr>
              <a:t>A</a:t>
            </a:r>
          </a:p>
        </p:txBody>
      </p:sp>
      <p:pic>
        <p:nvPicPr>
          <p:cNvPr id="34" name="Picture 12" title="&quot;&quot;"/>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4681" y="3296964"/>
            <a:ext cx="1116844"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Rectangle 34"/>
          <p:cNvSpPr/>
          <p:nvPr/>
        </p:nvSpPr>
        <p:spPr>
          <a:xfrm>
            <a:off x="3663517" y="4674871"/>
            <a:ext cx="1975282" cy="388619"/>
          </a:xfrm>
          <a:prstGeom prst="rect">
            <a:avLst/>
          </a:prstGeom>
          <a:solidFill>
            <a:schemeClr val="tx2">
              <a:lumMod val="40000"/>
              <a:lumOff val="60000"/>
            </a:schemeClr>
          </a:solidFill>
          <a:ln w="25400" cap="flat" cmpd="sng" algn="ctr">
            <a:solidFill>
              <a:srgbClr val="F0F3FB">
                <a:lumMod val="25000"/>
              </a:srgbClr>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1400" b="1" i="0" u="none" strike="noStrike" kern="0" cap="none" spc="0" normalizeH="0" baseline="0" noProof="0" dirty="0" smtClean="0">
                <a:ln>
                  <a:noFill/>
                </a:ln>
                <a:solidFill>
                  <a:schemeClr val="accent6">
                    <a:lumMod val="50000"/>
                  </a:schemeClr>
                </a:solidFill>
                <a:effectLst/>
                <a:uLnTx/>
                <a:uFillTx/>
                <a:latin typeface="Calibri"/>
                <a:ea typeface="+mn-ea"/>
                <a:cs typeface="+mn-cs"/>
              </a:rPr>
              <a:t>Organization:</a:t>
            </a:r>
            <a:r>
              <a:rPr kumimoji="0" lang="en-US" sz="1400" b="1" i="0" u="none" strike="noStrike" kern="0" cap="none" spc="0" normalizeH="0" noProof="0" dirty="0" smtClean="0">
                <a:ln>
                  <a:noFill/>
                </a:ln>
                <a:solidFill>
                  <a:schemeClr val="accent6">
                    <a:lumMod val="50000"/>
                  </a:schemeClr>
                </a:solidFill>
                <a:effectLst/>
                <a:uLnTx/>
                <a:uFillTx/>
                <a:latin typeface="Calibri"/>
                <a:ea typeface="+mn-ea"/>
                <a:cs typeface="+mn-cs"/>
              </a:rPr>
              <a:t> </a:t>
            </a:r>
            <a:r>
              <a:rPr kumimoji="0" lang="en-US" sz="1400" i="0" u="none" strike="noStrike" kern="0" cap="none" spc="0" normalizeH="0" noProof="0" dirty="0" smtClean="0">
                <a:ln>
                  <a:noFill/>
                </a:ln>
                <a:solidFill>
                  <a:schemeClr val="accent6">
                    <a:lumMod val="50000"/>
                  </a:schemeClr>
                </a:solidFill>
                <a:effectLst/>
                <a:uLnTx/>
                <a:uFillTx/>
                <a:latin typeface="Calibri"/>
                <a:ea typeface="+mn-ea"/>
                <a:cs typeface="+mn-cs"/>
              </a:rPr>
              <a:t>D</a:t>
            </a:r>
            <a:endParaRPr kumimoji="0" lang="en-US" sz="1400" i="0" u="none" strike="noStrike" kern="0" cap="none" spc="0" normalizeH="0" baseline="0" noProof="0" dirty="0" smtClean="0">
              <a:ln>
                <a:noFill/>
              </a:ln>
              <a:solidFill>
                <a:schemeClr val="accent6">
                  <a:lumMod val="50000"/>
                </a:schemeClr>
              </a:solidFill>
              <a:effectLst/>
              <a:uLnTx/>
              <a:uFillTx/>
              <a:latin typeface="Calibri"/>
              <a:ea typeface="+mn-ea"/>
              <a:cs typeface="+mn-cs"/>
            </a:endParaRPr>
          </a:p>
        </p:txBody>
      </p:sp>
      <p:sp>
        <p:nvSpPr>
          <p:cNvPr id="36" name="Rectangle 35"/>
          <p:cNvSpPr/>
          <p:nvPr/>
        </p:nvSpPr>
        <p:spPr>
          <a:xfrm>
            <a:off x="6413607" y="3244335"/>
            <a:ext cx="2044593" cy="1002921"/>
          </a:xfrm>
          <a:prstGeom prst="rect">
            <a:avLst/>
          </a:prstGeom>
          <a:solidFill>
            <a:schemeClr val="tx2">
              <a:lumMod val="40000"/>
              <a:lumOff val="60000"/>
            </a:schemeClr>
          </a:solidFill>
          <a:ln w="25400" cap="flat" cmpd="sng" algn="ctr">
            <a:solidFill>
              <a:srgbClr val="F0F3FB">
                <a:lumMod val="25000"/>
              </a:srgbClr>
            </a:solidFill>
            <a:prstDash val="solid"/>
          </a:ln>
          <a:effectLst/>
        </p:spPr>
        <p:txBody>
          <a:bodyPr rtlCol="0" anchor="ctr"/>
          <a:lstStyle/>
          <a:p>
            <a:pPr algn="just"/>
            <a:r>
              <a:rPr lang="en-US" sz="1400" b="1" dirty="0" smtClean="0">
                <a:solidFill>
                  <a:schemeClr val="accent6">
                    <a:lumMod val="50000"/>
                  </a:schemeClr>
                </a:solidFill>
              </a:rPr>
              <a:t>     Project </a:t>
            </a:r>
            <a:r>
              <a:rPr lang="en-US" sz="1400" b="1" dirty="0">
                <a:solidFill>
                  <a:schemeClr val="accent6">
                    <a:lumMod val="50000"/>
                  </a:schemeClr>
                </a:solidFill>
              </a:rPr>
              <a:t>Title: </a:t>
            </a:r>
            <a:r>
              <a:rPr lang="en-US" sz="1400" dirty="0">
                <a:solidFill>
                  <a:schemeClr val="accent6">
                    <a:lumMod val="50000"/>
                  </a:schemeClr>
                </a:solidFill>
              </a:rPr>
              <a:t>Fabulous</a:t>
            </a:r>
          </a:p>
          <a:p>
            <a:pPr algn="just"/>
            <a:r>
              <a:rPr lang="en-US" sz="1400" dirty="0" smtClean="0">
                <a:solidFill>
                  <a:schemeClr val="accent6">
                    <a:lumMod val="50000"/>
                  </a:schemeClr>
                </a:solidFill>
              </a:rPr>
              <a:t>     Research </a:t>
            </a:r>
            <a:r>
              <a:rPr lang="en-US" sz="1400" dirty="0">
                <a:solidFill>
                  <a:schemeClr val="accent6">
                    <a:lumMod val="50000"/>
                  </a:schemeClr>
                </a:solidFill>
              </a:rPr>
              <a:t>Focus </a:t>
            </a:r>
            <a:r>
              <a:rPr lang="en-US" sz="1400" dirty="0" smtClean="0">
                <a:solidFill>
                  <a:schemeClr val="accent6">
                    <a:lumMod val="50000"/>
                  </a:schemeClr>
                </a:solidFill>
              </a:rPr>
              <a:t>1</a:t>
            </a:r>
            <a:endParaRPr lang="en-US" sz="1400" dirty="0">
              <a:solidFill>
                <a:schemeClr val="accent6">
                  <a:lumMod val="50000"/>
                </a:schemeClr>
              </a:solidFill>
            </a:endParaRPr>
          </a:p>
          <a:p>
            <a:pPr algn="just"/>
            <a:r>
              <a:rPr lang="en-US" sz="1400" b="1" dirty="0" smtClean="0">
                <a:solidFill>
                  <a:schemeClr val="accent6">
                    <a:lumMod val="50000"/>
                  </a:schemeClr>
                </a:solidFill>
              </a:rPr>
              <a:t>     Project Lead: </a:t>
            </a:r>
            <a:r>
              <a:rPr lang="en-US" sz="1400" dirty="0" smtClean="0">
                <a:solidFill>
                  <a:schemeClr val="accent6">
                    <a:lumMod val="50000"/>
                  </a:schemeClr>
                </a:solidFill>
              </a:rPr>
              <a:t>Cher Lee</a:t>
            </a:r>
            <a:endParaRPr lang="en-US" sz="1400" dirty="0">
              <a:solidFill>
                <a:schemeClr val="accent6">
                  <a:lumMod val="50000"/>
                </a:schemeClr>
              </a:solidFill>
            </a:endParaRPr>
          </a:p>
          <a:p>
            <a:pPr algn="just"/>
            <a:r>
              <a:rPr lang="en-US" sz="1400" b="1" dirty="0" smtClean="0">
                <a:solidFill>
                  <a:schemeClr val="accent6">
                    <a:lumMod val="50000"/>
                  </a:schemeClr>
                </a:solidFill>
              </a:rPr>
              <a:t>     Organization</a:t>
            </a:r>
            <a:r>
              <a:rPr lang="en-US" sz="1400" b="1" dirty="0">
                <a:solidFill>
                  <a:schemeClr val="accent6">
                    <a:lumMod val="50000"/>
                  </a:schemeClr>
                </a:solidFill>
              </a:rPr>
              <a:t>: </a:t>
            </a:r>
            <a:r>
              <a:rPr lang="en-US" sz="1400" dirty="0" smtClean="0">
                <a:solidFill>
                  <a:schemeClr val="accent6">
                    <a:lumMod val="50000"/>
                  </a:schemeClr>
                </a:solidFill>
              </a:rPr>
              <a:t>A</a:t>
            </a:r>
            <a:endParaRPr lang="en-US" sz="1400" dirty="0">
              <a:solidFill>
                <a:schemeClr val="accent6">
                  <a:lumMod val="50000"/>
                </a:schemeClr>
              </a:solidFill>
            </a:endParaRPr>
          </a:p>
        </p:txBody>
      </p:sp>
      <p:sp>
        <p:nvSpPr>
          <p:cNvPr id="37" name="Rectangle 36"/>
          <p:cNvSpPr/>
          <p:nvPr/>
        </p:nvSpPr>
        <p:spPr>
          <a:xfrm>
            <a:off x="6410252" y="4557917"/>
            <a:ext cx="2113165" cy="918551"/>
          </a:xfrm>
          <a:prstGeom prst="rect">
            <a:avLst/>
          </a:prstGeom>
          <a:solidFill>
            <a:schemeClr val="tx2">
              <a:lumMod val="40000"/>
              <a:lumOff val="60000"/>
            </a:schemeClr>
          </a:solidFill>
          <a:ln w="25400" cap="flat" cmpd="sng" algn="ctr">
            <a:solidFill>
              <a:srgbClr val="F0F3FB">
                <a:lumMod val="25000"/>
              </a:srgbClr>
            </a:solidFill>
            <a:prstDash val="solid"/>
          </a:ln>
          <a:effectLst/>
        </p:spPr>
        <p:txBody>
          <a:bodyPr rtlCol="0" anchor="ctr"/>
          <a:lstStyle/>
          <a:p>
            <a:r>
              <a:rPr lang="en-US" sz="1400" b="1" dirty="0" smtClean="0">
                <a:solidFill>
                  <a:schemeClr val="accent6">
                    <a:lumMod val="50000"/>
                  </a:schemeClr>
                </a:solidFill>
              </a:rPr>
              <a:t>     Project </a:t>
            </a:r>
            <a:r>
              <a:rPr lang="en-US" sz="1400" b="1" dirty="0">
                <a:solidFill>
                  <a:schemeClr val="accent6">
                    <a:lumMod val="50000"/>
                  </a:schemeClr>
                </a:solidFill>
              </a:rPr>
              <a:t>Title: </a:t>
            </a:r>
            <a:r>
              <a:rPr lang="en-US" sz="1400" dirty="0">
                <a:solidFill>
                  <a:schemeClr val="accent6">
                    <a:lumMod val="50000"/>
                  </a:schemeClr>
                </a:solidFill>
              </a:rPr>
              <a:t>Fabulous</a:t>
            </a:r>
          </a:p>
          <a:p>
            <a:r>
              <a:rPr lang="en-US" sz="1400" dirty="0" smtClean="0">
                <a:solidFill>
                  <a:schemeClr val="accent6">
                    <a:lumMod val="50000"/>
                  </a:schemeClr>
                </a:solidFill>
              </a:rPr>
              <a:t>     Research </a:t>
            </a:r>
            <a:r>
              <a:rPr lang="en-US" sz="1400" dirty="0">
                <a:solidFill>
                  <a:schemeClr val="accent6">
                    <a:lumMod val="50000"/>
                  </a:schemeClr>
                </a:solidFill>
              </a:rPr>
              <a:t>Focus </a:t>
            </a:r>
            <a:r>
              <a:rPr lang="en-US" sz="1400" dirty="0" smtClean="0">
                <a:solidFill>
                  <a:schemeClr val="accent6">
                    <a:lumMod val="50000"/>
                  </a:schemeClr>
                </a:solidFill>
              </a:rPr>
              <a:t>2</a:t>
            </a:r>
            <a:endParaRPr lang="en-US" sz="1400" dirty="0">
              <a:solidFill>
                <a:schemeClr val="accent6">
                  <a:lumMod val="50000"/>
                </a:schemeClr>
              </a:solidFill>
            </a:endParaRPr>
          </a:p>
          <a:p>
            <a:r>
              <a:rPr lang="en-US" sz="1400" b="1" dirty="0" smtClean="0">
                <a:solidFill>
                  <a:schemeClr val="accent6">
                    <a:lumMod val="50000"/>
                  </a:schemeClr>
                </a:solidFill>
              </a:rPr>
              <a:t>     Project </a:t>
            </a:r>
            <a:r>
              <a:rPr lang="en-US" sz="1400" b="1" dirty="0">
                <a:solidFill>
                  <a:schemeClr val="accent6">
                    <a:lumMod val="50000"/>
                  </a:schemeClr>
                </a:solidFill>
              </a:rPr>
              <a:t>Lead: </a:t>
            </a:r>
            <a:r>
              <a:rPr lang="en-US" sz="1400" dirty="0">
                <a:solidFill>
                  <a:schemeClr val="accent6">
                    <a:lumMod val="50000"/>
                  </a:schemeClr>
                </a:solidFill>
              </a:rPr>
              <a:t>John Doe</a:t>
            </a:r>
          </a:p>
          <a:p>
            <a:r>
              <a:rPr lang="en-US" sz="1400" b="1" dirty="0" smtClean="0">
                <a:solidFill>
                  <a:schemeClr val="accent6">
                    <a:lumMod val="50000"/>
                  </a:schemeClr>
                </a:solidFill>
              </a:rPr>
              <a:t>     Organization</a:t>
            </a:r>
            <a:r>
              <a:rPr lang="en-US" sz="1400" b="1" dirty="0">
                <a:solidFill>
                  <a:schemeClr val="accent6">
                    <a:lumMod val="50000"/>
                  </a:schemeClr>
                </a:solidFill>
              </a:rPr>
              <a:t>: </a:t>
            </a:r>
            <a:r>
              <a:rPr lang="en-US" sz="1400" dirty="0" smtClean="0">
                <a:solidFill>
                  <a:schemeClr val="accent6">
                    <a:lumMod val="50000"/>
                  </a:schemeClr>
                </a:solidFill>
              </a:rPr>
              <a:t>B</a:t>
            </a:r>
            <a:endParaRPr lang="en-US" sz="1400" dirty="0">
              <a:solidFill>
                <a:schemeClr val="accent6">
                  <a:lumMod val="50000"/>
                </a:schemeClr>
              </a:solidFill>
            </a:endParaRPr>
          </a:p>
        </p:txBody>
      </p:sp>
      <p:sp>
        <p:nvSpPr>
          <p:cNvPr id="39" name="Rectangle 38"/>
          <p:cNvSpPr/>
          <p:nvPr/>
        </p:nvSpPr>
        <p:spPr>
          <a:xfrm>
            <a:off x="6444792" y="5791202"/>
            <a:ext cx="2078625" cy="990598"/>
          </a:xfrm>
          <a:prstGeom prst="rect">
            <a:avLst/>
          </a:prstGeom>
          <a:solidFill>
            <a:schemeClr val="tx2">
              <a:lumMod val="40000"/>
              <a:lumOff val="60000"/>
            </a:schemeClr>
          </a:solidFill>
          <a:ln w="25400" cap="flat" cmpd="sng" algn="ctr">
            <a:solidFill>
              <a:srgbClr val="F0F3FB">
                <a:lumMod val="25000"/>
              </a:srgbClr>
            </a:solidFill>
            <a:prstDash val="solid"/>
          </a:ln>
          <a:effectLst/>
        </p:spPr>
        <p:txBody>
          <a:bodyPr rtlCol="0" anchor="ctr"/>
          <a:lstStyle/>
          <a:p>
            <a:r>
              <a:rPr lang="en-US" sz="1400" b="1" dirty="0" smtClean="0">
                <a:solidFill>
                  <a:schemeClr val="accent6">
                    <a:lumMod val="50000"/>
                  </a:schemeClr>
                </a:solidFill>
              </a:rPr>
              <a:t>     Project </a:t>
            </a:r>
            <a:r>
              <a:rPr lang="en-US" sz="1400" b="1" dirty="0">
                <a:solidFill>
                  <a:schemeClr val="accent6">
                    <a:lumMod val="50000"/>
                  </a:schemeClr>
                </a:solidFill>
              </a:rPr>
              <a:t>Title: </a:t>
            </a:r>
            <a:r>
              <a:rPr lang="en-US" sz="1400" dirty="0">
                <a:solidFill>
                  <a:schemeClr val="accent6">
                    <a:lumMod val="50000"/>
                  </a:schemeClr>
                </a:solidFill>
              </a:rPr>
              <a:t>Fabulous</a:t>
            </a:r>
          </a:p>
          <a:p>
            <a:r>
              <a:rPr lang="en-US" sz="1400" dirty="0" smtClean="0">
                <a:solidFill>
                  <a:schemeClr val="accent6">
                    <a:lumMod val="50000"/>
                  </a:schemeClr>
                </a:solidFill>
              </a:rPr>
              <a:t>     Research </a:t>
            </a:r>
            <a:r>
              <a:rPr lang="en-US" sz="1400" dirty="0">
                <a:solidFill>
                  <a:schemeClr val="accent6">
                    <a:lumMod val="50000"/>
                  </a:schemeClr>
                </a:solidFill>
              </a:rPr>
              <a:t>Focus 3</a:t>
            </a:r>
          </a:p>
          <a:p>
            <a:r>
              <a:rPr lang="en-US" sz="1400" b="1" dirty="0" smtClean="0">
                <a:solidFill>
                  <a:schemeClr val="accent6">
                    <a:lumMod val="50000"/>
                  </a:schemeClr>
                </a:solidFill>
              </a:rPr>
              <a:t>     Project </a:t>
            </a:r>
            <a:r>
              <a:rPr lang="en-US" sz="1400" b="1" dirty="0">
                <a:solidFill>
                  <a:schemeClr val="accent6">
                    <a:lumMod val="50000"/>
                  </a:schemeClr>
                </a:solidFill>
              </a:rPr>
              <a:t>Lead: </a:t>
            </a:r>
            <a:r>
              <a:rPr lang="en-US" sz="1400" dirty="0" smtClean="0">
                <a:solidFill>
                  <a:schemeClr val="accent6">
                    <a:lumMod val="50000"/>
                  </a:schemeClr>
                </a:solidFill>
              </a:rPr>
              <a:t>John Doe</a:t>
            </a:r>
            <a:endParaRPr lang="en-US" sz="1400" dirty="0">
              <a:solidFill>
                <a:schemeClr val="accent6">
                  <a:lumMod val="50000"/>
                </a:schemeClr>
              </a:solidFill>
            </a:endParaRPr>
          </a:p>
          <a:p>
            <a:r>
              <a:rPr lang="en-US" sz="1400" b="1" dirty="0" smtClean="0">
                <a:solidFill>
                  <a:schemeClr val="accent6">
                    <a:lumMod val="50000"/>
                  </a:schemeClr>
                </a:solidFill>
              </a:rPr>
              <a:t>     Organization</a:t>
            </a:r>
            <a:r>
              <a:rPr lang="en-US" sz="1400" b="1" dirty="0">
                <a:solidFill>
                  <a:schemeClr val="accent6">
                    <a:lumMod val="50000"/>
                  </a:schemeClr>
                </a:solidFill>
              </a:rPr>
              <a:t>: </a:t>
            </a:r>
            <a:r>
              <a:rPr lang="en-US" sz="1400" dirty="0">
                <a:solidFill>
                  <a:schemeClr val="accent6">
                    <a:lumMod val="50000"/>
                  </a:schemeClr>
                </a:solidFill>
              </a:rPr>
              <a:t>C</a:t>
            </a:r>
          </a:p>
        </p:txBody>
      </p:sp>
      <p:sp>
        <p:nvSpPr>
          <p:cNvPr id="40" name="Rectangle 39"/>
          <p:cNvSpPr/>
          <p:nvPr/>
        </p:nvSpPr>
        <p:spPr>
          <a:xfrm>
            <a:off x="3252695" y="5398963"/>
            <a:ext cx="2380025" cy="925637"/>
          </a:xfrm>
          <a:prstGeom prst="rect">
            <a:avLst/>
          </a:prstGeom>
          <a:solidFill>
            <a:schemeClr val="tx2">
              <a:lumMod val="40000"/>
              <a:lumOff val="60000"/>
            </a:schemeClr>
          </a:solidFill>
          <a:ln w="25400" cap="flat" cmpd="sng" algn="ctr">
            <a:solidFill>
              <a:srgbClr val="F0F3FB">
                <a:lumMod val="25000"/>
              </a:srgbClr>
            </a:solidFill>
            <a:prstDash val="solid"/>
          </a:ln>
          <a:effectLst/>
        </p:spPr>
        <p:txBody>
          <a:bodyPr rtlCol="0" anchor="ctr"/>
          <a:lstStyle/>
          <a:p>
            <a:r>
              <a:rPr lang="en-US" sz="1400" b="1" dirty="0" smtClean="0">
                <a:solidFill>
                  <a:schemeClr val="accent6">
                    <a:lumMod val="50000"/>
                  </a:schemeClr>
                </a:solidFill>
              </a:rPr>
              <a:t>     Project </a:t>
            </a:r>
            <a:r>
              <a:rPr lang="en-US" sz="1400" b="1" dirty="0">
                <a:solidFill>
                  <a:schemeClr val="accent6">
                    <a:lumMod val="50000"/>
                  </a:schemeClr>
                </a:solidFill>
              </a:rPr>
              <a:t>Title: </a:t>
            </a:r>
          </a:p>
          <a:p>
            <a:r>
              <a:rPr lang="en-US" sz="1400" dirty="0" smtClean="0">
                <a:solidFill>
                  <a:schemeClr val="accent6">
                    <a:lumMod val="50000"/>
                  </a:schemeClr>
                </a:solidFill>
              </a:rPr>
              <a:t>     Communication Core</a:t>
            </a:r>
            <a:endParaRPr lang="en-US" sz="1400" dirty="0">
              <a:solidFill>
                <a:schemeClr val="accent6">
                  <a:lumMod val="50000"/>
                </a:schemeClr>
              </a:solidFill>
            </a:endParaRPr>
          </a:p>
          <a:p>
            <a:r>
              <a:rPr lang="en-US" sz="1400" b="1" dirty="0" smtClean="0">
                <a:solidFill>
                  <a:schemeClr val="accent6">
                    <a:lumMod val="50000"/>
                  </a:schemeClr>
                </a:solidFill>
              </a:rPr>
              <a:t>     Project </a:t>
            </a:r>
            <a:r>
              <a:rPr lang="en-US" sz="1400" b="1" dirty="0">
                <a:solidFill>
                  <a:schemeClr val="accent6">
                    <a:lumMod val="50000"/>
                  </a:schemeClr>
                </a:solidFill>
              </a:rPr>
              <a:t>Lead: </a:t>
            </a:r>
            <a:r>
              <a:rPr lang="en-US" sz="1400" dirty="0" smtClean="0">
                <a:solidFill>
                  <a:schemeClr val="accent6">
                    <a:lumMod val="50000"/>
                  </a:schemeClr>
                </a:solidFill>
              </a:rPr>
              <a:t>Tim Brown</a:t>
            </a:r>
            <a:endParaRPr lang="en-US" sz="1400" dirty="0">
              <a:solidFill>
                <a:schemeClr val="accent6">
                  <a:lumMod val="50000"/>
                </a:schemeClr>
              </a:solidFill>
            </a:endParaRPr>
          </a:p>
          <a:p>
            <a:r>
              <a:rPr lang="en-US" sz="1400" b="1" dirty="0" smtClean="0">
                <a:solidFill>
                  <a:schemeClr val="accent6">
                    <a:lumMod val="50000"/>
                  </a:schemeClr>
                </a:solidFill>
              </a:rPr>
              <a:t>     Organization</a:t>
            </a:r>
            <a:r>
              <a:rPr lang="en-US" sz="1400" b="1" dirty="0">
                <a:solidFill>
                  <a:schemeClr val="accent6">
                    <a:lumMod val="50000"/>
                  </a:schemeClr>
                </a:solidFill>
              </a:rPr>
              <a:t>: </a:t>
            </a:r>
            <a:r>
              <a:rPr lang="en-US" sz="1400" dirty="0" smtClean="0">
                <a:solidFill>
                  <a:schemeClr val="accent6">
                    <a:lumMod val="50000"/>
                  </a:schemeClr>
                </a:solidFill>
              </a:rPr>
              <a:t>B</a:t>
            </a:r>
            <a:endParaRPr lang="en-US" sz="1400" dirty="0">
              <a:solidFill>
                <a:schemeClr val="accent6">
                  <a:lumMod val="50000"/>
                </a:schemeClr>
              </a:solidFill>
            </a:endParaRPr>
          </a:p>
        </p:txBody>
      </p:sp>
      <p:pic>
        <p:nvPicPr>
          <p:cNvPr id="41" name="Picture 91" title="&quot;&quot;"/>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49722" y="5303642"/>
            <a:ext cx="1116845" cy="1116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8" title="&quot;&quot;"/>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36322" y="3231892"/>
            <a:ext cx="11874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4" name="Straight Connector 53"/>
          <p:cNvCxnSpPr/>
          <p:nvPr/>
        </p:nvCxnSpPr>
        <p:spPr>
          <a:xfrm>
            <a:off x="8826357" y="2782448"/>
            <a:ext cx="44521" cy="3324927"/>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697785" y="2788542"/>
            <a:ext cx="32607" cy="2274948"/>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5866585" y="2789184"/>
            <a:ext cx="0" cy="2916144"/>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2611844" y="2822249"/>
            <a:ext cx="0" cy="983311"/>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8608742" y="2800281"/>
            <a:ext cx="0" cy="975559"/>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5773024" y="2792883"/>
            <a:ext cx="1" cy="1238319"/>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4451614" y="4304799"/>
            <a:ext cx="0" cy="178727"/>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Straight Connector 82"/>
          <p:cNvCxnSpPr>
            <a:stCxn id="26" idx="3"/>
          </p:cNvCxnSpPr>
          <p:nvPr/>
        </p:nvCxnSpPr>
        <p:spPr>
          <a:xfrm>
            <a:off x="2362200" y="3792693"/>
            <a:ext cx="249644" cy="12867"/>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4659637" y="2442099"/>
            <a:ext cx="0" cy="127811"/>
          </a:xfrm>
          <a:prstGeom prst="line">
            <a:avLst/>
          </a:prstGeom>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9162836" y="3087248"/>
            <a:ext cx="0" cy="2022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 name="Straight Connector 104"/>
          <p:cNvCxnSpPr>
            <a:endCxn id="36" idx="3"/>
          </p:cNvCxnSpPr>
          <p:nvPr/>
        </p:nvCxnSpPr>
        <p:spPr>
          <a:xfrm flipH="1" flipV="1">
            <a:off x="8458200" y="3745796"/>
            <a:ext cx="148330" cy="30353"/>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8492231" y="5063490"/>
            <a:ext cx="240701" cy="0"/>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8523417" y="6107375"/>
            <a:ext cx="347461" cy="10006"/>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5641259" y="5722854"/>
            <a:ext cx="225326" cy="0"/>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5650535" y="4019681"/>
            <a:ext cx="102093" cy="1"/>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pic>
        <p:nvPicPr>
          <p:cNvPr id="132" name="Picture 73" title="&quot;&quot;"/>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51830" y="4557917"/>
            <a:ext cx="1116845"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 name="Picture 12" title="&quot;&quot;"/>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07044" y="5819198"/>
            <a:ext cx="1061631" cy="1061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86607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9" name="Bevel 8"/>
          <p:cNvSpPr/>
          <p:nvPr/>
        </p:nvSpPr>
        <p:spPr>
          <a:xfrm>
            <a:off x="1828800" y="838200"/>
            <a:ext cx="5410199" cy="4038600"/>
          </a:xfrm>
          <a:prstGeom prst="bevel">
            <a:avLst/>
          </a:prstGeom>
          <a:solidFill>
            <a:srgbClr val="F0F3FB">
              <a:lumMod val="25000"/>
            </a:srgbClr>
          </a:solidFill>
          <a:ln w="25400" cap="flat" cmpd="sng" algn="ctr">
            <a:solidFill>
              <a:srgbClr val="F0F3FB">
                <a:lumMod val="25000"/>
              </a:srgbClr>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4000" b="1" i="0" u="none" strike="noStrike" kern="0" cap="none" spc="0" normalizeH="0" baseline="0" noProof="0" dirty="0" smtClean="0">
                <a:ln>
                  <a:noFill/>
                </a:ln>
                <a:solidFill>
                  <a:srgbClr val="FFFFFF"/>
                </a:solidFill>
                <a:effectLst/>
                <a:uLnTx/>
                <a:uFillTx/>
                <a:latin typeface="Calibri"/>
                <a:ea typeface="+mn-ea"/>
                <a:cs typeface="+mn-cs"/>
              </a:rPr>
              <a:t>Initiate your</a:t>
            </a:r>
          </a:p>
          <a:p>
            <a:pPr marL="0" marR="0" indent="0" algn="ctr" defTabSz="914400" eaLnBrk="1" fontAlgn="auto" latinLnBrk="0" hangingPunct="1">
              <a:lnSpc>
                <a:spcPct val="100000"/>
              </a:lnSpc>
              <a:spcBef>
                <a:spcPts val="0"/>
              </a:spcBef>
              <a:spcAft>
                <a:spcPts val="0"/>
              </a:spcAft>
              <a:buClrTx/>
              <a:buSzTx/>
              <a:buFontTx/>
              <a:buNone/>
              <a:tabLst/>
            </a:pPr>
            <a:r>
              <a:rPr lang="en-US" sz="4000" b="1" kern="0" dirty="0" smtClean="0">
                <a:solidFill>
                  <a:srgbClr val="FFFFFF"/>
                </a:solidFill>
                <a:latin typeface="Calibri"/>
              </a:rPr>
              <a:t>Application and Create an Application Shell</a:t>
            </a:r>
            <a:endParaRPr kumimoji="0" lang="en-US" sz="4000" b="1" i="0" u="none" strike="noStrike" kern="0" cap="none" spc="0" normalizeH="0" baseline="0" noProof="0" dirty="0" smtClean="0">
              <a:ln>
                <a:noFill/>
              </a:ln>
              <a:solidFill>
                <a:srgbClr val="FFFFFF"/>
              </a:solidFill>
              <a:effectLst/>
              <a:uLnTx/>
              <a:uFillTx/>
              <a:latin typeface="Calibri"/>
              <a:ea typeface="+mn-ea"/>
              <a:cs typeface="+mn-cs"/>
            </a:endParaRPr>
          </a:p>
        </p:txBody>
      </p:sp>
      <p:sp>
        <p:nvSpPr>
          <p:cNvPr id="11" name="Right Arrow Callout 10"/>
          <p:cNvSpPr/>
          <p:nvPr/>
        </p:nvSpPr>
        <p:spPr>
          <a:xfrm>
            <a:off x="76200" y="6019800"/>
            <a:ext cx="838200" cy="609600"/>
          </a:xfrm>
          <a:prstGeom prst="rightArrowCallout">
            <a:avLst>
              <a:gd name="adj1" fmla="val 25000"/>
              <a:gd name="adj2" fmla="val 25000"/>
              <a:gd name="adj3" fmla="val 25000"/>
              <a:gd name="adj4" fmla="val 74509"/>
            </a:avLst>
          </a:prstGeom>
          <a:solidFill>
            <a:schemeClr val="bg2">
              <a:lumMod val="50000"/>
            </a:schemeClr>
          </a:solidFill>
          <a:ln w="25400" cap="flat" cmpd="sng" algn="ctr">
            <a:solidFill>
              <a:srgbClr val="F0F3FB">
                <a:lumMod val="25000"/>
              </a:srgbClr>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1800" b="1" i="0" u="none" strike="noStrike" kern="0" cap="none" spc="0" normalizeH="0" baseline="0" noProof="0" dirty="0" smtClean="0">
                <a:ln>
                  <a:noFill/>
                </a:ln>
                <a:solidFill>
                  <a:srgbClr val="FFFFFF"/>
                </a:solidFill>
                <a:effectLst/>
                <a:uLnTx/>
                <a:uFillTx/>
                <a:latin typeface="Calibri"/>
                <a:ea typeface="+mn-ea"/>
                <a:cs typeface="+mn-cs"/>
              </a:rPr>
              <a:t>Find</a:t>
            </a:r>
          </a:p>
        </p:txBody>
      </p:sp>
      <p:sp>
        <p:nvSpPr>
          <p:cNvPr id="12" name="Right Arrow Callout 11"/>
          <p:cNvSpPr/>
          <p:nvPr/>
        </p:nvSpPr>
        <p:spPr>
          <a:xfrm>
            <a:off x="928456" y="6019800"/>
            <a:ext cx="824144" cy="609600"/>
          </a:xfrm>
          <a:prstGeom prst="rightArrowCallout">
            <a:avLst>
              <a:gd name="adj1" fmla="val 25000"/>
              <a:gd name="adj2" fmla="val 25000"/>
              <a:gd name="adj3" fmla="val 25000"/>
              <a:gd name="adj4" fmla="val 74099"/>
            </a:avLst>
          </a:prstGeom>
          <a:solidFill>
            <a:schemeClr val="bg2">
              <a:lumMod val="50000"/>
            </a:schemeClr>
          </a:solidFill>
          <a:ln w="25400" cap="flat" cmpd="sng" algn="ctr">
            <a:solidFill>
              <a:srgbClr val="F0F3FB">
                <a:lumMod val="25000"/>
              </a:srgbClr>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1800" b="1" i="0" u="none" strike="noStrike" kern="0" cap="none" spc="0" normalizeH="0" baseline="0" noProof="0" dirty="0" smtClean="0">
                <a:ln>
                  <a:noFill/>
                </a:ln>
                <a:solidFill>
                  <a:schemeClr val="bg1"/>
                </a:solidFill>
                <a:effectLst/>
                <a:uLnTx/>
                <a:uFillTx/>
                <a:latin typeface="Calibri"/>
                <a:ea typeface="+mn-ea"/>
                <a:cs typeface="+mn-cs"/>
              </a:rPr>
              <a:t>Plan</a:t>
            </a:r>
          </a:p>
        </p:txBody>
      </p:sp>
      <p:sp>
        <p:nvSpPr>
          <p:cNvPr id="13" name="Right Arrow Callout 12"/>
          <p:cNvSpPr/>
          <p:nvPr/>
        </p:nvSpPr>
        <p:spPr>
          <a:xfrm>
            <a:off x="1752600" y="6019060"/>
            <a:ext cx="1371600" cy="611080"/>
          </a:xfrm>
          <a:prstGeom prst="rightArrowCallout">
            <a:avLst>
              <a:gd name="adj1" fmla="val 19175"/>
              <a:gd name="adj2" fmla="val 26456"/>
              <a:gd name="adj3" fmla="val 25000"/>
              <a:gd name="adj4" fmla="val 84979"/>
            </a:avLst>
          </a:prstGeom>
          <a:solidFill>
            <a:srgbClr val="002060"/>
          </a:solidFill>
          <a:ln w="25400" cap="flat" cmpd="sng" algn="ctr">
            <a:solidFill>
              <a:srgbClr val="F0F3FB">
                <a:lumMod val="25000"/>
              </a:srgbClr>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1800" b="1" i="0" u="none" strike="noStrike" kern="0" cap="none" spc="0" normalizeH="0" baseline="0" noProof="0" dirty="0" smtClean="0">
                <a:ln>
                  <a:noFill/>
                </a:ln>
                <a:solidFill>
                  <a:srgbClr val="FFFFFF"/>
                </a:solidFill>
                <a:effectLst/>
                <a:uLnTx/>
                <a:uFillTx/>
                <a:latin typeface="Calibri"/>
                <a:ea typeface="+mn-ea"/>
                <a:cs typeface="+mn-cs"/>
              </a:rPr>
              <a:t>Initiate</a:t>
            </a:r>
          </a:p>
        </p:txBody>
      </p:sp>
      <p:sp>
        <p:nvSpPr>
          <p:cNvPr id="14" name="Right Arrow Callout 13"/>
          <p:cNvSpPr/>
          <p:nvPr/>
        </p:nvSpPr>
        <p:spPr>
          <a:xfrm>
            <a:off x="3147134" y="6019060"/>
            <a:ext cx="1356064" cy="611080"/>
          </a:xfrm>
          <a:prstGeom prst="rightArrowCallout">
            <a:avLst>
              <a:gd name="adj1" fmla="val 25000"/>
              <a:gd name="adj2" fmla="val 25000"/>
              <a:gd name="adj3" fmla="val 25000"/>
              <a:gd name="adj4" fmla="val 82652"/>
            </a:avLst>
          </a:prstGeom>
          <a:solidFill>
            <a:schemeClr val="bg2">
              <a:lumMod val="50000"/>
            </a:schemeClr>
          </a:solidFill>
          <a:ln w="25400" cap="flat" cmpd="sng" algn="ctr">
            <a:solidFill>
              <a:srgbClr val="F0F3FB">
                <a:lumMod val="25000"/>
              </a:srgbClr>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1800" b="1" i="0" u="none" strike="noStrike" kern="0" cap="none" spc="0" normalizeH="0" baseline="0" noProof="0" dirty="0" smtClean="0">
                <a:ln>
                  <a:noFill/>
                </a:ln>
                <a:solidFill>
                  <a:srgbClr val="FFFFFF"/>
                </a:solidFill>
                <a:effectLst/>
                <a:uLnTx/>
                <a:uFillTx/>
                <a:latin typeface="Calibri"/>
                <a:ea typeface="+mn-ea"/>
                <a:cs typeface="+mn-cs"/>
              </a:rPr>
              <a:t>Build Team</a:t>
            </a:r>
          </a:p>
        </p:txBody>
      </p:sp>
      <p:sp>
        <p:nvSpPr>
          <p:cNvPr id="15" name="Right Arrow Callout 14"/>
          <p:cNvSpPr/>
          <p:nvPr/>
        </p:nvSpPr>
        <p:spPr>
          <a:xfrm>
            <a:off x="4503198" y="6019060"/>
            <a:ext cx="1082336" cy="610340"/>
          </a:xfrm>
          <a:prstGeom prst="rightArrowCallout">
            <a:avLst>
              <a:gd name="adj1" fmla="val 25000"/>
              <a:gd name="adj2" fmla="val 25000"/>
              <a:gd name="adj3" fmla="val 25000"/>
              <a:gd name="adj4" fmla="val 78101"/>
            </a:avLst>
          </a:prstGeom>
          <a:solidFill>
            <a:schemeClr val="bg2">
              <a:lumMod val="50000"/>
            </a:schemeClr>
          </a:solidFill>
          <a:ln w="25400" cap="flat" cmpd="sng" algn="ctr">
            <a:solidFill>
              <a:srgbClr val="F0F3FB">
                <a:lumMod val="25000"/>
              </a:srgbClr>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1800" b="1" i="0" u="none" strike="noStrike" kern="0" cap="none" spc="0" normalizeH="0" baseline="0" noProof="0" dirty="0" smtClean="0">
                <a:ln>
                  <a:noFill/>
                </a:ln>
                <a:solidFill>
                  <a:srgbClr val="FFFFFF"/>
                </a:solidFill>
                <a:effectLst/>
                <a:uLnTx/>
                <a:uFillTx/>
                <a:latin typeface="Calibri"/>
                <a:ea typeface="+mn-ea"/>
                <a:cs typeface="+mn-cs"/>
              </a:rPr>
              <a:t>Enter Data</a:t>
            </a:r>
          </a:p>
        </p:txBody>
      </p:sp>
      <p:sp>
        <p:nvSpPr>
          <p:cNvPr id="16" name="Right Arrow Callout 15"/>
          <p:cNvSpPr/>
          <p:nvPr/>
        </p:nvSpPr>
        <p:spPr>
          <a:xfrm>
            <a:off x="5585534" y="6019060"/>
            <a:ext cx="1295400" cy="611080"/>
          </a:xfrm>
          <a:prstGeom prst="rightArrowCallout">
            <a:avLst>
              <a:gd name="adj1" fmla="val 25000"/>
              <a:gd name="adj2" fmla="val 25000"/>
              <a:gd name="adj3" fmla="val 25000"/>
              <a:gd name="adj4" fmla="val 81725"/>
            </a:avLst>
          </a:prstGeom>
          <a:solidFill>
            <a:schemeClr val="bg2">
              <a:lumMod val="50000"/>
            </a:schemeClr>
          </a:solidFill>
          <a:ln w="25400" cap="flat" cmpd="sng" algn="ctr">
            <a:solidFill>
              <a:srgbClr val="F0F3FB">
                <a:lumMod val="25000"/>
              </a:srgbClr>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1800" b="1" i="0" u="none" strike="noStrike" kern="0" cap="none" spc="0" normalizeH="0" baseline="0" noProof="0" dirty="0" smtClean="0">
                <a:ln>
                  <a:noFill/>
                </a:ln>
                <a:solidFill>
                  <a:srgbClr val="FFFFFF"/>
                </a:solidFill>
                <a:effectLst/>
                <a:uLnTx/>
                <a:uFillTx/>
                <a:latin typeface="Calibri"/>
                <a:ea typeface="+mn-ea"/>
                <a:cs typeface="+mn-cs"/>
              </a:rPr>
              <a:t>Finalize</a:t>
            </a:r>
          </a:p>
        </p:txBody>
      </p:sp>
      <p:sp>
        <p:nvSpPr>
          <p:cNvPr id="17" name="Right Arrow Callout 16"/>
          <p:cNvSpPr/>
          <p:nvPr/>
        </p:nvSpPr>
        <p:spPr>
          <a:xfrm>
            <a:off x="6858000" y="6019060"/>
            <a:ext cx="1142999" cy="610340"/>
          </a:xfrm>
          <a:prstGeom prst="rightArrowCallout">
            <a:avLst>
              <a:gd name="adj1" fmla="val 25000"/>
              <a:gd name="adj2" fmla="val 25000"/>
              <a:gd name="adj3" fmla="val 25000"/>
              <a:gd name="adj4" fmla="val 80511"/>
            </a:avLst>
          </a:prstGeom>
          <a:solidFill>
            <a:schemeClr val="bg2">
              <a:lumMod val="50000"/>
            </a:schemeClr>
          </a:solidFill>
          <a:ln w="25400" cap="flat" cmpd="sng" algn="ctr">
            <a:solidFill>
              <a:srgbClr val="F0F3FB">
                <a:lumMod val="25000"/>
              </a:srgbClr>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1800" b="1" i="0" u="none" strike="noStrike" kern="0" cap="none" spc="0" normalizeH="0" baseline="0" noProof="0" dirty="0" smtClean="0">
                <a:ln>
                  <a:noFill/>
                </a:ln>
                <a:solidFill>
                  <a:srgbClr val="FFFFFF"/>
                </a:solidFill>
                <a:effectLst/>
                <a:uLnTx/>
                <a:uFillTx/>
                <a:latin typeface="Calibri"/>
                <a:ea typeface="+mn-ea"/>
                <a:cs typeface="+mn-cs"/>
              </a:rPr>
              <a:t>Submit</a:t>
            </a:r>
          </a:p>
        </p:txBody>
      </p:sp>
      <p:sp>
        <p:nvSpPr>
          <p:cNvPr id="18" name="Rectangle 17"/>
          <p:cNvSpPr/>
          <p:nvPr/>
        </p:nvSpPr>
        <p:spPr>
          <a:xfrm>
            <a:off x="8001000" y="6019060"/>
            <a:ext cx="914400" cy="611080"/>
          </a:xfrm>
          <a:prstGeom prst="rect">
            <a:avLst/>
          </a:prstGeom>
          <a:solidFill>
            <a:schemeClr val="bg2">
              <a:lumMod val="50000"/>
            </a:schemeClr>
          </a:solidFill>
          <a:ln w="25400" cap="flat" cmpd="sng" algn="ctr">
            <a:solidFill>
              <a:srgbClr val="F0F3FB">
                <a:lumMod val="25000"/>
              </a:srgbClr>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1800" b="1" i="0" u="none" strike="noStrike" kern="0" cap="none" spc="0" normalizeH="0" baseline="0" noProof="0" dirty="0" smtClean="0">
                <a:ln>
                  <a:noFill/>
                </a:ln>
                <a:solidFill>
                  <a:srgbClr val="FFFFFF"/>
                </a:solidFill>
                <a:effectLst/>
                <a:uLnTx/>
                <a:uFillTx/>
                <a:latin typeface="Calibri"/>
                <a:ea typeface="+mn-ea"/>
                <a:cs typeface="+mn-cs"/>
              </a:rPr>
              <a:t>Track</a:t>
            </a:r>
          </a:p>
        </p:txBody>
      </p:sp>
      <p:pic>
        <p:nvPicPr>
          <p:cNvPr id="19" name="Picture 18" title="&quot;&quo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6400" y="4241800"/>
            <a:ext cx="1219200" cy="2006600"/>
          </a:xfrm>
          <a:prstGeom prst="rect">
            <a:avLst/>
          </a:prstGeom>
        </p:spPr>
      </p:pic>
    </p:spTree>
    <p:extLst>
      <p:ext uri="{BB962C8B-B14F-4D97-AF65-F5344CB8AC3E}">
        <p14:creationId xmlns:p14="http://schemas.microsoft.com/office/powerpoint/2010/main" val="27256073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pic>
        <p:nvPicPr>
          <p:cNvPr id="4" name="Picture 2" title="ASSIST login scree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799" y="2133600"/>
            <a:ext cx="7848601" cy="4618916"/>
          </a:xfrm>
          <a:prstGeom prst="rect">
            <a:avLst/>
          </a:prstGeom>
          <a:noFill/>
          <a:ln w="9525">
            <a:solidFill>
              <a:srgbClr val="00206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076241" y="381000"/>
            <a:ext cx="7153359" cy="707886"/>
          </a:xfrm>
          <a:prstGeom prst="rect">
            <a:avLst/>
          </a:prstGeom>
          <a:noFill/>
        </p:spPr>
        <p:txBody>
          <a:bodyPr wrap="square" rtlCol="0">
            <a:spAutoFit/>
          </a:bodyPr>
          <a:lstStyle/>
          <a:p>
            <a:pPr algn="ctr"/>
            <a:r>
              <a:rPr lang="en-US" sz="4000" dirty="0" smtClean="0">
                <a:solidFill>
                  <a:schemeClr val="accent6">
                    <a:lumMod val="50000"/>
                  </a:schemeClr>
                </a:solidFill>
              </a:rPr>
              <a:t>Log In to ASSIST</a:t>
            </a:r>
            <a:endParaRPr lang="en-US" sz="4000" dirty="0">
              <a:solidFill>
                <a:schemeClr val="accent6">
                  <a:lumMod val="50000"/>
                </a:schemeClr>
              </a:solidFill>
            </a:endParaRPr>
          </a:p>
        </p:txBody>
      </p:sp>
      <p:sp>
        <p:nvSpPr>
          <p:cNvPr id="6" name="Rounded Rectangular Callout 5"/>
          <p:cNvSpPr/>
          <p:nvPr/>
        </p:nvSpPr>
        <p:spPr>
          <a:xfrm>
            <a:off x="2209800" y="3733800"/>
            <a:ext cx="2209800" cy="1219200"/>
          </a:xfrm>
          <a:prstGeom prst="wedgeRoundRectCallout">
            <a:avLst>
              <a:gd name="adj1" fmla="val -49468"/>
              <a:gd name="adj2" fmla="val 75322"/>
              <a:gd name="adj3" fmla="val 16667"/>
            </a:avLst>
          </a:prstGeom>
          <a:solidFill>
            <a:schemeClr val="accent1">
              <a:lumMod val="60000"/>
              <a:lumOff val="40000"/>
            </a:schemeClr>
          </a:solidFill>
          <a:ln w="25400" cap="flat" cmpd="sng" algn="ctr">
            <a:solidFill>
              <a:srgbClr val="F0F3FB">
                <a:lumMod val="25000"/>
              </a:srgbClr>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2000" b="1" i="0" u="none" strike="noStrike" kern="0" cap="none" spc="0" normalizeH="0" baseline="0" noProof="0" dirty="0" smtClean="0">
                <a:ln>
                  <a:noFill/>
                </a:ln>
                <a:solidFill>
                  <a:schemeClr val="accent6">
                    <a:lumMod val="50000"/>
                  </a:schemeClr>
                </a:solidFill>
                <a:effectLst/>
                <a:uLnTx/>
                <a:uFillTx/>
                <a:latin typeface="Calibri"/>
                <a:ea typeface="+mn-ea"/>
                <a:cs typeface="+mn-cs"/>
              </a:rPr>
              <a:t>Use your eRA Commons credentials to access ASSIST</a:t>
            </a:r>
          </a:p>
        </p:txBody>
      </p:sp>
      <p:sp>
        <p:nvSpPr>
          <p:cNvPr id="7" name="Rounded Rectangle 6"/>
          <p:cNvSpPr/>
          <p:nvPr/>
        </p:nvSpPr>
        <p:spPr>
          <a:xfrm>
            <a:off x="685799" y="1371600"/>
            <a:ext cx="6172201" cy="762000"/>
          </a:xfrm>
          <a:prstGeom prst="roundRect">
            <a:avLst/>
          </a:prstGeom>
          <a:solidFill>
            <a:schemeClr val="accent1">
              <a:lumMod val="60000"/>
              <a:lumOff val="40000"/>
            </a:schemeClr>
          </a:solidFill>
          <a:ln w="25400" cap="flat" cmpd="sng" algn="ctr">
            <a:solidFill>
              <a:srgbClr val="F0F3FB">
                <a:lumMod val="25000"/>
              </a:srgbClr>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3200" b="1" i="0" u="none" strike="noStrike" kern="0" cap="none" spc="0" normalizeH="0" baseline="0" noProof="0" dirty="0" smtClean="0">
                <a:ln>
                  <a:noFill/>
                </a:ln>
                <a:solidFill>
                  <a:schemeClr val="accent6">
                    <a:lumMod val="50000"/>
                  </a:schemeClr>
                </a:solidFill>
                <a:effectLst/>
                <a:uLnTx/>
                <a:uFillTx/>
                <a:latin typeface="Calibri"/>
                <a:ea typeface="+mn-ea"/>
                <a:cs typeface="+mn-cs"/>
              </a:rPr>
              <a:t>http://public.era.nih.gov/assist</a:t>
            </a:r>
          </a:p>
        </p:txBody>
      </p:sp>
      <p:sp>
        <p:nvSpPr>
          <p:cNvPr id="8" name="Oval 7"/>
          <p:cNvSpPr/>
          <p:nvPr/>
        </p:nvSpPr>
        <p:spPr>
          <a:xfrm>
            <a:off x="762000" y="5105400"/>
            <a:ext cx="1524000" cy="990600"/>
          </a:xfrm>
          <a:prstGeom prst="ellipse">
            <a:avLst/>
          </a:prstGeom>
          <a:noFill/>
          <a:ln w="25400" cap="flat" cmpd="sng" algn="ctr">
            <a:solidFill>
              <a:srgbClr val="F0F3FB">
                <a:lumMod val="25000"/>
              </a:srgbClr>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1" i="0" u="none" strike="noStrike" kern="0" cap="none" spc="0" normalizeH="0" baseline="0" noProof="0" dirty="0" smtClean="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6090754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pic>
        <p:nvPicPr>
          <p:cNvPr id="2" name="Picture 2" descr="Screen provides user with 2 options: initiate applicaiton and search for application. " title="Screen shot of application initiation scre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551" y="1676400"/>
            <a:ext cx="8354015" cy="4800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1295400" y="533400"/>
            <a:ext cx="6858000" cy="707886"/>
          </a:xfrm>
          <a:prstGeom prst="rect">
            <a:avLst/>
          </a:prstGeom>
          <a:noFill/>
        </p:spPr>
        <p:txBody>
          <a:bodyPr wrap="square" rtlCol="0">
            <a:spAutoFit/>
          </a:bodyPr>
          <a:lstStyle/>
          <a:p>
            <a:pPr algn="ctr"/>
            <a:r>
              <a:rPr lang="en-US" sz="4000" dirty="0" smtClean="0">
                <a:solidFill>
                  <a:schemeClr val="accent6">
                    <a:lumMod val="50000"/>
                  </a:schemeClr>
                </a:solidFill>
              </a:rPr>
              <a:t>Initiate Application</a:t>
            </a:r>
            <a:endParaRPr lang="en-US" sz="4000" dirty="0">
              <a:solidFill>
                <a:schemeClr val="accent6">
                  <a:lumMod val="50000"/>
                </a:schemeClr>
              </a:solidFill>
            </a:endParaRPr>
          </a:p>
        </p:txBody>
      </p:sp>
      <p:sp>
        <p:nvSpPr>
          <p:cNvPr id="6" name="Oval 5"/>
          <p:cNvSpPr/>
          <p:nvPr/>
        </p:nvSpPr>
        <p:spPr>
          <a:xfrm>
            <a:off x="2362200" y="3962400"/>
            <a:ext cx="4114800" cy="914400"/>
          </a:xfrm>
          <a:prstGeom prst="ellipse">
            <a:avLst/>
          </a:prstGeom>
          <a:noFill/>
          <a:ln w="25400" cap="flat" cmpd="sng" algn="ctr">
            <a:solidFill>
              <a:srgbClr val="F0F3FB">
                <a:lumMod val="25000"/>
              </a:srgbClr>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1" i="0" u="none" strike="noStrike" kern="0" cap="none" spc="0" normalizeH="0" baseline="0" noProof="0" dirty="0" smtClean="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28268231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pic>
        <p:nvPicPr>
          <p:cNvPr id="2" name="Picture 2" descr="Screen shot shows screen after initiatiating an application. Screen has 'Application saved' message at top, shows Actions available to the user in the left navigation and has the question mark icon that links to user documentation." title="ASSIST screen sh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158" y="1536577"/>
            <a:ext cx="7896225" cy="5029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1251192" y="381000"/>
            <a:ext cx="6902208" cy="707886"/>
          </a:xfrm>
          <a:prstGeom prst="rect">
            <a:avLst/>
          </a:prstGeom>
          <a:noFill/>
        </p:spPr>
        <p:txBody>
          <a:bodyPr wrap="square" rtlCol="0">
            <a:spAutoFit/>
          </a:bodyPr>
          <a:lstStyle/>
          <a:p>
            <a:pPr algn="ctr"/>
            <a:r>
              <a:rPr lang="en-US" sz="4000" dirty="0" smtClean="0">
                <a:solidFill>
                  <a:schemeClr val="accent6">
                    <a:lumMod val="50000"/>
                  </a:schemeClr>
                </a:solidFill>
              </a:rPr>
              <a:t>Using ASSIST</a:t>
            </a:r>
            <a:endParaRPr lang="en-US" sz="4000" dirty="0">
              <a:solidFill>
                <a:schemeClr val="accent6">
                  <a:lumMod val="50000"/>
                </a:schemeClr>
              </a:solidFill>
            </a:endParaRPr>
          </a:p>
        </p:txBody>
      </p:sp>
      <p:sp>
        <p:nvSpPr>
          <p:cNvPr id="5" name="Rounded Rectangular Callout 4"/>
          <p:cNvSpPr/>
          <p:nvPr/>
        </p:nvSpPr>
        <p:spPr>
          <a:xfrm>
            <a:off x="5486400" y="4191000"/>
            <a:ext cx="2895600" cy="841248"/>
          </a:xfrm>
          <a:prstGeom prst="wedgeRoundRectCallout">
            <a:avLst>
              <a:gd name="adj1" fmla="val -86751"/>
              <a:gd name="adj2" fmla="val -38619"/>
              <a:gd name="adj3" fmla="val 16667"/>
            </a:avLst>
          </a:prstGeom>
          <a:solidFill>
            <a:schemeClr val="accent1">
              <a:lumMod val="60000"/>
              <a:lumOff val="40000"/>
            </a:schemeClr>
          </a:solidFill>
          <a:ln w="25400" cap="flat" cmpd="sng" algn="ctr">
            <a:solidFill>
              <a:srgbClr val="F0F3FB">
                <a:lumMod val="25000"/>
              </a:srgbClr>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2000" b="1" i="0" u="none" strike="noStrike" kern="0" cap="none" spc="0" normalizeH="0" baseline="0" noProof="0" dirty="0" smtClean="0">
                <a:ln>
                  <a:noFill/>
                </a:ln>
                <a:solidFill>
                  <a:schemeClr val="accent6">
                    <a:lumMod val="50000"/>
                  </a:schemeClr>
                </a:solidFill>
                <a:effectLst/>
                <a:uLnTx/>
                <a:uFillTx/>
                <a:latin typeface="Calibri"/>
                <a:ea typeface="+mn-ea"/>
                <a:cs typeface="+mn-cs"/>
              </a:rPr>
              <a:t>ASSIST </a:t>
            </a:r>
            <a:r>
              <a:rPr kumimoji="0" lang="en-US" sz="2000" i="0" u="none" strike="noStrike" kern="0" cap="none" spc="0" normalizeH="0" baseline="0" noProof="0" dirty="0" smtClean="0">
                <a:ln>
                  <a:noFill/>
                </a:ln>
                <a:solidFill>
                  <a:schemeClr val="accent6">
                    <a:lumMod val="50000"/>
                  </a:schemeClr>
                </a:solidFill>
                <a:effectLst/>
                <a:uLnTx/>
                <a:uFillTx/>
                <a:latin typeface="Calibri"/>
                <a:ea typeface="+mn-ea"/>
                <a:cs typeface="+mn-cs"/>
              </a:rPr>
              <a:t>messages appear at top of screen</a:t>
            </a:r>
          </a:p>
        </p:txBody>
      </p:sp>
      <p:sp>
        <p:nvSpPr>
          <p:cNvPr id="6" name="Rounded Rectangular Callout 5"/>
          <p:cNvSpPr/>
          <p:nvPr/>
        </p:nvSpPr>
        <p:spPr>
          <a:xfrm>
            <a:off x="914400" y="5257800"/>
            <a:ext cx="3048000" cy="990600"/>
          </a:xfrm>
          <a:prstGeom prst="wedgeRoundRectCallout">
            <a:avLst>
              <a:gd name="adj1" fmla="val -23454"/>
              <a:gd name="adj2" fmla="val -106838"/>
              <a:gd name="adj3" fmla="val 16667"/>
            </a:avLst>
          </a:prstGeom>
          <a:solidFill>
            <a:schemeClr val="accent1">
              <a:lumMod val="60000"/>
              <a:lumOff val="40000"/>
            </a:schemeClr>
          </a:solidFill>
          <a:ln w="25400" cap="flat" cmpd="sng" algn="ctr">
            <a:solidFill>
              <a:srgbClr val="F0F3FB">
                <a:lumMod val="25000"/>
              </a:srgbClr>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2000" i="0" u="none" strike="noStrike" kern="0" cap="none" spc="0" normalizeH="0" baseline="0" noProof="0" dirty="0" smtClean="0">
                <a:ln>
                  <a:noFill/>
                </a:ln>
                <a:solidFill>
                  <a:schemeClr val="accent6">
                    <a:lumMod val="50000"/>
                  </a:schemeClr>
                </a:solidFill>
                <a:effectLst/>
                <a:uLnTx/>
                <a:uFillTx/>
                <a:latin typeface="Calibri"/>
                <a:ea typeface="+mn-ea"/>
                <a:cs typeface="+mn-cs"/>
              </a:rPr>
              <a:t>Available actions vary based on application context and access</a:t>
            </a:r>
          </a:p>
        </p:txBody>
      </p:sp>
      <p:sp>
        <p:nvSpPr>
          <p:cNvPr id="8" name="Rounded Rectangular Callout 7"/>
          <p:cNvSpPr/>
          <p:nvPr/>
        </p:nvSpPr>
        <p:spPr>
          <a:xfrm>
            <a:off x="5867400" y="2895600"/>
            <a:ext cx="2514600" cy="990600"/>
          </a:xfrm>
          <a:prstGeom prst="wedgeRoundRectCallout">
            <a:avLst>
              <a:gd name="adj1" fmla="val -78197"/>
              <a:gd name="adj2" fmla="val 4248"/>
              <a:gd name="adj3" fmla="val 16667"/>
            </a:avLst>
          </a:prstGeom>
          <a:solidFill>
            <a:schemeClr val="accent1">
              <a:lumMod val="60000"/>
              <a:lumOff val="40000"/>
            </a:schemeClr>
          </a:solidFill>
          <a:ln w="25400" cap="flat" cmpd="sng" algn="ctr">
            <a:solidFill>
              <a:srgbClr val="F0F3FB">
                <a:lumMod val="25000"/>
              </a:srgbClr>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2000" i="0" u="none" strike="noStrike" kern="0" cap="none" spc="0" normalizeH="0" baseline="0" noProof="0" dirty="0" smtClean="0">
                <a:ln>
                  <a:noFill/>
                </a:ln>
                <a:solidFill>
                  <a:schemeClr val="accent6">
                    <a:lumMod val="50000"/>
                  </a:schemeClr>
                </a:solidFill>
                <a:effectLst/>
                <a:uLnTx/>
                <a:uFillTx/>
                <a:latin typeface="Calibri"/>
                <a:ea typeface="+mn-ea"/>
                <a:cs typeface="+mn-cs"/>
              </a:rPr>
              <a:t>Click on question</a:t>
            </a:r>
            <a:r>
              <a:rPr kumimoji="0" lang="en-US" sz="2000" i="0" u="none" strike="noStrike" kern="0" cap="none" spc="0" normalizeH="0" noProof="0" dirty="0" smtClean="0">
                <a:ln>
                  <a:noFill/>
                </a:ln>
                <a:solidFill>
                  <a:schemeClr val="accent6">
                    <a:lumMod val="50000"/>
                  </a:schemeClr>
                </a:solidFill>
                <a:effectLst/>
                <a:uLnTx/>
                <a:uFillTx/>
                <a:latin typeface="Calibri"/>
                <a:ea typeface="+mn-ea"/>
                <a:cs typeface="+mn-cs"/>
              </a:rPr>
              <a:t> mark icon to access </a:t>
            </a:r>
            <a:r>
              <a:rPr kumimoji="0" lang="en-US" sz="2000" b="1" i="0" u="none" strike="noStrike" kern="0" cap="none" spc="0" normalizeH="0" noProof="0" dirty="0" smtClean="0">
                <a:ln>
                  <a:noFill/>
                </a:ln>
                <a:solidFill>
                  <a:schemeClr val="accent6">
                    <a:lumMod val="50000"/>
                  </a:schemeClr>
                </a:solidFill>
                <a:effectLst/>
                <a:uLnTx/>
                <a:uFillTx/>
                <a:latin typeface="Calibri"/>
                <a:ea typeface="+mn-ea"/>
                <a:cs typeface="+mn-cs"/>
              </a:rPr>
              <a:t>ASSIST </a:t>
            </a:r>
            <a:r>
              <a:rPr kumimoji="0" lang="en-US" sz="2000" i="0" u="none" strike="noStrike" kern="0" cap="none" spc="0" normalizeH="0" noProof="0" dirty="0" smtClean="0">
                <a:ln>
                  <a:noFill/>
                </a:ln>
                <a:solidFill>
                  <a:schemeClr val="accent6">
                    <a:lumMod val="50000"/>
                  </a:schemeClr>
                </a:solidFill>
                <a:effectLst/>
                <a:uLnTx/>
                <a:uFillTx/>
                <a:latin typeface="Calibri"/>
                <a:ea typeface="+mn-ea"/>
                <a:cs typeface="+mn-cs"/>
              </a:rPr>
              <a:t>help</a:t>
            </a:r>
            <a:endParaRPr kumimoji="0" lang="en-US" sz="2000" i="0" u="none" strike="noStrike" kern="0" cap="none" spc="0" normalizeH="0" baseline="0" noProof="0" dirty="0" smtClean="0">
              <a:ln>
                <a:noFill/>
              </a:ln>
              <a:solidFill>
                <a:schemeClr val="accent6">
                  <a:lumMod val="50000"/>
                </a:schemeClr>
              </a:solidFill>
              <a:effectLst/>
              <a:uLnTx/>
              <a:uFillTx/>
              <a:latin typeface="Calibri"/>
              <a:ea typeface="+mn-ea"/>
              <a:cs typeface="+mn-cs"/>
            </a:endParaRPr>
          </a:p>
        </p:txBody>
      </p:sp>
      <p:sp>
        <p:nvSpPr>
          <p:cNvPr id="9" name="Oval 8"/>
          <p:cNvSpPr/>
          <p:nvPr/>
        </p:nvSpPr>
        <p:spPr>
          <a:xfrm>
            <a:off x="2514600" y="3962400"/>
            <a:ext cx="1828800" cy="457200"/>
          </a:xfrm>
          <a:prstGeom prst="ellipse">
            <a:avLst/>
          </a:prstGeom>
          <a:noFill/>
          <a:ln w="25400" cap="flat" cmpd="sng" algn="ctr">
            <a:solidFill>
              <a:srgbClr val="F0F3FB">
                <a:lumMod val="25000"/>
              </a:srgbClr>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1" i="0" u="none" strike="noStrike" kern="0" cap="none" spc="0" normalizeH="0" baseline="0" noProof="0" dirty="0" smtClean="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21673729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pic>
        <p:nvPicPr>
          <p:cNvPr id="2" name="Picture 3" descr="The Add Overall Component screen prompts the user for the basic information needed to add the Overall component." title="Add Overall Component scre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1890434"/>
            <a:ext cx="5257800" cy="477302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 name="Picture 2" descr="Actions section of navigation is displayed." title="Ac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 y="1468144"/>
            <a:ext cx="2209800" cy="2362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934374" y="76200"/>
            <a:ext cx="7523825" cy="707886"/>
          </a:xfrm>
          <a:prstGeom prst="rect">
            <a:avLst/>
          </a:prstGeom>
          <a:noFill/>
        </p:spPr>
        <p:txBody>
          <a:bodyPr wrap="square" rtlCol="0">
            <a:spAutoFit/>
          </a:bodyPr>
          <a:lstStyle/>
          <a:p>
            <a:pPr algn="ctr"/>
            <a:r>
              <a:rPr lang="en-US" sz="4000" dirty="0" smtClean="0">
                <a:solidFill>
                  <a:schemeClr val="accent6">
                    <a:lumMod val="50000"/>
                  </a:schemeClr>
                </a:solidFill>
              </a:rPr>
              <a:t>Add Overall Component</a:t>
            </a:r>
            <a:endParaRPr lang="en-US" sz="4000" dirty="0">
              <a:solidFill>
                <a:schemeClr val="accent6">
                  <a:lumMod val="50000"/>
                </a:schemeClr>
              </a:solidFill>
            </a:endParaRPr>
          </a:p>
        </p:txBody>
      </p:sp>
      <p:sp>
        <p:nvSpPr>
          <p:cNvPr id="5" name="Rounded Rectangular Callout 4"/>
          <p:cNvSpPr/>
          <p:nvPr/>
        </p:nvSpPr>
        <p:spPr>
          <a:xfrm>
            <a:off x="197529" y="3962400"/>
            <a:ext cx="2971800" cy="2483528"/>
          </a:xfrm>
          <a:prstGeom prst="wedgeRoundRectCallout">
            <a:avLst>
              <a:gd name="adj1" fmla="val 67292"/>
              <a:gd name="adj2" fmla="val 28843"/>
              <a:gd name="adj3" fmla="val 16667"/>
            </a:avLst>
          </a:prstGeom>
          <a:solidFill>
            <a:schemeClr val="accent1">
              <a:lumMod val="60000"/>
              <a:lumOff val="40000"/>
            </a:schemeClr>
          </a:solidFill>
          <a:ln w="25400" cap="flat" cmpd="sng" algn="ctr">
            <a:solidFill>
              <a:srgbClr val="F0F3FB">
                <a:lumMod val="25000"/>
              </a:srgbClr>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2000" i="0" u="none" strike="noStrike" kern="0" cap="none" spc="0" normalizeH="0" baseline="0" noProof="0" dirty="0" smtClean="0">
                <a:ln>
                  <a:noFill/>
                </a:ln>
                <a:solidFill>
                  <a:schemeClr val="accent6">
                    <a:lumMod val="50000"/>
                  </a:schemeClr>
                </a:solidFill>
                <a:effectLst/>
                <a:uLnTx/>
                <a:uFillTx/>
                <a:latin typeface="Calibri"/>
                <a:ea typeface="+mn-ea"/>
                <a:cs typeface="+mn-cs"/>
              </a:rPr>
              <a:t>Enter the Commons Username for the contact PD/PI and use the </a:t>
            </a:r>
            <a:r>
              <a:rPr kumimoji="0" lang="en-US" sz="2000" b="1" i="0" u="none" strike="noStrike" kern="0" cap="none" spc="0" normalizeH="0" baseline="0" noProof="0" dirty="0" smtClean="0">
                <a:ln>
                  <a:noFill/>
                </a:ln>
                <a:solidFill>
                  <a:schemeClr val="accent6">
                    <a:lumMod val="50000"/>
                  </a:schemeClr>
                </a:solidFill>
                <a:effectLst/>
                <a:uLnTx/>
                <a:uFillTx/>
                <a:latin typeface="Calibri"/>
                <a:ea typeface="+mn-ea"/>
                <a:cs typeface="+mn-cs"/>
              </a:rPr>
              <a:t>Populate Name from Username </a:t>
            </a:r>
            <a:r>
              <a:rPr kumimoji="0" lang="en-US" sz="2000" i="0" u="none" strike="noStrike" kern="0" cap="none" spc="0" normalizeH="0" baseline="0" noProof="0" dirty="0" smtClean="0">
                <a:ln>
                  <a:noFill/>
                </a:ln>
                <a:solidFill>
                  <a:schemeClr val="accent6">
                    <a:lumMod val="50000"/>
                  </a:schemeClr>
                </a:solidFill>
                <a:effectLst/>
                <a:uLnTx/>
                <a:uFillTx/>
                <a:latin typeface="Calibri"/>
                <a:ea typeface="+mn-ea"/>
                <a:cs typeface="+mn-cs"/>
              </a:rPr>
              <a:t>button or type </a:t>
            </a:r>
            <a:r>
              <a:rPr kumimoji="0" lang="en-US" sz="2000" b="1" i="0" u="none" strike="noStrike" kern="0" cap="none" spc="0" normalizeH="0" baseline="0" noProof="0" dirty="0" smtClean="0">
                <a:ln>
                  <a:noFill/>
                </a:ln>
                <a:solidFill>
                  <a:schemeClr val="accent6">
                    <a:lumMod val="50000"/>
                  </a:schemeClr>
                </a:solidFill>
                <a:effectLst/>
                <a:uLnTx/>
                <a:uFillTx/>
                <a:latin typeface="Calibri"/>
                <a:ea typeface="+mn-ea"/>
                <a:cs typeface="+mn-cs"/>
              </a:rPr>
              <a:t>PD/PI </a:t>
            </a:r>
            <a:r>
              <a:rPr kumimoji="0" lang="en-US" sz="2000" i="0" u="none" strike="noStrike" kern="0" cap="none" spc="0" normalizeH="0" baseline="0" noProof="0" dirty="0" smtClean="0">
                <a:ln>
                  <a:noFill/>
                </a:ln>
                <a:solidFill>
                  <a:schemeClr val="accent6">
                    <a:lumMod val="50000"/>
                  </a:schemeClr>
                </a:solidFill>
                <a:effectLst/>
                <a:uLnTx/>
                <a:uFillTx/>
                <a:latin typeface="Calibri"/>
                <a:ea typeface="+mn-ea"/>
                <a:cs typeface="+mn-cs"/>
              </a:rPr>
              <a:t>name</a:t>
            </a:r>
          </a:p>
        </p:txBody>
      </p:sp>
      <p:sp>
        <p:nvSpPr>
          <p:cNvPr id="6" name="Oval 5"/>
          <p:cNvSpPr/>
          <p:nvPr/>
        </p:nvSpPr>
        <p:spPr>
          <a:xfrm>
            <a:off x="3505200" y="5181600"/>
            <a:ext cx="4267200" cy="1295400"/>
          </a:xfrm>
          <a:prstGeom prst="ellipse">
            <a:avLst/>
          </a:prstGeom>
          <a:noFill/>
          <a:ln w="25400" cap="flat" cmpd="sng" algn="ctr">
            <a:solidFill>
              <a:srgbClr val="F0F3FB">
                <a:lumMod val="25000"/>
              </a:srgbClr>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1" i="0" u="none" strike="noStrike" kern="0" cap="none" spc="0" normalizeH="0" baseline="0" noProof="0" dirty="0" smtClean="0">
              <a:ln>
                <a:noFill/>
              </a:ln>
              <a:solidFill>
                <a:srgbClr val="FFFFFF"/>
              </a:solidFill>
              <a:effectLst/>
              <a:uLnTx/>
              <a:uFillTx/>
              <a:latin typeface="Calibri"/>
              <a:ea typeface="+mn-ea"/>
              <a:cs typeface="+mn-cs"/>
            </a:endParaRPr>
          </a:p>
        </p:txBody>
      </p:sp>
      <p:sp>
        <p:nvSpPr>
          <p:cNvPr id="7" name="Rounded Rectangular Callout 6"/>
          <p:cNvSpPr/>
          <p:nvPr/>
        </p:nvSpPr>
        <p:spPr>
          <a:xfrm>
            <a:off x="2590800" y="1143000"/>
            <a:ext cx="4191000" cy="747434"/>
          </a:xfrm>
          <a:prstGeom prst="wedgeRoundRectCallout">
            <a:avLst>
              <a:gd name="adj1" fmla="val -56591"/>
              <a:gd name="adj2" fmla="val 179311"/>
              <a:gd name="adj3" fmla="val 16667"/>
            </a:avLst>
          </a:prstGeom>
          <a:solidFill>
            <a:schemeClr val="accent1">
              <a:lumMod val="60000"/>
              <a:lumOff val="40000"/>
            </a:schemeClr>
          </a:solidFill>
          <a:ln w="25400" cap="flat" cmpd="sng" algn="ctr">
            <a:solidFill>
              <a:srgbClr val="F0F3FB">
                <a:lumMod val="25000"/>
              </a:srgbClr>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2000" i="0" u="none" strike="noStrike" kern="0" cap="none" spc="0" normalizeH="0" baseline="0" noProof="0" dirty="0" smtClean="0">
                <a:ln>
                  <a:noFill/>
                </a:ln>
                <a:solidFill>
                  <a:schemeClr val="accent6">
                    <a:lumMod val="50000"/>
                  </a:schemeClr>
                </a:solidFill>
                <a:effectLst/>
                <a:uLnTx/>
                <a:uFillTx/>
                <a:latin typeface="Calibri"/>
                <a:ea typeface="+mn-ea"/>
                <a:cs typeface="+mn-cs"/>
              </a:rPr>
              <a:t>Click </a:t>
            </a:r>
            <a:r>
              <a:rPr kumimoji="0" lang="en-US" sz="2000" b="1" i="0" u="none" strike="noStrike" kern="0" cap="none" spc="0" normalizeH="0" baseline="0" noProof="0" dirty="0" smtClean="0">
                <a:ln>
                  <a:noFill/>
                </a:ln>
                <a:solidFill>
                  <a:schemeClr val="accent6">
                    <a:lumMod val="50000"/>
                  </a:schemeClr>
                </a:solidFill>
                <a:effectLst/>
                <a:uLnTx/>
                <a:uFillTx/>
                <a:latin typeface="Calibri"/>
                <a:ea typeface="+mn-ea"/>
                <a:cs typeface="+mn-cs"/>
              </a:rPr>
              <a:t>Add Overall Component </a:t>
            </a:r>
            <a:r>
              <a:rPr kumimoji="0" lang="en-US" sz="2000" i="0" u="none" strike="noStrike" kern="0" cap="none" spc="0" normalizeH="0" baseline="0" noProof="0" dirty="0" smtClean="0">
                <a:ln>
                  <a:noFill/>
                </a:ln>
                <a:solidFill>
                  <a:schemeClr val="accent6">
                    <a:lumMod val="50000"/>
                  </a:schemeClr>
                </a:solidFill>
                <a:effectLst/>
                <a:uLnTx/>
                <a:uFillTx/>
                <a:latin typeface="Calibri"/>
                <a:ea typeface="+mn-ea"/>
                <a:cs typeface="+mn-cs"/>
              </a:rPr>
              <a:t>to </a:t>
            </a:r>
          </a:p>
          <a:p>
            <a:pPr marL="0" marR="0" indent="0" algn="ctr" defTabSz="914400" eaLnBrk="1" fontAlgn="auto" latinLnBrk="0" hangingPunct="1">
              <a:lnSpc>
                <a:spcPct val="100000"/>
              </a:lnSpc>
              <a:spcBef>
                <a:spcPts val="0"/>
              </a:spcBef>
              <a:spcAft>
                <a:spcPts val="0"/>
              </a:spcAft>
              <a:buClrTx/>
              <a:buSzTx/>
              <a:buFontTx/>
              <a:buNone/>
              <a:tabLst/>
            </a:pPr>
            <a:r>
              <a:rPr kumimoji="0" lang="en-US" sz="2000" i="0" u="none" strike="noStrike" kern="0" cap="none" spc="0" normalizeH="0" baseline="0" noProof="0" dirty="0" smtClean="0">
                <a:ln>
                  <a:noFill/>
                </a:ln>
                <a:solidFill>
                  <a:schemeClr val="accent6">
                    <a:lumMod val="50000"/>
                  </a:schemeClr>
                </a:solidFill>
                <a:effectLst/>
                <a:uLnTx/>
                <a:uFillTx/>
                <a:latin typeface="Calibri"/>
                <a:ea typeface="+mn-ea"/>
                <a:cs typeface="+mn-cs"/>
              </a:rPr>
              <a:t>start building your application</a:t>
            </a:r>
          </a:p>
        </p:txBody>
      </p:sp>
      <p:sp>
        <p:nvSpPr>
          <p:cNvPr id="8" name="Oval 7"/>
          <p:cNvSpPr/>
          <p:nvPr/>
        </p:nvSpPr>
        <p:spPr>
          <a:xfrm>
            <a:off x="553375" y="2743200"/>
            <a:ext cx="1676400" cy="381000"/>
          </a:xfrm>
          <a:prstGeom prst="ellipse">
            <a:avLst/>
          </a:prstGeom>
          <a:noFill/>
          <a:ln w="25400" cap="flat" cmpd="sng" algn="ctr">
            <a:solidFill>
              <a:srgbClr val="F0F3FB">
                <a:lumMod val="25000"/>
              </a:srgbClr>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1" i="0" u="none" strike="noStrike" kern="0" cap="none" spc="0" normalizeH="0" baseline="0" noProof="0" dirty="0" smtClean="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436527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pic>
        <p:nvPicPr>
          <p:cNvPr id="2" name="Picture 2" descr="Screen shot taken after Overall component is initiated" title="Screen shot taken after Overall component is initiat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575" y="1595021"/>
            <a:ext cx="7924800" cy="480126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1752600" y="228600"/>
            <a:ext cx="6096000" cy="707886"/>
          </a:xfrm>
          <a:prstGeom prst="rect">
            <a:avLst/>
          </a:prstGeom>
          <a:noFill/>
        </p:spPr>
        <p:txBody>
          <a:bodyPr wrap="square" rtlCol="0">
            <a:spAutoFit/>
          </a:bodyPr>
          <a:lstStyle/>
          <a:p>
            <a:pPr algn="ctr"/>
            <a:r>
              <a:rPr lang="en-US" sz="4000" dirty="0" smtClean="0">
                <a:solidFill>
                  <a:schemeClr val="accent6">
                    <a:lumMod val="50000"/>
                  </a:schemeClr>
                </a:solidFill>
              </a:rPr>
              <a:t>Overall Component</a:t>
            </a:r>
            <a:endParaRPr lang="en-US" sz="4000" dirty="0">
              <a:solidFill>
                <a:schemeClr val="accent6">
                  <a:lumMod val="50000"/>
                </a:schemeClr>
              </a:solidFill>
            </a:endParaRPr>
          </a:p>
        </p:txBody>
      </p:sp>
      <p:sp>
        <p:nvSpPr>
          <p:cNvPr id="4" name="Oval 3"/>
          <p:cNvSpPr/>
          <p:nvPr/>
        </p:nvSpPr>
        <p:spPr>
          <a:xfrm>
            <a:off x="2362200" y="3276600"/>
            <a:ext cx="4267200" cy="609600"/>
          </a:xfrm>
          <a:prstGeom prst="ellipse">
            <a:avLst/>
          </a:prstGeom>
          <a:noFill/>
          <a:ln w="25400" cap="flat" cmpd="sng" algn="ctr">
            <a:solidFill>
              <a:srgbClr val="F0F3FB">
                <a:lumMod val="25000"/>
              </a:srgbClr>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1" i="0" u="none" strike="noStrike" kern="0" cap="none" spc="0" normalizeH="0" baseline="0" noProof="0" dirty="0" smtClean="0">
              <a:ln>
                <a:noFill/>
              </a:ln>
              <a:solidFill>
                <a:srgbClr val="FFFFFF"/>
              </a:solidFill>
              <a:effectLst/>
              <a:uLnTx/>
              <a:uFillTx/>
              <a:latin typeface="Calibri"/>
              <a:ea typeface="+mn-ea"/>
              <a:cs typeface="+mn-cs"/>
            </a:endParaRPr>
          </a:p>
        </p:txBody>
      </p:sp>
      <p:sp>
        <p:nvSpPr>
          <p:cNvPr id="5" name="Oval 4"/>
          <p:cNvSpPr/>
          <p:nvPr/>
        </p:nvSpPr>
        <p:spPr>
          <a:xfrm>
            <a:off x="685800" y="5334000"/>
            <a:ext cx="1638300" cy="533400"/>
          </a:xfrm>
          <a:prstGeom prst="ellipse">
            <a:avLst/>
          </a:prstGeom>
          <a:noFill/>
          <a:ln w="25400" cap="flat" cmpd="sng" algn="ctr">
            <a:solidFill>
              <a:srgbClr val="F0F3FB">
                <a:lumMod val="25000"/>
              </a:srgbClr>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1" i="0" u="none" strike="noStrike" kern="0" cap="none" spc="0" normalizeH="0" baseline="0" noProof="0" dirty="0" smtClean="0">
              <a:ln>
                <a:noFill/>
              </a:ln>
              <a:solidFill>
                <a:srgbClr val="FFFFFF"/>
              </a:solidFill>
              <a:effectLst/>
              <a:uLnTx/>
              <a:uFillTx/>
              <a:latin typeface="Calibri"/>
              <a:ea typeface="+mn-ea"/>
              <a:cs typeface="+mn-cs"/>
            </a:endParaRPr>
          </a:p>
        </p:txBody>
      </p:sp>
      <p:sp>
        <p:nvSpPr>
          <p:cNvPr id="6" name="Rounded Rectangular Callout 5"/>
          <p:cNvSpPr/>
          <p:nvPr/>
        </p:nvSpPr>
        <p:spPr>
          <a:xfrm>
            <a:off x="629575" y="6019800"/>
            <a:ext cx="4247225" cy="783465"/>
          </a:xfrm>
          <a:prstGeom prst="wedgeRoundRectCallout">
            <a:avLst>
              <a:gd name="adj1" fmla="val -28973"/>
              <a:gd name="adj2" fmla="val -70617"/>
              <a:gd name="adj3" fmla="val 16667"/>
            </a:avLst>
          </a:prstGeom>
          <a:solidFill>
            <a:schemeClr val="accent1">
              <a:lumMod val="60000"/>
              <a:lumOff val="40000"/>
            </a:schemeClr>
          </a:solidFill>
          <a:ln w="25400" cap="flat" cmpd="sng" algn="ctr">
            <a:solidFill>
              <a:srgbClr val="F0F3FB">
                <a:lumMod val="25000"/>
              </a:srgbClr>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lang="en-US" sz="2000" kern="0" dirty="0" smtClean="0">
                <a:solidFill>
                  <a:schemeClr val="accent6">
                    <a:lumMod val="50000"/>
                  </a:schemeClr>
                </a:solidFill>
                <a:latin typeface="Calibri"/>
              </a:rPr>
              <a:t>The </a:t>
            </a:r>
            <a:r>
              <a:rPr lang="en-US" sz="2000" b="1" kern="0" dirty="0" smtClean="0">
                <a:solidFill>
                  <a:schemeClr val="accent6">
                    <a:lumMod val="50000"/>
                  </a:schemeClr>
                </a:solidFill>
                <a:latin typeface="Calibri"/>
              </a:rPr>
              <a:t>Overall Component </a:t>
            </a:r>
            <a:r>
              <a:rPr lang="en-US" sz="2000" kern="0" dirty="0" smtClean="0">
                <a:solidFill>
                  <a:schemeClr val="accent6">
                    <a:lumMod val="50000"/>
                  </a:schemeClr>
                </a:solidFill>
                <a:latin typeface="Calibri"/>
              </a:rPr>
              <a:t>is added to the component navigation</a:t>
            </a:r>
            <a:endParaRPr kumimoji="0" lang="en-US" sz="2000" i="0" u="none" strike="noStrike" kern="0" cap="none" spc="0" normalizeH="0" baseline="0" noProof="0" dirty="0" smtClean="0">
              <a:ln>
                <a:noFill/>
              </a:ln>
              <a:solidFill>
                <a:schemeClr val="accent6">
                  <a:lumMod val="50000"/>
                </a:schemeClr>
              </a:solidFill>
              <a:effectLst/>
              <a:uLnTx/>
              <a:uFillTx/>
              <a:latin typeface="Calibri"/>
            </a:endParaRPr>
          </a:p>
        </p:txBody>
      </p:sp>
      <p:sp>
        <p:nvSpPr>
          <p:cNvPr id="7" name="Rounded Rectangle 6"/>
          <p:cNvSpPr/>
          <p:nvPr/>
        </p:nvSpPr>
        <p:spPr>
          <a:xfrm>
            <a:off x="4914900" y="2362200"/>
            <a:ext cx="3429000" cy="914400"/>
          </a:xfrm>
          <a:prstGeom prst="roundRect">
            <a:avLst/>
          </a:prstGeom>
          <a:solidFill>
            <a:schemeClr val="accent1">
              <a:lumMod val="60000"/>
              <a:lumOff val="40000"/>
            </a:schemeClr>
          </a:solidFill>
          <a:ln w="25400" cap="flat" cmpd="sng" algn="ctr">
            <a:solidFill>
              <a:srgbClr val="F0F3FB">
                <a:lumMod val="25000"/>
              </a:srgbClr>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2000" i="0" u="none" strike="noStrike" kern="0" cap="none" spc="0" normalizeH="0" baseline="0" noProof="0" dirty="0" smtClean="0">
                <a:ln>
                  <a:noFill/>
                </a:ln>
                <a:solidFill>
                  <a:schemeClr val="accent6">
                    <a:lumMod val="50000"/>
                  </a:schemeClr>
                </a:solidFill>
                <a:effectLst/>
                <a:uLnTx/>
                <a:uFillTx/>
                <a:latin typeface="Calibri"/>
                <a:ea typeface="+mn-ea"/>
                <a:cs typeface="+mn-cs"/>
              </a:rPr>
              <a:t>Required forms are presented for the component</a:t>
            </a:r>
          </a:p>
        </p:txBody>
      </p:sp>
    </p:spTree>
    <p:extLst>
      <p:ext uri="{BB962C8B-B14F-4D97-AF65-F5344CB8AC3E}">
        <p14:creationId xmlns:p14="http://schemas.microsoft.com/office/powerpoint/2010/main" val="32610489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pic>
        <p:nvPicPr>
          <p:cNvPr id="2" name="Picture 2" descr="Screen shot of add component screen showing the drop down list of component types (e.g., Admin-Core, Core, Project) that can be added." title="Add Component scre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689" y="1750750"/>
            <a:ext cx="8062911" cy="43434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928456" y="304800"/>
            <a:ext cx="7301144" cy="707886"/>
          </a:xfrm>
          <a:prstGeom prst="rect">
            <a:avLst/>
          </a:prstGeom>
          <a:noFill/>
        </p:spPr>
        <p:txBody>
          <a:bodyPr wrap="square" rtlCol="0">
            <a:spAutoFit/>
          </a:bodyPr>
          <a:lstStyle/>
          <a:p>
            <a:pPr algn="ctr"/>
            <a:r>
              <a:rPr lang="en-US" sz="4000" dirty="0" smtClean="0">
                <a:solidFill>
                  <a:schemeClr val="accent6">
                    <a:lumMod val="50000"/>
                  </a:schemeClr>
                </a:solidFill>
              </a:rPr>
              <a:t>Adding Additional Components</a:t>
            </a:r>
            <a:endParaRPr lang="en-US" sz="4000" dirty="0">
              <a:solidFill>
                <a:schemeClr val="accent6">
                  <a:lumMod val="50000"/>
                </a:schemeClr>
              </a:solidFill>
            </a:endParaRPr>
          </a:p>
        </p:txBody>
      </p:sp>
      <p:sp>
        <p:nvSpPr>
          <p:cNvPr id="4" name="Oval 3"/>
          <p:cNvSpPr/>
          <p:nvPr/>
        </p:nvSpPr>
        <p:spPr>
          <a:xfrm>
            <a:off x="838200" y="4876800"/>
            <a:ext cx="1524000" cy="381000"/>
          </a:xfrm>
          <a:prstGeom prst="ellipse">
            <a:avLst/>
          </a:prstGeom>
          <a:noFill/>
          <a:ln w="25400" cap="flat" cmpd="sng" algn="ctr">
            <a:solidFill>
              <a:srgbClr val="F0F3FB">
                <a:lumMod val="25000"/>
              </a:srgbClr>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1" i="0" u="none" strike="noStrike" kern="0" cap="none" spc="0" normalizeH="0" baseline="0" noProof="0" dirty="0" smtClean="0">
              <a:ln>
                <a:noFill/>
              </a:ln>
              <a:solidFill>
                <a:srgbClr val="FFFFFF"/>
              </a:solidFill>
              <a:effectLst/>
              <a:uLnTx/>
              <a:uFillTx/>
              <a:latin typeface="Calibri"/>
              <a:ea typeface="+mn-ea"/>
              <a:cs typeface="+mn-cs"/>
            </a:endParaRPr>
          </a:p>
        </p:txBody>
      </p:sp>
      <p:sp>
        <p:nvSpPr>
          <p:cNvPr id="5" name="Oval 4"/>
          <p:cNvSpPr/>
          <p:nvPr/>
        </p:nvSpPr>
        <p:spPr>
          <a:xfrm flipV="1">
            <a:off x="4191000" y="4800599"/>
            <a:ext cx="2133600" cy="889248"/>
          </a:xfrm>
          <a:prstGeom prst="ellipse">
            <a:avLst/>
          </a:prstGeom>
          <a:noFill/>
          <a:ln w="25400" cap="flat" cmpd="sng" algn="ctr">
            <a:solidFill>
              <a:srgbClr val="F0F3FB">
                <a:lumMod val="25000"/>
              </a:srgbClr>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1" i="0" u="none" strike="noStrike" kern="0" cap="none" spc="0" normalizeH="0" baseline="0" noProof="0" dirty="0" smtClean="0">
              <a:ln>
                <a:noFill/>
              </a:ln>
              <a:solidFill>
                <a:srgbClr val="FFFFFF"/>
              </a:solidFill>
              <a:effectLst/>
              <a:uLnTx/>
              <a:uFillTx/>
              <a:latin typeface="Calibri"/>
              <a:ea typeface="+mn-ea"/>
              <a:cs typeface="+mn-cs"/>
            </a:endParaRPr>
          </a:p>
        </p:txBody>
      </p:sp>
      <p:sp>
        <p:nvSpPr>
          <p:cNvPr id="6" name="Rounded Rectangular Callout 5"/>
          <p:cNvSpPr/>
          <p:nvPr/>
        </p:nvSpPr>
        <p:spPr>
          <a:xfrm>
            <a:off x="457200" y="5689847"/>
            <a:ext cx="3276600" cy="672853"/>
          </a:xfrm>
          <a:prstGeom prst="wedgeRoundRectCallout">
            <a:avLst>
              <a:gd name="adj1" fmla="val -18408"/>
              <a:gd name="adj2" fmla="val -107472"/>
              <a:gd name="adj3" fmla="val 16667"/>
            </a:avLst>
          </a:prstGeom>
          <a:solidFill>
            <a:schemeClr val="accent1">
              <a:lumMod val="60000"/>
              <a:lumOff val="40000"/>
            </a:schemeClr>
          </a:solidFill>
          <a:ln w="25400" cap="flat" cmpd="sng" algn="ctr">
            <a:solidFill>
              <a:srgbClr val="F0F3FB">
                <a:lumMod val="25000"/>
              </a:srgbClr>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2000" i="0" u="none" strike="noStrike" kern="0" cap="none" spc="0" normalizeH="0" baseline="0" noProof="0" dirty="0" smtClean="0">
                <a:ln>
                  <a:noFill/>
                </a:ln>
                <a:solidFill>
                  <a:schemeClr val="accent6">
                    <a:lumMod val="50000"/>
                  </a:schemeClr>
                </a:solidFill>
                <a:effectLst/>
                <a:uLnTx/>
                <a:uFillTx/>
                <a:latin typeface="Calibri"/>
                <a:ea typeface="+mn-ea"/>
                <a:cs typeface="+mn-cs"/>
              </a:rPr>
              <a:t>Add Additional components</a:t>
            </a:r>
          </a:p>
        </p:txBody>
      </p:sp>
      <p:sp>
        <p:nvSpPr>
          <p:cNvPr id="7" name="Rounded Rectangular Callout 6"/>
          <p:cNvSpPr/>
          <p:nvPr/>
        </p:nvSpPr>
        <p:spPr>
          <a:xfrm>
            <a:off x="3962400" y="5867399"/>
            <a:ext cx="4267200" cy="990601"/>
          </a:xfrm>
          <a:prstGeom prst="wedgeRoundRectCallout">
            <a:avLst>
              <a:gd name="adj1" fmla="val -25740"/>
              <a:gd name="adj2" fmla="val -66845"/>
              <a:gd name="adj3" fmla="val 16667"/>
            </a:avLst>
          </a:prstGeom>
          <a:solidFill>
            <a:schemeClr val="accent1">
              <a:lumMod val="60000"/>
              <a:lumOff val="40000"/>
            </a:schemeClr>
          </a:solidFill>
          <a:ln w="25400" cap="flat" cmpd="sng" algn="ctr">
            <a:solidFill>
              <a:srgbClr val="F0F3FB">
                <a:lumMod val="25000"/>
              </a:srgbClr>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2000" i="0" u="none" strike="noStrike" kern="0" cap="none" spc="0" normalizeH="0" baseline="0" noProof="0" dirty="0" smtClean="0">
                <a:ln>
                  <a:noFill/>
                </a:ln>
                <a:solidFill>
                  <a:schemeClr val="accent6">
                    <a:lumMod val="50000"/>
                  </a:schemeClr>
                </a:solidFill>
                <a:effectLst/>
                <a:uLnTx/>
                <a:uFillTx/>
                <a:latin typeface="Calibri"/>
                <a:ea typeface="+mn-ea"/>
                <a:cs typeface="+mn-cs"/>
              </a:rPr>
              <a:t>Applicants are presented with allowable component</a:t>
            </a:r>
            <a:r>
              <a:rPr kumimoji="0" lang="en-US" sz="2000" i="0" u="none" strike="noStrike" kern="0" cap="none" spc="0" normalizeH="0" noProof="0" dirty="0" smtClean="0">
                <a:ln>
                  <a:noFill/>
                </a:ln>
                <a:solidFill>
                  <a:schemeClr val="accent6">
                    <a:lumMod val="50000"/>
                  </a:schemeClr>
                </a:solidFill>
                <a:effectLst/>
                <a:uLnTx/>
                <a:uFillTx/>
                <a:latin typeface="Calibri"/>
                <a:ea typeface="+mn-ea"/>
                <a:cs typeface="+mn-cs"/>
              </a:rPr>
              <a:t> type as </a:t>
            </a:r>
          </a:p>
          <a:p>
            <a:pPr marL="0" marR="0" indent="0" algn="ctr" defTabSz="914400" eaLnBrk="1" fontAlgn="auto" latinLnBrk="0" hangingPunct="1">
              <a:lnSpc>
                <a:spcPct val="100000"/>
              </a:lnSpc>
              <a:spcBef>
                <a:spcPts val="0"/>
              </a:spcBef>
              <a:spcAft>
                <a:spcPts val="0"/>
              </a:spcAft>
              <a:buClrTx/>
              <a:buSzTx/>
              <a:buFontTx/>
              <a:buNone/>
              <a:tabLst/>
            </a:pPr>
            <a:r>
              <a:rPr kumimoji="0" lang="en-US" sz="2000" i="0" u="none" strike="noStrike" kern="0" cap="none" spc="0" normalizeH="0" noProof="0" dirty="0" smtClean="0">
                <a:ln>
                  <a:noFill/>
                </a:ln>
                <a:solidFill>
                  <a:schemeClr val="accent6">
                    <a:lumMod val="50000"/>
                  </a:schemeClr>
                </a:solidFill>
                <a:effectLst/>
                <a:uLnTx/>
                <a:uFillTx/>
                <a:latin typeface="Calibri"/>
                <a:ea typeface="+mn-ea"/>
                <a:cs typeface="+mn-cs"/>
              </a:rPr>
              <a:t>defined in the FOA</a:t>
            </a:r>
            <a:endParaRPr kumimoji="0" lang="en-US" sz="2000" i="0" u="none" strike="noStrike" kern="0" cap="none" spc="0" normalizeH="0" baseline="0" noProof="0" dirty="0" smtClean="0">
              <a:ln>
                <a:noFill/>
              </a:ln>
              <a:solidFill>
                <a:schemeClr val="accent6">
                  <a:lumMod val="50000"/>
                </a:schemeClr>
              </a:solidFill>
              <a:effectLst/>
              <a:uLnTx/>
              <a:uFillTx/>
              <a:latin typeface="Calibri"/>
              <a:ea typeface="+mn-ea"/>
              <a:cs typeface="+mn-cs"/>
            </a:endParaRPr>
          </a:p>
        </p:txBody>
      </p:sp>
    </p:spTree>
    <p:extLst>
      <p:ext uri="{BB962C8B-B14F-4D97-AF65-F5344CB8AC3E}">
        <p14:creationId xmlns:p14="http://schemas.microsoft.com/office/powerpoint/2010/main" val="19930630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grpSp>
        <p:nvGrpSpPr>
          <p:cNvPr id="2" name="Group 1" descr="left vertical navigation has components grouped by component type and listed in the order they will show in the assembled application image." title="Component navigation screenshot"/>
          <p:cNvGrpSpPr/>
          <p:nvPr/>
        </p:nvGrpSpPr>
        <p:grpSpPr>
          <a:xfrm>
            <a:off x="802947" y="1524000"/>
            <a:ext cx="5861704" cy="4800600"/>
            <a:chOff x="802947" y="1524000"/>
            <a:chExt cx="5861704" cy="4800600"/>
          </a:xfrm>
        </p:grpSpPr>
        <p:pic>
          <p:nvPicPr>
            <p:cNvPr id="3" name="Picture 2" title="&quot;&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0147" y="1524000"/>
              <a:ext cx="5404504" cy="46291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Oval 3"/>
            <p:cNvSpPr/>
            <p:nvPr/>
          </p:nvSpPr>
          <p:spPr>
            <a:xfrm>
              <a:off x="802947" y="3124200"/>
              <a:ext cx="2209800" cy="3200400"/>
            </a:xfrm>
            <a:prstGeom prst="ellipse">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p:cNvSpPr txBox="1"/>
          <p:nvPr/>
        </p:nvSpPr>
        <p:spPr>
          <a:xfrm>
            <a:off x="1524000" y="228600"/>
            <a:ext cx="6019800" cy="707886"/>
          </a:xfrm>
          <a:prstGeom prst="rect">
            <a:avLst/>
          </a:prstGeom>
          <a:noFill/>
        </p:spPr>
        <p:txBody>
          <a:bodyPr wrap="square" rtlCol="0">
            <a:spAutoFit/>
          </a:bodyPr>
          <a:lstStyle/>
          <a:p>
            <a:pPr algn="ctr"/>
            <a:r>
              <a:rPr lang="en-US" sz="4000" dirty="0" smtClean="0">
                <a:solidFill>
                  <a:schemeClr val="accent6">
                    <a:lumMod val="50000"/>
                  </a:schemeClr>
                </a:solidFill>
              </a:rPr>
              <a:t>Adding Components</a:t>
            </a:r>
            <a:endParaRPr lang="en-US" sz="4000" dirty="0">
              <a:solidFill>
                <a:schemeClr val="accent6">
                  <a:lumMod val="50000"/>
                </a:schemeClr>
              </a:solidFill>
            </a:endParaRPr>
          </a:p>
        </p:txBody>
      </p:sp>
      <p:sp>
        <p:nvSpPr>
          <p:cNvPr id="6" name="Rounded Rectangle 5"/>
          <p:cNvSpPr/>
          <p:nvPr/>
        </p:nvSpPr>
        <p:spPr>
          <a:xfrm>
            <a:off x="6400800" y="3124200"/>
            <a:ext cx="2133600" cy="1905000"/>
          </a:xfrm>
          <a:prstGeom prst="roundRect">
            <a:avLst/>
          </a:prstGeom>
          <a:solidFill>
            <a:schemeClr val="accent1">
              <a:lumMod val="60000"/>
              <a:lumOff val="40000"/>
            </a:schemeClr>
          </a:solidFill>
          <a:ln w="25400" cap="flat" cmpd="sng" algn="ctr">
            <a:solidFill>
              <a:srgbClr val="F0F3FB">
                <a:lumMod val="25000"/>
              </a:srgbClr>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2000" i="0" u="none" strike="noStrike" kern="0" cap="none" spc="0" normalizeH="0" baseline="0" noProof="0" dirty="0" smtClean="0">
                <a:ln>
                  <a:noFill/>
                </a:ln>
                <a:solidFill>
                  <a:schemeClr val="accent6">
                    <a:lumMod val="50000"/>
                  </a:schemeClr>
                </a:solidFill>
                <a:effectLst/>
                <a:uLnTx/>
                <a:uFillTx/>
                <a:latin typeface="Calibri"/>
                <a:ea typeface="+mn-ea"/>
                <a:cs typeface="+mn-cs"/>
              </a:rPr>
              <a:t>Continue adding components to build out the application shell</a:t>
            </a:r>
          </a:p>
        </p:txBody>
      </p:sp>
    </p:spTree>
    <p:extLst>
      <p:ext uri="{BB962C8B-B14F-4D97-AF65-F5344CB8AC3E}">
        <p14:creationId xmlns:p14="http://schemas.microsoft.com/office/powerpoint/2010/main" val="26843137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pic>
        <p:nvPicPr>
          <p:cNvPr id="33" name="Picture 2" descr="http://www.unitysecurity.com/images/additional-businesses.jpg" title="Picture of square peg trying to be inserted in round ho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00" y="3048000"/>
            <a:ext cx="5257800" cy="349597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0" y="228600"/>
            <a:ext cx="8991601" cy="2523768"/>
          </a:xfrm>
          <a:prstGeom prst="rect">
            <a:avLst/>
          </a:prstGeom>
          <a:noFill/>
        </p:spPr>
        <p:txBody>
          <a:bodyPr wrap="square" rtlCol="0">
            <a:spAutoFit/>
          </a:bodyPr>
          <a:lstStyle/>
          <a:p>
            <a:pPr algn="ctr"/>
            <a:r>
              <a:rPr lang="en-US" sz="4000" dirty="0" smtClean="0">
                <a:solidFill>
                  <a:schemeClr val="accent6">
                    <a:lumMod val="50000"/>
                  </a:schemeClr>
                </a:solidFill>
              </a:rPr>
              <a:t>Unfortunately.. </a:t>
            </a:r>
          </a:p>
          <a:p>
            <a:pPr algn="ctr"/>
            <a:endParaRPr lang="en-US" sz="1000" dirty="0" smtClean="0">
              <a:solidFill>
                <a:schemeClr val="accent6">
                  <a:lumMod val="50000"/>
                </a:schemeClr>
              </a:solidFill>
            </a:endParaRPr>
          </a:p>
          <a:p>
            <a:pPr algn="ctr"/>
            <a:r>
              <a:rPr lang="en-US" sz="3600" dirty="0" smtClean="0">
                <a:solidFill>
                  <a:schemeClr val="accent6">
                    <a:lumMod val="50000"/>
                  </a:schemeClr>
                </a:solidFill>
              </a:rPr>
              <a:t>The Structure of NIH’s multi-project  applications cannot be accommodated by </a:t>
            </a:r>
            <a:r>
              <a:rPr lang="en-US" sz="3600" dirty="0" err="1" smtClean="0">
                <a:solidFill>
                  <a:schemeClr val="accent6">
                    <a:lumMod val="50000"/>
                  </a:schemeClr>
                </a:solidFill>
              </a:rPr>
              <a:t>Grants.gov’s</a:t>
            </a:r>
            <a:r>
              <a:rPr lang="en-US" sz="3600" dirty="0" smtClean="0">
                <a:solidFill>
                  <a:schemeClr val="accent6">
                    <a:lumMod val="50000"/>
                  </a:schemeClr>
                </a:solidFill>
              </a:rPr>
              <a:t> downloadable forms</a:t>
            </a:r>
            <a:endParaRPr lang="en-US" sz="3600" dirty="0">
              <a:solidFill>
                <a:schemeClr val="accent6">
                  <a:lumMod val="50000"/>
                </a:schemeClr>
              </a:solidFill>
            </a:endParaRPr>
          </a:p>
        </p:txBody>
      </p:sp>
    </p:spTree>
    <p:extLst>
      <p:ext uri="{BB962C8B-B14F-4D97-AF65-F5344CB8AC3E}">
        <p14:creationId xmlns:p14="http://schemas.microsoft.com/office/powerpoint/2010/main" val="31610557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9" name="Bevel 8"/>
          <p:cNvSpPr/>
          <p:nvPr/>
        </p:nvSpPr>
        <p:spPr>
          <a:xfrm>
            <a:off x="1828800" y="838200"/>
            <a:ext cx="5410199" cy="4038600"/>
          </a:xfrm>
          <a:prstGeom prst="bevel">
            <a:avLst/>
          </a:prstGeom>
          <a:solidFill>
            <a:srgbClr val="F0F3FB">
              <a:lumMod val="25000"/>
            </a:srgbClr>
          </a:solidFill>
          <a:ln w="25400" cap="flat" cmpd="sng" algn="ctr">
            <a:solidFill>
              <a:srgbClr val="F0F3FB">
                <a:lumMod val="25000"/>
              </a:srgbClr>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4000" b="1" i="0" u="none" strike="noStrike" kern="0" cap="none" spc="0" normalizeH="0" baseline="0" noProof="0" dirty="0" smtClean="0">
                <a:ln>
                  <a:noFill/>
                </a:ln>
                <a:solidFill>
                  <a:srgbClr val="FFFFFF"/>
                </a:solidFill>
                <a:effectLst/>
                <a:uLnTx/>
                <a:uFillTx/>
                <a:latin typeface="Calibri"/>
                <a:ea typeface="+mn-ea"/>
                <a:cs typeface="+mn-cs"/>
              </a:rPr>
              <a:t>Define your Team and Provide</a:t>
            </a:r>
          </a:p>
          <a:p>
            <a:pPr marL="0" marR="0" indent="0" algn="ctr" defTabSz="914400" eaLnBrk="1" fontAlgn="auto" latinLnBrk="0" hangingPunct="1">
              <a:lnSpc>
                <a:spcPct val="100000"/>
              </a:lnSpc>
              <a:spcBef>
                <a:spcPts val="0"/>
              </a:spcBef>
              <a:spcAft>
                <a:spcPts val="0"/>
              </a:spcAft>
              <a:buClrTx/>
              <a:buSzTx/>
              <a:buFontTx/>
              <a:buNone/>
              <a:tabLst/>
            </a:pPr>
            <a:r>
              <a:rPr lang="en-US" sz="4000" b="1" kern="0" dirty="0" smtClean="0">
                <a:solidFill>
                  <a:srgbClr val="FFFFFF"/>
                </a:solidFill>
                <a:latin typeface="Calibri"/>
              </a:rPr>
              <a:t>Application Access</a:t>
            </a:r>
            <a:endParaRPr kumimoji="0" lang="en-US" sz="4000" b="1" i="0" u="none" strike="noStrike" kern="0" cap="none" spc="0" normalizeH="0" baseline="0" noProof="0" dirty="0" smtClean="0">
              <a:ln>
                <a:noFill/>
              </a:ln>
              <a:solidFill>
                <a:srgbClr val="FFFFFF"/>
              </a:solidFill>
              <a:effectLst/>
              <a:uLnTx/>
              <a:uFillTx/>
              <a:latin typeface="Calibri"/>
              <a:ea typeface="+mn-ea"/>
              <a:cs typeface="+mn-cs"/>
            </a:endParaRPr>
          </a:p>
        </p:txBody>
      </p:sp>
      <p:sp>
        <p:nvSpPr>
          <p:cNvPr id="11" name="Right Arrow Callout 10"/>
          <p:cNvSpPr/>
          <p:nvPr/>
        </p:nvSpPr>
        <p:spPr>
          <a:xfrm>
            <a:off x="76200" y="6019800"/>
            <a:ext cx="838200" cy="609600"/>
          </a:xfrm>
          <a:prstGeom prst="rightArrowCallout">
            <a:avLst>
              <a:gd name="adj1" fmla="val 25000"/>
              <a:gd name="adj2" fmla="val 25000"/>
              <a:gd name="adj3" fmla="val 25000"/>
              <a:gd name="adj4" fmla="val 74509"/>
            </a:avLst>
          </a:prstGeom>
          <a:solidFill>
            <a:schemeClr val="bg2">
              <a:lumMod val="50000"/>
            </a:schemeClr>
          </a:solidFill>
          <a:ln w="25400" cap="flat" cmpd="sng" algn="ctr">
            <a:solidFill>
              <a:srgbClr val="F0F3FB">
                <a:lumMod val="25000"/>
              </a:srgbClr>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1800" b="1" i="0" u="none" strike="noStrike" kern="0" cap="none" spc="0" normalizeH="0" baseline="0" noProof="0" dirty="0" smtClean="0">
                <a:ln>
                  <a:noFill/>
                </a:ln>
                <a:solidFill>
                  <a:srgbClr val="FFFFFF"/>
                </a:solidFill>
                <a:effectLst/>
                <a:uLnTx/>
                <a:uFillTx/>
                <a:latin typeface="Calibri"/>
                <a:ea typeface="+mn-ea"/>
                <a:cs typeface="+mn-cs"/>
              </a:rPr>
              <a:t>Find</a:t>
            </a:r>
          </a:p>
        </p:txBody>
      </p:sp>
      <p:sp>
        <p:nvSpPr>
          <p:cNvPr id="12" name="Right Arrow Callout 11"/>
          <p:cNvSpPr/>
          <p:nvPr/>
        </p:nvSpPr>
        <p:spPr>
          <a:xfrm>
            <a:off x="928456" y="6019800"/>
            <a:ext cx="824144" cy="609600"/>
          </a:xfrm>
          <a:prstGeom prst="rightArrowCallout">
            <a:avLst>
              <a:gd name="adj1" fmla="val 25000"/>
              <a:gd name="adj2" fmla="val 25000"/>
              <a:gd name="adj3" fmla="val 25000"/>
              <a:gd name="adj4" fmla="val 74099"/>
            </a:avLst>
          </a:prstGeom>
          <a:solidFill>
            <a:schemeClr val="bg2">
              <a:lumMod val="50000"/>
            </a:schemeClr>
          </a:solidFill>
          <a:ln w="25400" cap="flat" cmpd="sng" algn="ctr">
            <a:solidFill>
              <a:srgbClr val="F0F3FB">
                <a:lumMod val="25000"/>
              </a:srgbClr>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1800" b="1" i="0" u="none" strike="noStrike" kern="0" cap="none" spc="0" normalizeH="0" baseline="0" noProof="0" dirty="0" smtClean="0">
                <a:ln>
                  <a:noFill/>
                </a:ln>
                <a:solidFill>
                  <a:schemeClr val="bg1"/>
                </a:solidFill>
                <a:effectLst/>
                <a:uLnTx/>
                <a:uFillTx/>
                <a:latin typeface="Calibri"/>
                <a:ea typeface="+mn-ea"/>
                <a:cs typeface="+mn-cs"/>
              </a:rPr>
              <a:t>Plan</a:t>
            </a:r>
          </a:p>
        </p:txBody>
      </p:sp>
      <p:sp>
        <p:nvSpPr>
          <p:cNvPr id="13" name="Right Arrow Callout 12"/>
          <p:cNvSpPr/>
          <p:nvPr/>
        </p:nvSpPr>
        <p:spPr>
          <a:xfrm>
            <a:off x="1752600" y="6019060"/>
            <a:ext cx="1371600" cy="611080"/>
          </a:xfrm>
          <a:prstGeom prst="rightArrowCallout">
            <a:avLst>
              <a:gd name="adj1" fmla="val 19175"/>
              <a:gd name="adj2" fmla="val 26456"/>
              <a:gd name="adj3" fmla="val 25000"/>
              <a:gd name="adj4" fmla="val 84979"/>
            </a:avLst>
          </a:prstGeom>
          <a:solidFill>
            <a:schemeClr val="bg2">
              <a:lumMod val="50000"/>
            </a:schemeClr>
          </a:solidFill>
          <a:ln w="25400" cap="flat" cmpd="sng" algn="ctr">
            <a:solidFill>
              <a:srgbClr val="F0F3FB">
                <a:lumMod val="25000"/>
              </a:srgbClr>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1800" b="1" i="0" u="none" strike="noStrike" kern="0" cap="none" spc="0" normalizeH="0" baseline="0" noProof="0" dirty="0" smtClean="0">
                <a:ln>
                  <a:noFill/>
                </a:ln>
                <a:solidFill>
                  <a:srgbClr val="FFFFFF"/>
                </a:solidFill>
                <a:effectLst/>
                <a:uLnTx/>
                <a:uFillTx/>
                <a:latin typeface="Calibri"/>
                <a:ea typeface="+mn-ea"/>
                <a:cs typeface="+mn-cs"/>
              </a:rPr>
              <a:t>Initiate</a:t>
            </a:r>
          </a:p>
        </p:txBody>
      </p:sp>
      <p:sp>
        <p:nvSpPr>
          <p:cNvPr id="14" name="Right Arrow Callout 13"/>
          <p:cNvSpPr/>
          <p:nvPr/>
        </p:nvSpPr>
        <p:spPr>
          <a:xfrm>
            <a:off x="3147134" y="6019060"/>
            <a:ext cx="1356064" cy="611080"/>
          </a:xfrm>
          <a:prstGeom prst="rightArrowCallout">
            <a:avLst>
              <a:gd name="adj1" fmla="val 25000"/>
              <a:gd name="adj2" fmla="val 25000"/>
              <a:gd name="adj3" fmla="val 25000"/>
              <a:gd name="adj4" fmla="val 82652"/>
            </a:avLst>
          </a:prstGeom>
          <a:solidFill>
            <a:srgbClr val="002060"/>
          </a:solidFill>
          <a:ln w="25400" cap="flat" cmpd="sng" algn="ctr">
            <a:solidFill>
              <a:srgbClr val="F0F3FB">
                <a:lumMod val="25000"/>
              </a:srgbClr>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1800" b="1" i="0" u="none" strike="noStrike" kern="0" cap="none" spc="0" normalizeH="0" baseline="0" noProof="0" dirty="0" smtClean="0">
                <a:ln>
                  <a:noFill/>
                </a:ln>
                <a:solidFill>
                  <a:srgbClr val="FFFFFF"/>
                </a:solidFill>
                <a:effectLst/>
                <a:uLnTx/>
                <a:uFillTx/>
                <a:latin typeface="Calibri"/>
                <a:ea typeface="+mn-ea"/>
                <a:cs typeface="+mn-cs"/>
              </a:rPr>
              <a:t>Build Team</a:t>
            </a:r>
          </a:p>
        </p:txBody>
      </p:sp>
      <p:sp>
        <p:nvSpPr>
          <p:cNvPr id="15" name="Right Arrow Callout 14"/>
          <p:cNvSpPr/>
          <p:nvPr/>
        </p:nvSpPr>
        <p:spPr>
          <a:xfrm>
            <a:off x="4503198" y="6019060"/>
            <a:ext cx="1082336" cy="610340"/>
          </a:xfrm>
          <a:prstGeom prst="rightArrowCallout">
            <a:avLst>
              <a:gd name="adj1" fmla="val 25000"/>
              <a:gd name="adj2" fmla="val 25000"/>
              <a:gd name="adj3" fmla="val 25000"/>
              <a:gd name="adj4" fmla="val 78101"/>
            </a:avLst>
          </a:prstGeom>
          <a:solidFill>
            <a:schemeClr val="bg2">
              <a:lumMod val="50000"/>
            </a:schemeClr>
          </a:solidFill>
          <a:ln w="25400" cap="flat" cmpd="sng" algn="ctr">
            <a:solidFill>
              <a:srgbClr val="F0F3FB">
                <a:lumMod val="25000"/>
              </a:srgbClr>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1800" b="1" i="0" u="none" strike="noStrike" kern="0" cap="none" spc="0" normalizeH="0" baseline="0" noProof="0" dirty="0" smtClean="0">
                <a:ln>
                  <a:noFill/>
                </a:ln>
                <a:solidFill>
                  <a:srgbClr val="FFFFFF"/>
                </a:solidFill>
                <a:effectLst/>
                <a:uLnTx/>
                <a:uFillTx/>
                <a:latin typeface="Calibri"/>
                <a:ea typeface="+mn-ea"/>
                <a:cs typeface="+mn-cs"/>
              </a:rPr>
              <a:t>Enter Data</a:t>
            </a:r>
          </a:p>
        </p:txBody>
      </p:sp>
      <p:sp>
        <p:nvSpPr>
          <p:cNvPr id="16" name="Right Arrow Callout 15"/>
          <p:cNvSpPr/>
          <p:nvPr/>
        </p:nvSpPr>
        <p:spPr>
          <a:xfrm>
            <a:off x="5585534" y="6019060"/>
            <a:ext cx="1295400" cy="611080"/>
          </a:xfrm>
          <a:prstGeom prst="rightArrowCallout">
            <a:avLst>
              <a:gd name="adj1" fmla="val 25000"/>
              <a:gd name="adj2" fmla="val 25000"/>
              <a:gd name="adj3" fmla="val 25000"/>
              <a:gd name="adj4" fmla="val 81725"/>
            </a:avLst>
          </a:prstGeom>
          <a:solidFill>
            <a:schemeClr val="bg2">
              <a:lumMod val="50000"/>
            </a:schemeClr>
          </a:solidFill>
          <a:ln w="25400" cap="flat" cmpd="sng" algn="ctr">
            <a:solidFill>
              <a:srgbClr val="F0F3FB">
                <a:lumMod val="25000"/>
              </a:srgbClr>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1800" b="1" i="0" u="none" strike="noStrike" kern="0" cap="none" spc="0" normalizeH="0" baseline="0" noProof="0" dirty="0" smtClean="0">
                <a:ln>
                  <a:noFill/>
                </a:ln>
                <a:solidFill>
                  <a:srgbClr val="FFFFFF"/>
                </a:solidFill>
                <a:effectLst/>
                <a:uLnTx/>
                <a:uFillTx/>
                <a:latin typeface="Calibri"/>
                <a:ea typeface="+mn-ea"/>
                <a:cs typeface="+mn-cs"/>
              </a:rPr>
              <a:t>Finalize</a:t>
            </a:r>
          </a:p>
        </p:txBody>
      </p:sp>
      <p:sp>
        <p:nvSpPr>
          <p:cNvPr id="17" name="Right Arrow Callout 16"/>
          <p:cNvSpPr/>
          <p:nvPr/>
        </p:nvSpPr>
        <p:spPr>
          <a:xfrm>
            <a:off x="6858000" y="6019060"/>
            <a:ext cx="1142999" cy="610340"/>
          </a:xfrm>
          <a:prstGeom prst="rightArrowCallout">
            <a:avLst>
              <a:gd name="adj1" fmla="val 25000"/>
              <a:gd name="adj2" fmla="val 25000"/>
              <a:gd name="adj3" fmla="val 25000"/>
              <a:gd name="adj4" fmla="val 80511"/>
            </a:avLst>
          </a:prstGeom>
          <a:solidFill>
            <a:schemeClr val="bg2">
              <a:lumMod val="50000"/>
            </a:schemeClr>
          </a:solidFill>
          <a:ln w="25400" cap="flat" cmpd="sng" algn="ctr">
            <a:solidFill>
              <a:srgbClr val="F0F3FB">
                <a:lumMod val="25000"/>
              </a:srgbClr>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1800" b="1" i="0" u="none" strike="noStrike" kern="0" cap="none" spc="0" normalizeH="0" baseline="0" noProof="0" dirty="0" smtClean="0">
                <a:ln>
                  <a:noFill/>
                </a:ln>
                <a:solidFill>
                  <a:srgbClr val="FFFFFF"/>
                </a:solidFill>
                <a:effectLst/>
                <a:uLnTx/>
                <a:uFillTx/>
                <a:latin typeface="Calibri"/>
                <a:ea typeface="+mn-ea"/>
                <a:cs typeface="+mn-cs"/>
              </a:rPr>
              <a:t>Submit</a:t>
            </a:r>
          </a:p>
        </p:txBody>
      </p:sp>
      <p:sp>
        <p:nvSpPr>
          <p:cNvPr id="18" name="Rectangle 17"/>
          <p:cNvSpPr/>
          <p:nvPr/>
        </p:nvSpPr>
        <p:spPr>
          <a:xfrm>
            <a:off x="8001000" y="6019060"/>
            <a:ext cx="914400" cy="611080"/>
          </a:xfrm>
          <a:prstGeom prst="rect">
            <a:avLst/>
          </a:prstGeom>
          <a:solidFill>
            <a:schemeClr val="bg2">
              <a:lumMod val="50000"/>
            </a:schemeClr>
          </a:solidFill>
          <a:ln w="25400" cap="flat" cmpd="sng" algn="ctr">
            <a:solidFill>
              <a:srgbClr val="F0F3FB">
                <a:lumMod val="25000"/>
              </a:srgbClr>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1800" b="1" i="0" u="none" strike="noStrike" kern="0" cap="none" spc="0" normalizeH="0" baseline="0" noProof="0" dirty="0" smtClean="0">
                <a:ln>
                  <a:noFill/>
                </a:ln>
                <a:solidFill>
                  <a:srgbClr val="FFFFFF"/>
                </a:solidFill>
                <a:effectLst/>
                <a:uLnTx/>
                <a:uFillTx/>
                <a:latin typeface="Calibri"/>
                <a:ea typeface="+mn-ea"/>
                <a:cs typeface="+mn-cs"/>
              </a:rPr>
              <a:t>Track</a:t>
            </a:r>
          </a:p>
        </p:txBody>
      </p:sp>
      <p:pic>
        <p:nvPicPr>
          <p:cNvPr id="19" name="Picture 18" title="&quot;&quo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90799" y="4343400"/>
            <a:ext cx="2994735" cy="1752600"/>
          </a:xfrm>
          <a:prstGeom prst="rect">
            <a:avLst/>
          </a:prstGeom>
        </p:spPr>
      </p:pic>
    </p:spTree>
    <p:extLst>
      <p:ext uri="{BB962C8B-B14F-4D97-AF65-F5344CB8AC3E}">
        <p14:creationId xmlns:p14="http://schemas.microsoft.com/office/powerpoint/2010/main" val="15348131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Rectangle 1"/>
          <p:cNvSpPr/>
          <p:nvPr/>
        </p:nvSpPr>
        <p:spPr>
          <a:xfrm>
            <a:off x="685800" y="1676400"/>
            <a:ext cx="7696200" cy="5047536"/>
          </a:xfrm>
          <a:prstGeom prst="rect">
            <a:avLst/>
          </a:prstGeom>
        </p:spPr>
        <p:txBody>
          <a:bodyPr wrap="square">
            <a:spAutoFit/>
          </a:bodyPr>
          <a:lstStyle/>
          <a:p>
            <a:pPr lvl="0" fontAlgn="base">
              <a:spcBef>
                <a:spcPts val="1200"/>
              </a:spcBef>
              <a:spcAft>
                <a:spcPct val="0"/>
              </a:spcAft>
              <a:defRPr/>
            </a:pPr>
            <a:r>
              <a:rPr lang="en-US" sz="2400" b="1" kern="0" dirty="0">
                <a:solidFill>
                  <a:schemeClr val="accent6">
                    <a:lumMod val="50000"/>
                  </a:schemeClr>
                </a:solidFill>
              </a:rPr>
              <a:t>ASSIST</a:t>
            </a:r>
            <a:r>
              <a:rPr lang="en-US" sz="2400" kern="0" dirty="0">
                <a:solidFill>
                  <a:schemeClr val="accent6">
                    <a:lumMod val="50000"/>
                  </a:schemeClr>
                </a:solidFill>
              </a:rPr>
              <a:t> automatically provides application access to some individuals based on their Commons roles or role on the application</a:t>
            </a:r>
          </a:p>
          <a:p>
            <a:pPr marL="742950" lvl="1" indent="-285750">
              <a:spcBef>
                <a:spcPts val="1200"/>
              </a:spcBef>
              <a:buFontTx/>
              <a:buChar char="–"/>
              <a:defRPr/>
            </a:pPr>
            <a:r>
              <a:rPr lang="en-US" sz="2000" kern="0" dirty="0">
                <a:solidFill>
                  <a:schemeClr val="accent6">
                    <a:lumMod val="50000"/>
                  </a:schemeClr>
                </a:solidFill>
              </a:rPr>
              <a:t>The person that initiates the application has edit access for the entire application</a:t>
            </a:r>
          </a:p>
          <a:p>
            <a:pPr marL="742950" lvl="1" indent="-285750">
              <a:spcBef>
                <a:spcPts val="1200"/>
              </a:spcBef>
              <a:buFontTx/>
              <a:buChar char="–"/>
              <a:defRPr/>
            </a:pPr>
            <a:r>
              <a:rPr lang="en-US" sz="2000" kern="0" dirty="0">
                <a:solidFill>
                  <a:schemeClr val="accent6">
                    <a:lumMod val="50000"/>
                  </a:schemeClr>
                </a:solidFill>
              </a:rPr>
              <a:t>All SOs and AOs at the applicant institution have irrevocable edit access for the entire application</a:t>
            </a:r>
          </a:p>
          <a:p>
            <a:pPr marL="742950" lvl="1" indent="-285750">
              <a:spcBef>
                <a:spcPts val="1200"/>
              </a:spcBef>
              <a:buFontTx/>
              <a:buChar char="–"/>
              <a:defRPr/>
            </a:pPr>
            <a:r>
              <a:rPr lang="en-US" sz="2000" kern="0" dirty="0">
                <a:solidFill>
                  <a:schemeClr val="accent6">
                    <a:lumMod val="50000"/>
                  </a:schemeClr>
                </a:solidFill>
              </a:rPr>
              <a:t>All PD/PIs listed on the Overall application have edit access for the entire application</a:t>
            </a:r>
          </a:p>
          <a:p>
            <a:pPr marL="742950" lvl="1" indent="-285750">
              <a:spcBef>
                <a:spcPts val="1200"/>
              </a:spcBef>
              <a:buFontTx/>
              <a:buChar char="–"/>
              <a:defRPr/>
            </a:pPr>
            <a:r>
              <a:rPr lang="en-US" sz="2000" kern="0" dirty="0">
                <a:solidFill>
                  <a:schemeClr val="accent6">
                    <a:lumMod val="50000"/>
                  </a:schemeClr>
                </a:solidFill>
              </a:rPr>
              <a:t>All SOs and AOs at an organization leading a component have irrevocable edit access for their component </a:t>
            </a:r>
          </a:p>
          <a:p>
            <a:pPr marL="742950" lvl="1" indent="-285750" fontAlgn="base">
              <a:spcBef>
                <a:spcPts val="1200"/>
              </a:spcBef>
              <a:spcAft>
                <a:spcPct val="0"/>
              </a:spcAft>
              <a:buFontTx/>
              <a:buChar char="–"/>
              <a:defRPr/>
            </a:pPr>
            <a:r>
              <a:rPr lang="en-US" sz="2000" kern="0" dirty="0">
                <a:solidFill>
                  <a:schemeClr val="accent6">
                    <a:lumMod val="50000"/>
                  </a:schemeClr>
                </a:solidFill>
              </a:rPr>
              <a:t>The component Project Leads have edit access for their components</a:t>
            </a:r>
          </a:p>
        </p:txBody>
      </p:sp>
      <p:sp>
        <p:nvSpPr>
          <p:cNvPr id="3" name="TextBox 2"/>
          <p:cNvSpPr txBox="1"/>
          <p:nvPr/>
        </p:nvSpPr>
        <p:spPr>
          <a:xfrm>
            <a:off x="1143000" y="228600"/>
            <a:ext cx="6858000" cy="707886"/>
          </a:xfrm>
          <a:prstGeom prst="rect">
            <a:avLst/>
          </a:prstGeom>
          <a:noFill/>
        </p:spPr>
        <p:txBody>
          <a:bodyPr wrap="square" rtlCol="0">
            <a:spAutoFit/>
          </a:bodyPr>
          <a:lstStyle/>
          <a:p>
            <a:pPr algn="ctr"/>
            <a:r>
              <a:rPr lang="en-US" sz="4000" dirty="0" smtClean="0">
                <a:solidFill>
                  <a:schemeClr val="accent6">
                    <a:lumMod val="50000"/>
                  </a:schemeClr>
                </a:solidFill>
              </a:rPr>
              <a:t>Automatic Application Access</a:t>
            </a:r>
            <a:endParaRPr lang="en-US" sz="4000" dirty="0">
              <a:solidFill>
                <a:schemeClr val="accent6">
                  <a:lumMod val="50000"/>
                </a:schemeClr>
              </a:solidFill>
            </a:endParaRPr>
          </a:p>
        </p:txBody>
      </p:sp>
    </p:spTree>
    <p:extLst>
      <p:ext uri="{BB962C8B-B14F-4D97-AF65-F5344CB8AC3E}">
        <p14:creationId xmlns:p14="http://schemas.microsoft.com/office/powerpoint/2010/main" val="5649800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Rectangle 1"/>
          <p:cNvSpPr/>
          <p:nvPr/>
        </p:nvSpPr>
        <p:spPr>
          <a:xfrm>
            <a:off x="457200" y="1890116"/>
            <a:ext cx="8001000" cy="3447098"/>
          </a:xfrm>
          <a:prstGeom prst="rect">
            <a:avLst/>
          </a:prstGeom>
        </p:spPr>
        <p:txBody>
          <a:bodyPr wrap="square">
            <a:spAutoFit/>
          </a:bodyPr>
          <a:lstStyle/>
          <a:p>
            <a:pPr marL="342900" indent="-342900">
              <a:spcBef>
                <a:spcPts val="1200"/>
              </a:spcBef>
              <a:buFont typeface="Arial" panose="020B0604020202020204" pitchFamily="34" charset="0"/>
              <a:buChar char="•"/>
            </a:pPr>
            <a:r>
              <a:rPr lang="en-US" sz="2400" dirty="0"/>
              <a:t>Application access can be given to additional users with Commons IDs</a:t>
            </a:r>
          </a:p>
          <a:p>
            <a:pPr marL="800100" lvl="1" indent="-342900">
              <a:spcBef>
                <a:spcPts val="1200"/>
              </a:spcBef>
              <a:buFont typeface="Calibri" panose="020F0502020204030204" pitchFamily="34" charset="0"/>
              <a:buChar char="‒"/>
            </a:pPr>
            <a:r>
              <a:rPr lang="en-US" sz="2400" dirty="0"/>
              <a:t>Within or outside applicant organization</a:t>
            </a:r>
          </a:p>
          <a:p>
            <a:pPr marL="342900" indent="-342900">
              <a:spcBef>
                <a:spcPts val="1200"/>
              </a:spcBef>
              <a:buFont typeface="Arial" panose="020B0604020202020204" pitchFamily="34" charset="0"/>
              <a:buChar char="•"/>
            </a:pPr>
            <a:r>
              <a:rPr lang="en-US" sz="2400" dirty="0"/>
              <a:t>Application access can be controlled across these variables:</a:t>
            </a:r>
          </a:p>
          <a:p>
            <a:pPr marL="800100" lvl="1" indent="-342900">
              <a:spcBef>
                <a:spcPts val="1200"/>
              </a:spcBef>
              <a:buFont typeface="Calibri" panose="020F0502020204030204" pitchFamily="34" charset="0"/>
              <a:buChar char="‒"/>
            </a:pPr>
            <a:r>
              <a:rPr lang="en-US" sz="2400" dirty="0"/>
              <a:t>Entire application vs. specific </a:t>
            </a:r>
            <a:r>
              <a:rPr lang="en-US" sz="2400" dirty="0" smtClean="0"/>
              <a:t>components</a:t>
            </a:r>
          </a:p>
          <a:p>
            <a:pPr marL="800100" lvl="1" indent="-342900">
              <a:spcBef>
                <a:spcPts val="1200"/>
              </a:spcBef>
              <a:buFont typeface="Calibri" panose="020F0502020204030204" pitchFamily="34" charset="0"/>
              <a:buChar char="‒"/>
            </a:pPr>
            <a:r>
              <a:rPr lang="en-US" sz="2400" dirty="0" smtClean="0"/>
              <a:t>Read </a:t>
            </a:r>
            <a:r>
              <a:rPr lang="en-US" sz="2400" dirty="0"/>
              <a:t>vs. </a:t>
            </a:r>
            <a:r>
              <a:rPr lang="en-US" sz="2400" dirty="0" smtClean="0"/>
              <a:t>Edit</a:t>
            </a:r>
          </a:p>
          <a:p>
            <a:pPr marL="800100" lvl="1" indent="-342900">
              <a:spcBef>
                <a:spcPts val="1200"/>
              </a:spcBef>
              <a:buFont typeface="Calibri" panose="020F0502020204030204" pitchFamily="34" charset="0"/>
              <a:buChar char="‒"/>
            </a:pPr>
            <a:r>
              <a:rPr lang="en-US" sz="2400" dirty="0" smtClean="0"/>
              <a:t>Budget vs. Non-budget data</a:t>
            </a:r>
            <a:endParaRPr lang="en-US" sz="2400" dirty="0"/>
          </a:p>
        </p:txBody>
      </p:sp>
      <p:sp>
        <p:nvSpPr>
          <p:cNvPr id="4" name="TextBox 3"/>
          <p:cNvSpPr txBox="1"/>
          <p:nvPr/>
        </p:nvSpPr>
        <p:spPr>
          <a:xfrm>
            <a:off x="1219200" y="304800"/>
            <a:ext cx="6324600" cy="707886"/>
          </a:xfrm>
          <a:prstGeom prst="rect">
            <a:avLst/>
          </a:prstGeom>
          <a:noFill/>
        </p:spPr>
        <p:txBody>
          <a:bodyPr wrap="square" rtlCol="0">
            <a:spAutoFit/>
          </a:bodyPr>
          <a:lstStyle/>
          <a:p>
            <a:pPr algn="ctr"/>
            <a:r>
              <a:rPr lang="en-US" sz="4000" dirty="0" smtClean="0">
                <a:solidFill>
                  <a:schemeClr val="accent6">
                    <a:lumMod val="50000"/>
                  </a:schemeClr>
                </a:solidFill>
              </a:rPr>
              <a:t>Managing Access</a:t>
            </a:r>
            <a:endParaRPr lang="en-US" sz="4000" dirty="0">
              <a:solidFill>
                <a:schemeClr val="accent6">
                  <a:lumMod val="50000"/>
                </a:schemeClr>
              </a:solidFill>
            </a:endParaRPr>
          </a:p>
        </p:txBody>
      </p:sp>
      <p:pic>
        <p:nvPicPr>
          <p:cNvPr id="5" name="Picture 4" title="&quot;&quo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29400" y="4038600"/>
            <a:ext cx="2342388" cy="2993467"/>
          </a:xfrm>
          <a:prstGeom prst="rect">
            <a:avLst/>
          </a:prstGeom>
        </p:spPr>
      </p:pic>
    </p:spTree>
    <p:extLst>
      <p:ext uri="{BB962C8B-B14F-4D97-AF65-F5344CB8AC3E}">
        <p14:creationId xmlns:p14="http://schemas.microsoft.com/office/powerpoint/2010/main" val="1465670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Rectangle 1"/>
          <p:cNvSpPr/>
          <p:nvPr/>
        </p:nvSpPr>
        <p:spPr>
          <a:xfrm>
            <a:off x="533400" y="1447800"/>
            <a:ext cx="7848600" cy="4093428"/>
          </a:xfrm>
          <a:prstGeom prst="rect">
            <a:avLst/>
          </a:prstGeom>
        </p:spPr>
        <p:txBody>
          <a:bodyPr wrap="square">
            <a:spAutoFit/>
          </a:bodyPr>
          <a:lstStyle/>
          <a:p>
            <a:pPr>
              <a:spcBef>
                <a:spcPts val="1200"/>
              </a:spcBef>
            </a:pPr>
            <a:r>
              <a:rPr lang="en-US" sz="2800" dirty="0">
                <a:solidFill>
                  <a:schemeClr val="accent6">
                    <a:lumMod val="50000"/>
                  </a:schemeClr>
                </a:solidFill>
              </a:rPr>
              <a:t>SOs at the applicant institution can</a:t>
            </a:r>
          </a:p>
          <a:p>
            <a:pPr marL="800100" lvl="1" indent="-342900">
              <a:spcBef>
                <a:spcPts val="1200"/>
              </a:spcBef>
              <a:buFont typeface="Calibri" panose="020F0502020204030204" pitchFamily="34" charset="0"/>
              <a:buChar char="–"/>
            </a:pPr>
            <a:r>
              <a:rPr lang="en-US" sz="2400" dirty="0">
                <a:solidFill>
                  <a:schemeClr val="accent6">
                    <a:lumMod val="50000"/>
                  </a:schemeClr>
                </a:solidFill>
              </a:rPr>
              <a:t>Manage application access for other </a:t>
            </a:r>
            <a:r>
              <a:rPr lang="en-US" sz="2400" dirty="0" smtClean="0">
                <a:solidFill>
                  <a:schemeClr val="accent6">
                    <a:lumMod val="50000"/>
                  </a:schemeClr>
                </a:solidFill>
              </a:rPr>
              <a:t>users</a:t>
            </a:r>
          </a:p>
          <a:p>
            <a:pPr marL="800100" lvl="1" indent="-342900">
              <a:spcBef>
                <a:spcPts val="1200"/>
              </a:spcBef>
              <a:buFont typeface="Calibri" panose="020F0502020204030204" pitchFamily="34" charset="0"/>
              <a:buChar char="–"/>
            </a:pPr>
            <a:r>
              <a:rPr lang="en-US" sz="2400" dirty="0" smtClean="0">
                <a:solidFill>
                  <a:schemeClr val="accent6">
                    <a:lumMod val="50000"/>
                  </a:schemeClr>
                </a:solidFill>
              </a:rPr>
              <a:t>Manage </a:t>
            </a:r>
            <a:r>
              <a:rPr lang="en-US" sz="2400" dirty="0">
                <a:solidFill>
                  <a:schemeClr val="accent6">
                    <a:lumMod val="50000"/>
                  </a:schemeClr>
                </a:solidFill>
              </a:rPr>
              <a:t>application status all the way to Ready for Submission </a:t>
            </a:r>
            <a:r>
              <a:rPr lang="en-US" sz="2400" dirty="0" smtClean="0">
                <a:solidFill>
                  <a:schemeClr val="accent6">
                    <a:lumMod val="50000"/>
                  </a:schemeClr>
                </a:solidFill>
              </a:rPr>
              <a:t>status</a:t>
            </a:r>
          </a:p>
          <a:p>
            <a:pPr marL="800100" lvl="1" indent="-342900">
              <a:spcBef>
                <a:spcPts val="1200"/>
              </a:spcBef>
              <a:buFont typeface="Calibri" panose="020F0502020204030204" pitchFamily="34" charset="0"/>
              <a:buChar char="–"/>
            </a:pPr>
            <a:r>
              <a:rPr lang="en-US" sz="2400" dirty="0" smtClean="0">
                <a:solidFill>
                  <a:schemeClr val="accent6">
                    <a:lumMod val="50000"/>
                  </a:schemeClr>
                </a:solidFill>
              </a:rPr>
              <a:t>Delegate </a:t>
            </a:r>
            <a:r>
              <a:rPr lang="en-US" sz="2400" b="1" dirty="0">
                <a:solidFill>
                  <a:schemeClr val="accent6">
                    <a:lumMod val="50000"/>
                  </a:schemeClr>
                </a:solidFill>
              </a:rPr>
              <a:t>Access Maintainer </a:t>
            </a:r>
            <a:br>
              <a:rPr lang="en-US" sz="2400" b="1" dirty="0">
                <a:solidFill>
                  <a:schemeClr val="accent6">
                    <a:lumMod val="50000"/>
                  </a:schemeClr>
                </a:solidFill>
              </a:rPr>
            </a:br>
            <a:r>
              <a:rPr lang="en-US" sz="2400" dirty="0">
                <a:solidFill>
                  <a:schemeClr val="accent6">
                    <a:lumMod val="50000"/>
                  </a:schemeClr>
                </a:solidFill>
              </a:rPr>
              <a:t>and </a:t>
            </a:r>
            <a:r>
              <a:rPr lang="en-US" sz="2400" b="1" dirty="0">
                <a:solidFill>
                  <a:schemeClr val="accent6">
                    <a:lumMod val="50000"/>
                  </a:schemeClr>
                </a:solidFill>
              </a:rPr>
              <a:t>Status Maintainer </a:t>
            </a:r>
            <a:r>
              <a:rPr lang="en-US" sz="2400" dirty="0">
                <a:solidFill>
                  <a:schemeClr val="accent6">
                    <a:lumMod val="50000"/>
                  </a:schemeClr>
                </a:solidFill>
              </a:rPr>
              <a:t>authority</a:t>
            </a:r>
            <a:br>
              <a:rPr lang="en-US" sz="2400" dirty="0">
                <a:solidFill>
                  <a:schemeClr val="accent6">
                    <a:lumMod val="50000"/>
                  </a:schemeClr>
                </a:solidFill>
              </a:rPr>
            </a:br>
            <a:r>
              <a:rPr lang="en-US" sz="2400" dirty="0">
                <a:solidFill>
                  <a:schemeClr val="accent6">
                    <a:lumMod val="50000"/>
                  </a:schemeClr>
                </a:solidFill>
              </a:rPr>
              <a:t>to other users within their </a:t>
            </a:r>
            <a:br>
              <a:rPr lang="en-US" sz="2400" dirty="0">
                <a:solidFill>
                  <a:schemeClr val="accent6">
                    <a:lumMod val="50000"/>
                  </a:schemeClr>
                </a:solidFill>
              </a:rPr>
            </a:br>
            <a:r>
              <a:rPr lang="en-US" sz="2400" dirty="0" smtClean="0">
                <a:solidFill>
                  <a:schemeClr val="accent6">
                    <a:lumMod val="50000"/>
                  </a:schemeClr>
                </a:solidFill>
              </a:rPr>
              <a:t>institution</a:t>
            </a:r>
          </a:p>
          <a:p>
            <a:pPr marL="800100" lvl="1" indent="-342900">
              <a:spcBef>
                <a:spcPts val="1200"/>
              </a:spcBef>
              <a:buFont typeface="Calibri" panose="020F0502020204030204" pitchFamily="34" charset="0"/>
              <a:buChar char="–"/>
            </a:pPr>
            <a:r>
              <a:rPr lang="en-US" sz="2400" dirty="0" smtClean="0">
                <a:solidFill>
                  <a:schemeClr val="accent6">
                    <a:lumMod val="50000"/>
                  </a:schemeClr>
                </a:solidFill>
              </a:rPr>
              <a:t>Access </a:t>
            </a:r>
            <a:r>
              <a:rPr lang="en-US" sz="2400" dirty="0">
                <a:solidFill>
                  <a:schemeClr val="accent6">
                    <a:lumMod val="50000"/>
                  </a:schemeClr>
                </a:solidFill>
              </a:rPr>
              <a:t>the Submit action</a:t>
            </a:r>
          </a:p>
        </p:txBody>
      </p:sp>
      <p:sp>
        <p:nvSpPr>
          <p:cNvPr id="3" name="TextBox 2"/>
          <p:cNvSpPr txBox="1"/>
          <p:nvPr/>
        </p:nvSpPr>
        <p:spPr>
          <a:xfrm>
            <a:off x="838200" y="304800"/>
            <a:ext cx="6934200" cy="707886"/>
          </a:xfrm>
          <a:prstGeom prst="rect">
            <a:avLst/>
          </a:prstGeom>
          <a:noFill/>
        </p:spPr>
        <p:txBody>
          <a:bodyPr wrap="square" rtlCol="0">
            <a:spAutoFit/>
          </a:bodyPr>
          <a:lstStyle/>
          <a:p>
            <a:pPr algn="ctr"/>
            <a:r>
              <a:rPr lang="en-US" sz="4000" dirty="0" smtClean="0">
                <a:solidFill>
                  <a:schemeClr val="accent6">
                    <a:lumMod val="50000"/>
                  </a:schemeClr>
                </a:solidFill>
              </a:rPr>
              <a:t>Signing Officials (SOs)</a:t>
            </a:r>
            <a:endParaRPr lang="en-US" sz="4000" dirty="0">
              <a:solidFill>
                <a:schemeClr val="accent6">
                  <a:lumMod val="50000"/>
                </a:schemeClr>
              </a:solidFill>
            </a:endParaRPr>
          </a:p>
        </p:txBody>
      </p:sp>
      <p:pic>
        <p:nvPicPr>
          <p:cNvPr id="4" name="Picture 3" title="&quot;&quo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34200" y="3886200"/>
            <a:ext cx="1600200" cy="2590800"/>
          </a:xfrm>
          <a:prstGeom prst="rect">
            <a:avLst/>
          </a:prstGeom>
        </p:spPr>
      </p:pic>
    </p:spTree>
    <p:extLst>
      <p:ext uri="{BB962C8B-B14F-4D97-AF65-F5344CB8AC3E}">
        <p14:creationId xmlns:p14="http://schemas.microsoft.com/office/powerpoint/2010/main" val="37253357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pic>
        <p:nvPicPr>
          <p:cNvPr id="2" name="Picture 2" descr="a user summary is displayed with access levels for each user" title="Manage access scre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637" y="1910453"/>
            <a:ext cx="8554796" cy="466198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Oval 2"/>
          <p:cNvSpPr/>
          <p:nvPr/>
        </p:nvSpPr>
        <p:spPr>
          <a:xfrm>
            <a:off x="762000" y="2667000"/>
            <a:ext cx="1219200" cy="304800"/>
          </a:xfrm>
          <a:prstGeom prst="ellipse">
            <a:avLst/>
          </a:prstGeom>
          <a:noFill/>
          <a:ln w="25400" cap="flat" cmpd="sng" algn="ctr">
            <a:solidFill>
              <a:srgbClr val="F0F3FB">
                <a:lumMod val="25000"/>
              </a:srgbClr>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1" i="0" u="none" strike="noStrike" kern="0" cap="none" spc="0" normalizeH="0" baseline="0" noProof="0" dirty="0" smtClean="0">
              <a:ln>
                <a:noFill/>
              </a:ln>
              <a:solidFill>
                <a:srgbClr val="FFFFFF"/>
              </a:solidFill>
              <a:effectLst/>
              <a:uLnTx/>
              <a:uFillTx/>
              <a:latin typeface="Calibri"/>
              <a:ea typeface="+mn-ea"/>
              <a:cs typeface="+mn-cs"/>
            </a:endParaRPr>
          </a:p>
        </p:txBody>
      </p:sp>
      <p:sp>
        <p:nvSpPr>
          <p:cNvPr id="4" name="TextBox 3"/>
          <p:cNvSpPr txBox="1"/>
          <p:nvPr/>
        </p:nvSpPr>
        <p:spPr>
          <a:xfrm>
            <a:off x="914400" y="228600"/>
            <a:ext cx="6629400" cy="707886"/>
          </a:xfrm>
          <a:prstGeom prst="rect">
            <a:avLst/>
          </a:prstGeom>
          <a:noFill/>
        </p:spPr>
        <p:txBody>
          <a:bodyPr wrap="square" rtlCol="0">
            <a:spAutoFit/>
          </a:bodyPr>
          <a:lstStyle/>
          <a:p>
            <a:pPr algn="ctr"/>
            <a:r>
              <a:rPr lang="en-US" sz="4000" dirty="0" smtClean="0">
                <a:solidFill>
                  <a:schemeClr val="accent6">
                    <a:lumMod val="50000"/>
                  </a:schemeClr>
                </a:solidFill>
              </a:rPr>
              <a:t>Managing Access</a:t>
            </a:r>
            <a:endParaRPr lang="en-US" sz="4000" dirty="0">
              <a:solidFill>
                <a:schemeClr val="accent6">
                  <a:lumMod val="50000"/>
                </a:schemeClr>
              </a:solidFill>
            </a:endParaRPr>
          </a:p>
        </p:txBody>
      </p:sp>
      <p:sp>
        <p:nvSpPr>
          <p:cNvPr id="5" name="Rounded Rectangle 4"/>
          <p:cNvSpPr/>
          <p:nvPr/>
        </p:nvSpPr>
        <p:spPr>
          <a:xfrm>
            <a:off x="685800" y="1219200"/>
            <a:ext cx="7772400" cy="691253"/>
          </a:xfrm>
          <a:prstGeom prst="roundRect">
            <a:avLst/>
          </a:prstGeom>
          <a:solidFill>
            <a:schemeClr val="accent1">
              <a:lumMod val="60000"/>
              <a:lumOff val="40000"/>
            </a:schemeClr>
          </a:solidFill>
          <a:ln w="25400" cap="flat" cmpd="sng" algn="ctr">
            <a:solidFill>
              <a:srgbClr val="F0F3FB">
                <a:lumMod val="25000"/>
              </a:srgbClr>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2000" i="0" u="none" strike="noStrike" kern="0" cap="none" spc="0" normalizeH="0" baseline="0" noProof="0" dirty="0" smtClean="0">
                <a:ln>
                  <a:noFill/>
                </a:ln>
                <a:solidFill>
                  <a:schemeClr val="accent6">
                    <a:lumMod val="50000"/>
                  </a:schemeClr>
                </a:solidFill>
                <a:effectLst/>
                <a:uLnTx/>
                <a:uFillTx/>
                <a:latin typeface="Calibri"/>
              </a:rPr>
              <a:t>The Manage Access action can be used to provide</a:t>
            </a:r>
            <a:r>
              <a:rPr kumimoji="0" lang="en-US" sz="2000" i="0" u="none" strike="noStrike" kern="0" cap="none" spc="0" normalizeH="0" noProof="0" dirty="0" smtClean="0">
                <a:ln>
                  <a:noFill/>
                </a:ln>
                <a:solidFill>
                  <a:schemeClr val="accent6">
                    <a:lumMod val="50000"/>
                  </a:schemeClr>
                </a:solidFill>
                <a:effectLst/>
                <a:uLnTx/>
                <a:uFillTx/>
                <a:latin typeface="Calibri"/>
              </a:rPr>
              <a:t> access to additional </a:t>
            </a:r>
          </a:p>
          <a:p>
            <a:pPr marL="0" marR="0" indent="0" algn="ctr" defTabSz="914400" eaLnBrk="1" fontAlgn="auto" latinLnBrk="0" hangingPunct="1">
              <a:lnSpc>
                <a:spcPct val="100000"/>
              </a:lnSpc>
              <a:spcBef>
                <a:spcPts val="0"/>
              </a:spcBef>
              <a:spcAft>
                <a:spcPts val="0"/>
              </a:spcAft>
              <a:buClrTx/>
              <a:buSzTx/>
              <a:buFontTx/>
              <a:buNone/>
              <a:tabLst/>
            </a:pPr>
            <a:r>
              <a:rPr lang="en-US" sz="2000" kern="0" dirty="0" smtClean="0">
                <a:solidFill>
                  <a:schemeClr val="accent6">
                    <a:lumMod val="50000"/>
                  </a:schemeClr>
                </a:solidFill>
                <a:latin typeface="Calibri"/>
              </a:rPr>
              <a:t>users or modify access for existing users</a:t>
            </a:r>
            <a:endParaRPr kumimoji="0" lang="en-US" sz="2000" i="0" u="none" strike="noStrike" kern="0" cap="none" spc="0" normalizeH="0" baseline="0" noProof="0" dirty="0" smtClean="0">
              <a:ln>
                <a:noFill/>
              </a:ln>
              <a:solidFill>
                <a:schemeClr val="accent6">
                  <a:lumMod val="50000"/>
                </a:schemeClr>
              </a:solidFill>
              <a:effectLst/>
              <a:uLnTx/>
              <a:uFillTx/>
              <a:latin typeface="Calibri"/>
            </a:endParaRPr>
          </a:p>
        </p:txBody>
      </p:sp>
    </p:spTree>
    <p:extLst>
      <p:ext uri="{BB962C8B-B14F-4D97-AF65-F5344CB8AC3E}">
        <p14:creationId xmlns:p14="http://schemas.microsoft.com/office/powerpoint/2010/main" val="22833373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9" name="Bevel 8"/>
          <p:cNvSpPr/>
          <p:nvPr/>
        </p:nvSpPr>
        <p:spPr>
          <a:xfrm>
            <a:off x="1828800" y="838200"/>
            <a:ext cx="5410199" cy="4038600"/>
          </a:xfrm>
          <a:prstGeom prst="bevel">
            <a:avLst/>
          </a:prstGeom>
          <a:solidFill>
            <a:srgbClr val="F0F3FB">
              <a:lumMod val="25000"/>
            </a:srgbClr>
          </a:solidFill>
          <a:ln w="25400" cap="flat" cmpd="sng" algn="ctr">
            <a:solidFill>
              <a:srgbClr val="F0F3FB">
                <a:lumMod val="25000"/>
              </a:srgbClr>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4000" b="1" i="0" u="none" strike="noStrike" kern="0" cap="none" spc="0" normalizeH="0" baseline="0" noProof="0" dirty="0" smtClean="0">
                <a:ln>
                  <a:noFill/>
                </a:ln>
                <a:solidFill>
                  <a:srgbClr val="FFFFFF"/>
                </a:solidFill>
                <a:effectLst/>
                <a:uLnTx/>
                <a:uFillTx/>
                <a:latin typeface="Calibri"/>
                <a:ea typeface="+mn-ea"/>
                <a:cs typeface="+mn-cs"/>
              </a:rPr>
              <a:t>Enter</a:t>
            </a:r>
            <a:r>
              <a:rPr kumimoji="0" lang="en-US" sz="4000" b="1" i="0" u="none" strike="noStrike" kern="0" cap="none" spc="0" normalizeH="0" noProof="0" dirty="0" smtClean="0">
                <a:ln>
                  <a:noFill/>
                </a:ln>
                <a:solidFill>
                  <a:srgbClr val="FFFFFF"/>
                </a:solidFill>
                <a:effectLst/>
                <a:uLnTx/>
                <a:uFillTx/>
                <a:latin typeface="Calibri"/>
                <a:ea typeface="+mn-ea"/>
                <a:cs typeface="+mn-cs"/>
              </a:rPr>
              <a:t> </a:t>
            </a:r>
            <a:r>
              <a:rPr lang="en-US" sz="4000" b="1" kern="0" dirty="0" smtClean="0">
                <a:solidFill>
                  <a:srgbClr val="FFFFFF"/>
                </a:solidFill>
                <a:latin typeface="Calibri"/>
              </a:rPr>
              <a:t>Application Data</a:t>
            </a:r>
            <a:endParaRPr kumimoji="0" lang="en-US" sz="4000" b="1" i="0" u="none" strike="noStrike" kern="0" cap="none" spc="0" normalizeH="0" baseline="0" noProof="0" dirty="0" smtClean="0">
              <a:ln>
                <a:noFill/>
              </a:ln>
              <a:solidFill>
                <a:srgbClr val="FFFFFF"/>
              </a:solidFill>
              <a:effectLst/>
              <a:uLnTx/>
              <a:uFillTx/>
              <a:latin typeface="Calibri"/>
              <a:ea typeface="+mn-ea"/>
              <a:cs typeface="+mn-cs"/>
            </a:endParaRPr>
          </a:p>
        </p:txBody>
      </p:sp>
      <p:sp>
        <p:nvSpPr>
          <p:cNvPr id="11" name="Right Arrow Callout 10"/>
          <p:cNvSpPr/>
          <p:nvPr/>
        </p:nvSpPr>
        <p:spPr>
          <a:xfrm>
            <a:off x="76200" y="6019800"/>
            <a:ext cx="838200" cy="609600"/>
          </a:xfrm>
          <a:prstGeom prst="rightArrowCallout">
            <a:avLst>
              <a:gd name="adj1" fmla="val 25000"/>
              <a:gd name="adj2" fmla="val 25000"/>
              <a:gd name="adj3" fmla="val 25000"/>
              <a:gd name="adj4" fmla="val 74509"/>
            </a:avLst>
          </a:prstGeom>
          <a:solidFill>
            <a:schemeClr val="bg2">
              <a:lumMod val="50000"/>
            </a:schemeClr>
          </a:solidFill>
          <a:ln w="25400" cap="flat" cmpd="sng" algn="ctr">
            <a:solidFill>
              <a:srgbClr val="F0F3FB">
                <a:lumMod val="25000"/>
              </a:srgbClr>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1800" b="1" i="0" u="none" strike="noStrike" kern="0" cap="none" spc="0" normalizeH="0" baseline="0" noProof="0" dirty="0" smtClean="0">
                <a:ln>
                  <a:noFill/>
                </a:ln>
                <a:solidFill>
                  <a:srgbClr val="FFFFFF"/>
                </a:solidFill>
                <a:effectLst/>
                <a:uLnTx/>
                <a:uFillTx/>
                <a:latin typeface="Calibri"/>
                <a:ea typeface="+mn-ea"/>
                <a:cs typeface="+mn-cs"/>
              </a:rPr>
              <a:t>Find</a:t>
            </a:r>
          </a:p>
        </p:txBody>
      </p:sp>
      <p:sp>
        <p:nvSpPr>
          <p:cNvPr id="12" name="Right Arrow Callout 11"/>
          <p:cNvSpPr/>
          <p:nvPr/>
        </p:nvSpPr>
        <p:spPr>
          <a:xfrm>
            <a:off x="928456" y="6019800"/>
            <a:ext cx="824144" cy="609600"/>
          </a:xfrm>
          <a:prstGeom prst="rightArrowCallout">
            <a:avLst>
              <a:gd name="adj1" fmla="val 25000"/>
              <a:gd name="adj2" fmla="val 25000"/>
              <a:gd name="adj3" fmla="val 25000"/>
              <a:gd name="adj4" fmla="val 74099"/>
            </a:avLst>
          </a:prstGeom>
          <a:solidFill>
            <a:schemeClr val="bg2">
              <a:lumMod val="50000"/>
            </a:schemeClr>
          </a:solidFill>
          <a:ln w="25400" cap="flat" cmpd="sng" algn="ctr">
            <a:solidFill>
              <a:srgbClr val="F0F3FB">
                <a:lumMod val="25000"/>
              </a:srgbClr>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1800" b="1" i="0" u="none" strike="noStrike" kern="0" cap="none" spc="0" normalizeH="0" baseline="0" noProof="0" dirty="0" smtClean="0">
                <a:ln>
                  <a:noFill/>
                </a:ln>
                <a:solidFill>
                  <a:schemeClr val="bg1"/>
                </a:solidFill>
                <a:effectLst/>
                <a:uLnTx/>
                <a:uFillTx/>
                <a:latin typeface="Calibri"/>
                <a:ea typeface="+mn-ea"/>
                <a:cs typeface="+mn-cs"/>
              </a:rPr>
              <a:t>Plan</a:t>
            </a:r>
          </a:p>
        </p:txBody>
      </p:sp>
      <p:sp>
        <p:nvSpPr>
          <p:cNvPr id="13" name="Right Arrow Callout 12"/>
          <p:cNvSpPr/>
          <p:nvPr/>
        </p:nvSpPr>
        <p:spPr>
          <a:xfrm>
            <a:off x="1752600" y="6019060"/>
            <a:ext cx="1371600" cy="611080"/>
          </a:xfrm>
          <a:prstGeom prst="rightArrowCallout">
            <a:avLst>
              <a:gd name="adj1" fmla="val 19175"/>
              <a:gd name="adj2" fmla="val 26456"/>
              <a:gd name="adj3" fmla="val 25000"/>
              <a:gd name="adj4" fmla="val 84979"/>
            </a:avLst>
          </a:prstGeom>
          <a:solidFill>
            <a:schemeClr val="bg2">
              <a:lumMod val="50000"/>
            </a:schemeClr>
          </a:solidFill>
          <a:ln w="25400" cap="flat" cmpd="sng" algn="ctr">
            <a:solidFill>
              <a:srgbClr val="F0F3FB">
                <a:lumMod val="25000"/>
              </a:srgbClr>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1800" b="1" i="0" u="none" strike="noStrike" kern="0" cap="none" spc="0" normalizeH="0" baseline="0" noProof="0" dirty="0" smtClean="0">
                <a:ln>
                  <a:noFill/>
                </a:ln>
                <a:solidFill>
                  <a:srgbClr val="FFFFFF"/>
                </a:solidFill>
                <a:effectLst/>
                <a:uLnTx/>
                <a:uFillTx/>
                <a:latin typeface="Calibri"/>
                <a:ea typeface="+mn-ea"/>
                <a:cs typeface="+mn-cs"/>
              </a:rPr>
              <a:t>Initiate</a:t>
            </a:r>
          </a:p>
        </p:txBody>
      </p:sp>
      <p:sp>
        <p:nvSpPr>
          <p:cNvPr id="14" name="Right Arrow Callout 13"/>
          <p:cNvSpPr/>
          <p:nvPr/>
        </p:nvSpPr>
        <p:spPr>
          <a:xfrm>
            <a:off x="3147134" y="6019060"/>
            <a:ext cx="1356064" cy="611080"/>
          </a:xfrm>
          <a:prstGeom prst="rightArrowCallout">
            <a:avLst>
              <a:gd name="adj1" fmla="val 25000"/>
              <a:gd name="adj2" fmla="val 25000"/>
              <a:gd name="adj3" fmla="val 25000"/>
              <a:gd name="adj4" fmla="val 82652"/>
            </a:avLst>
          </a:prstGeom>
          <a:solidFill>
            <a:schemeClr val="bg2">
              <a:lumMod val="50000"/>
            </a:schemeClr>
          </a:solidFill>
          <a:ln w="25400" cap="flat" cmpd="sng" algn="ctr">
            <a:solidFill>
              <a:srgbClr val="F0F3FB">
                <a:lumMod val="25000"/>
              </a:srgbClr>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1800" b="1" i="0" u="none" strike="noStrike" kern="0" cap="none" spc="0" normalizeH="0" baseline="0" noProof="0" dirty="0" smtClean="0">
                <a:ln>
                  <a:noFill/>
                </a:ln>
                <a:solidFill>
                  <a:srgbClr val="FFFFFF"/>
                </a:solidFill>
                <a:effectLst/>
                <a:uLnTx/>
                <a:uFillTx/>
                <a:latin typeface="Calibri"/>
                <a:ea typeface="+mn-ea"/>
                <a:cs typeface="+mn-cs"/>
              </a:rPr>
              <a:t>Build Team</a:t>
            </a:r>
          </a:p>
        </p:txBody>
      </p:sp>
      <p:sp>
        <p:nvSpPr>
          <p:cNvPr id="15" name="Right Arrow Callout 14"/>
          <p:cNvSpPr/>
          <p:nvPr/>
        </p:nvSpPr>
        <p:spPr>
          <a:xfrm>
            <a:off x="4503198" y="6019060"/>
            <a:ext cx="1082336" cy="610340"/>
          </a:xfrm>
          <a:prstGeom prst="rightArrowCallout">
            <a:avLst>
              <a:gd name="adj1" fmla="val 25000"/>
              <a:gd name="adj2" fmla="val 25000"/>
              <a:gd name="adj3" fmla="val 25000"/>
              <a:gd name="adj4" fmla="val 78101"/>
            </a:avLst>
          </a:prstGeom>
          <a:solidFill>
            <a:srgbClr val="002060"/>
          </a:solidFill>
          <a:ln w="25400" cap="flat" cmpd="sng" algn="ctr">
            <a:solidFill>
              <a:srgbClr val="F0F3FB">
                <a:lumMod val="25000"/>
              </a:srgbClr>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1800" b="1" i="0" u="none" strike="noStrike" kern="0" cap="none" spc="0" normalizeH="0" baseline="0" noProof="0" dirty="0" smtClean="0">
                <a:ln>
                  <a:noFill/>
                </a:ln>
                <a:solidFill>
                  <a:srgbClr val="FFFFFF"/>
                </a:solidFill>
                <a:effectLst/>
                <a:uLnTx/>
                <a:uFillTx/>
                <a:latin typeface="Calibri"/>
                <a:ea typeface="+mn-ea"/>
                <a:cs typeface="+mn-cs"/>
              </a:rPr>
              <a:t>Enter Data</a:t>
            </a:r>
          </a:p>
        </p:txBody>
      </p:sp>
      <p:sp>
        <p:nvSpPr>
          <p:cNvPr id="16" name="Right Arrow Callout 15"/>
          <p:cNvSpPr/>
          <p:nvPr/>
        </p:nvSpPr>
        <p:spPr>
          <a:xfrm>
            <a:off x="5585534" y="6019060"/>
            <a:ext cx="1295400" cy="611080"/>
          </a:xfrm>
          <a:prstGeom prst="rightArrowCallout">
            <a:avLst>
              <a:gd name="adj1" fmla="val 25000"/>
              <a:gd name="adj2" fmla="val 25000"/>
              <a:gd name="adj3" fmla="val 25000"/>
              <a:gd name="adj4" fmla="val 81725"/>
            </a:avLst>
          </a:prstGeom>
          <a:solidFill>
            <a:schemeClr val="bg2">
              <a:lumMod val="50000"/>
            </a:schemeClr>
          </a:solidFill>
          <a:ln w="25400" cap="flat" cmpd="sng" algn="ctr">
            <a:solidFill>
              <a:srgbClr val="F0F3FB">
                <a:lumMod val="25000"/>
              </a:srgbClr>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1800" b="1" i="0" u="none" strike="noStrike" kern="0" cap="none" spc="0" normalizeH="0" baseline="0" noProof="0" dirty="0" smtClean="0">
                <a:ln>
                  <a:noFill/>
                </a:ln>
                <a:solidFill>
                  <a:srgbClr val="FFFFFF"/>
                </a:solidFill>
                <a:effectLst/>
                <a:uLnTx/>
                <a:uFillTx/>
                <a:latin typeface="Calibri"/>
                <a:ea typeface="+mn-ea"/>
                <a:cs typeface="+mn-cs"/>
              </a:rPr>
              <a:t>Finalize</a:t>
            </a:r>
          </a:p>
        </p:txBody>
      </p:sp>
      <p:sp>
        <p:nvSpPr>
          <p:cNvPr id="17" name="Right Arrow Callout 16"/>
          <p:cNvSpPr/>
          <p:nvPr/>
        </p:nvSpPr>
        <p:spPr>
          <a:xfrm>
            <a:off x="6858000" y="6019060"/>
            <a:ext cx="1142999" cy="610340"/>
          </a:xfrm>
          <a:prstGeom prst="rightArrowCallout">
            <a:avLst>
              <a:gd name="adj1" fmla="val 25000"/>
              <a:gd name="adj2" fmla="val 25000"/>
              <a:gd name="adj3" fmla="val 25000"/>
              <a:gd name="adj4" fmla="val 80511"/>
            </a:avLst>
          </a:prstGeom>
          <a:solidFill>
            <a:schemeClr val="bg2">
              <a:lumMod val="50000"/>
            </a:schemeClr>
          </a:solidFill>
          <a:ln w="25400" cap="flat" cmpd="sng" algn="ctr">
            <a:solidFill>
              <a:srgbClr val="F0F3FB">
                <a:lumMod val="25000"/>
              </a:srgbClr>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1800" b="1" i="0" u="none" strike="noStrike" kern="0" cap="none" spc="0" normalizeH="0" baseline="0" noProof="0" dirty="0" smtClean="0">
                <a:ln>
                  <a:noFill/>
                </a:ln>
                <a:solidFill>
                  <a:srgbClr val="FFFFFF"/>
                </a:solidFill>
                <a:effectLst/>
                <a:uLnTx/>
                <a:uFillTx/>
                <a:latin typeface="Calibri"/>
                <a:ea typeface="+mn-ea"/>
                <a:cs typeface="+mn-cs"/>
              </a:rPr>
              <a:t>Submit</a:t>
            </a:r>
          </a:p>
        </p:txBody>
      </p:sp>
      <p:sp>
        <p:nvSpPr>
          <p:cNvPr id="18" name="Rectangle 17"/>
          <p:cNvSpPr/>
          <p:nvPr/>
        </p:nvSpPr>
        <p:spPr>
          <a:xfrm>
            <a:off x="8001000" y="6019060"/>
            <a:ext cx="914400" cy="611080"/>
          </a:xfrm>
          <a:prstGeom prst="rect">
            <a:avLst/>
          </a:prstGeom>
          <a:solidFill>
            <a:schemeClr val="bg2">
              <a:lumMod val="50000"/>
            </a:schemeClr>
          </a:solidFill>
          <a:ln w="25400" cap="flat" cmpd="sng" algn="ctr">
            <a:solidFill>
              <a:srgbClr val="F0F3FB">
                <a:lumMod val="25000"/>
              </a:srgbClr>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1800" b="1" i="0" u="none" strike="noStrike" kern="0" cap="none" spc="0" normalizeH="0" baseline="0" noProof="0" dirty="0" smtClean="0">
                <a:ln>
                  <a:noFill/>
                </a:ln>
                <a:solidFill>
                  <a:srgbClr val="FFFFFF"/>
                </a:solidFill>
                <a:effectLst/>
                <a:uLnTx/>
                <a:uFillTx/>
                <a:latin typeface="Calibri"/>
                <a:ea typeface="+mn-ea"/>
                <a:cs typeface="+mn-cs"/>
              </a:rPr>
              <a:t>Track</a:t>
            </a:r>
          </a:p>
        </p:txBody>
      </p:sp>
      <p:pic>
        <p:nvPicPr>
          <p:cNvPr id="19" name="Picture 18" title="&quot;&quo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25166" y="4267200"/>
            <a:ext cx="1905000" cy="1905000"/>
          </a:xfrm>
          <a:prstGeom prst="rect">
            <a:avLst/>
          </a:prstGeom>
        </p:spPr>
      </p:pic>
    </p:spTree>
    <p:extLst>
      <p:ext uri="{BB962C8B-B14F-4D97-AF65-F5344CB8AC3E}">
        <p14:creationId xmlns:p14="http://schemas.microsoft.com/office/powerpoint/2010/main" val="18171070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pic>
        <p:nvPicPr>
          <p:cNvPr id="2" name="Picture 2" descr="home page has options to Initiate Application or Search for Application" title="ASSIST home p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8277225" cy="483869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609600" y="152400"/>
            <a:ext cx="8124825" cy="892552"/>
          </a:xfrm>
          <a:prstGeom prst="rect">
            <a:avLst/>
          </a:prstGeom>
          <a:noFill/>
        </p:spPr>
        <p:txBody>
          <a:bodyPr wrap="square" rtlCol="0">
            <a:spAutoFit/>
          </a:bodyPr>
          <a:lstStyle/>
          <a:p>
            <a:pPr algn="ctr"/>
            <a:endParaRPr lang="en-US" sz="1200" dirty="0" smtClean="0"/>
          </a:p>
          <a:p>
            <a:pPr algn="ctr"/>
            <a:r>
              <a:rPr lang="en-US" sz="4000" dirty="0" smtClean="0">
                <a:solidFill>
                  <a:schemeClr val="accent6">
                    <a:lumMod val="50000"/>
                  </a:schemeClr>
                </a:solidFill>
              </a:rPr>
              <a:t>Searching for In-progress Applications</a:t>
            </a:r>
            <a:endParaRPr lang="en-US" sz="4000" dirty="0">
              <a:solidFill>
                <a:schemeClr val="accent6">
                  <a:lumMod val="50000"/>
                </a:schemeClr>
              </a:solidFill>
            </a:endParaRPr>
          </a:p>
        </p:txBody>
      </p:sp>
      <p:sp>
        <p:nvSpPr>
          <p:cNvPr id="4" name="Oval 3"/>
          <p:cNvSpPr/>
          <p:nvPr/>
        </p:nvSpPr>
        <p:spPr>
          <a:xfrm>
            <a:off x="5257800" y="6019800"/>
            <a:ext cx="1752600" cy="304800"/>
          </a:xfrm>
          <a:prstGeom prst="ellipse">
            <a:avLst/>
          </a:prstGeom>
          <a:noFill/>
          <a:ln w="25400" cap="flat" cmpd="sng" algn="ctr">
            <a:solidFill>
              <a:srgbClr val="F0F3FB">
                <a:lumMod val="25000"/>
              </a:srgbClr>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1" i="0" u="none" strike="noStrike" kern="0" cap="none" spc="0" normalizeH="0" baseline="0" noProof="0" dirty="0" smtClean="0">
              <a:ln>
                <a:noFill/>
              </a:ln>
              <a:solidFill>
                <a:srgbClr val="FFFFFF"/>
              </a:solidFill>
              <a:effectLst/>
              <a:uLnTx/>
              <a:uFillTx/>
              <a:latin typeface="Calibri"/>
              <a:ea typeface="+mn-ea"/>
              <a:cs typeface="+mn-cs"/>
            </a:endParaRPr>
          </a:p>
        </p:txBody>
      </p:sp>
      <p:sp>
        <p:nvSpPr>
          <p:cNvPr id="5" name="Rounded Rectangular Callout 4"/>
          <p:cNvSpPr/>
          <p:nvPr/>
        </p:nvSpPr>
        <p:spPr>
          <a:xfrm>
            <a:off x="5257800" y="4572000"/>
            <a:ext cx="3124200" cy="914400"/>
          </a:xfrm>
          <a:prstGeom prst="wedgeRoundRectCallout">
            <a:avLst>
              <a:gd name="adj1" fmla="val -22888"/>
              <a:gd name="adj2" fmla="val 101688"/>
              <a:gd name="adj3" fmla="val 16667"/>
            </a:avLst>
          </a:prstGeom>
          <a:solidFill>
            <a:schemeClr val="accent1">
              <a:lumMod val="60000"/>
              <a:lumOff val="40000"/>
            </a:schemeClr>
          </a:solidFill>
          <a:ln w="25400" cap="flat" cmpd="sng" algn="ctr">
            <a:solidFill>
              <a:srgbClr val="F0F3FB">
                <a:lumMod val="25000"/>
              </a:srgbClr>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2000" i="0" u="none" strike="noStrike" kern="0" cap="none" spc="0" normalizeH="0" baseline="0" noProof="0" dirty="0" smtClean="0">
                <a:ln>
                  <a:noFill/>
                </a:ln>
                <a:solidFill>
                  <a:schemeClr val="accent6">
                    <a:lumMod val="50000"/>
                  </a:schemeClr>
                </a:solidFill>
                <a:effectLst/>
                <a:uLnTx/>
                <a:uFillTx/>
                <a:latin typeface="Calibri"/>
                <a:ea typeface="+mn-ea"/>
                <a:cs typeface="+mn-cs"/>
              </a:rPr>
              <a:t>Use </a:t>
            </a:r>
            <a:r>
              <a:rPr kumimoji="0" lang="en-US" sz="2000" b="1" i="0" u="none" strike="noStrike" kern="0" cap="none" spc="0" normalizeH="0" baseline="0" noProof="0" dirty="0" smtClean="0">
                <a:ln>
                  <a:noFill/>
                </a:ln>
                <a:solidFill>
                  <a:schemeClr val="accent6">
                    <a:lumMod val="50000"/>
                  </a:schemeClr>
                </a:solidFill>
                <a:effectLst/>
                <a:uLnTx/>
                <a:uFillTx/>
                <a:latin typeface="Calibri"/>
                <a:ea typeface="+mn-ea"/>
                <a:cs typeface="+mn-cs"/>
              </a:rPr>
              <a:t>Search Applications </a:t>
            </a:r>
            <a:r>
              <a:rPr kumimoji="0" lang="en-US" sz="2000" i="0" u="none" strike="noStrike" kern="0" cap="none" spc="0" normalizeH="0" baseline="0" noProof="0" dirty="0" smtClean="0">
                <a:ln>
                  <a:noFill/>
                </a:ln>
                <a:solidFill>
                  <a:schemeClr val="accent6">
                    <a:lumMod val="50000"/>
                  </a:schemeClr>
                </a:solidFill>
                <a:effectLst/>
                <a:uLnTx/>
                <a:uFillTx/>
                <a:latin typeface="Calibri"/>
                <a:ea typeface="+mn-ea"/>
                <a:cs typeface="+mn-cs"/>
              </a:rPr>
              <a:t>to access your in progress application</a:t>
            </a:r>
          </a:p>
        </p:txBody>
      </p:sp>
    </p:spTree>
    <p:extLst>
      <p:ext uri="{BB962C8B-B14F-4D97-AF65-F5344CB8AC3E}">
        <p14:creationId xmlns:p14="http://schemas.microsoft.com/office/powerpoint/2010/main" val="39442651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grpSp>
        <p:nvGrpSpPr>
          <p:cNvPr id="3" name="Group 2" title="Overall component selected in component naviagation"/>
          <p:cNvGrpSpPr/>
          <p:nvPr/>
        </p:nvGrpSpPr>
        <p:grpSpPr>
          <a:xfrm>
            <a:off x="426554" y="1295400"/>
            <a:ext cx="8382000" cy="5197128"/>
            <a:chOff x="990600" y="941054"/>
            <a:chExt cx="7010400" cy="5551474"/>
          </a:xfrm>
        </p:grpSpPr>
        <p:pic>
          <p:nvPicPr>
            <p:cNvPr id="4" name="Picture 2" title="&quot;&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8700" y="941054"/>
              <a:ext cx="6972300" cy="555147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Oval 4"/>
            <p:cNvSpPr/>
            <p:nvPr/>
          </p:nvSpPr>
          <p:spPr>
            <a:xfrm>
              <a:off x="990600" y="5181600"/>
              <a:ext cx="914400" cy="304800"/>
            </a:xfrm>
            <a:prstGeom prst="ellipse">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p:cNvSpPr txBox="1"/>
          <p:nvPr/>
        </p:nvSpPr>
        <p:spPr>
          <a:xfrm>
            <a:off x="381000" y="304800"/>
            <a:ext cx="8382000" cy="707886"/>
          </a:xfrm>
          <a:prstGeom prst="rect">
            <a:avLst/>
          </a:prstGeom>
          <a:noFill/>
        </p:spPr>
        <p:txBody>
          <a:bodyPr wrap="square" rtlCol="0">
            <a:spAutoFit/>
          </a:bodyPr>
          <a:lstStyle/>
          <a:p>
            <a:pPr algn="ctr"/>
            <a:r>
              <a:rPr lang="en-US" sz="4000" dirty="0" smtClean="0">
                <a:solidFill>
                  <a:schemeClr val="accent6">
                    <a:lumMod val="50000"/>
                  </a:schemeClr>
                </a:solidFill>
              </a:rPr>
              <a:t>Navigating to a Specific Component</a:t>
            </a:r>
            <a:endParaRPr lang="en-US" sz="4000" dirty="0">
              <a:solidFill>
                <a:schemeClr val="accent6">
                  <a:lumMod val="50000"/>
                </a:schemeClr>
              </a:solidFill>
            </a:endParaRPr>
          </a:p>
        </p:txBody>
      </p:sp>
      <p:sp>
        <p:nvSpPr>
          <p:cNvPr id="7" name="Rounded Rectangular Callout 6"/>
          <p:cNvSpPr/>
          <p:nvPr/>
        </p:nvSpPr>
        <p:spPr>
          <a:xfrm>
            <a:off x="2057400" y="4495801"/>
            <a:ext cx="2362200" cy="1828800"/>
          </a:xfrm>
          <a:prstGeom prst="wedgeRoundRectCallout">
            <a:avLst>
              <a:gd name="adj1" fmla="val -69148"/>
              <a:gd name="adj2" fmla="val 6800"/>
              <a:gd name="adj3" fmla="val 16667"/>
            </a:avLst>
          </a:prstGeom>
          <a:solidFill>
            <a:schemeClr val="accent1">
              <a:lumMod val="60000"/>
              <a:lumOff val="40000"/>
            </a:schemeClr>
          </a:solidFill>
          <a:ln w="25400" cap="flat" cmpd="sng" algn="ctr">
            <a:solidFill>
              <a:srgbClr val="F0F3FB">
                <a:lumMod val="25000"/>
              </a:srgbClr>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2000" i="0" u="none" strike="noStrike" kern="0" cap="none" spc="0" normalizeH="0" baseline="0" noProof="0" dirty="0" smtClean="0">
                <a:ln>
                  <a:noFill/>
                </a:ln>
                <a:solidFill>
                  <a:schemeClr val="accent6">
                    <a:lumMod val="50000"/>
                  </a:schemeClr>
                </a:solidFill>
                <a:effectLst/>
                <a:uLnTx/>
                <a:uFillTx/>
                <a:latin typeface="Calibri"/>
                <a:ea typeface="+mn-ea"/>
                <a:cs typeface="+mn-cs"/>
              </a:rPr>
              <a:t>Use the component navigation to identify</a:t>
            </a:r>
            <a:r>
              <a:rPr kumimoji="0" lang="en-US" sz="2000" i="0" u="none" strike="noStrike" kern="0" cap="none" spc="0" normalizeH="0" noProof="0" dirty="0" smtClean="0">
                <a:ln>
                  <a:noFill/>
                </a:ln>
                <a:solidFill>
                  <a:schemeClr val="accent6">
                    <a:lumMod val="50000"/>
                  </a:schemeClr>
                </a:solidFill>
                <a:effectLst/>
                <a:uLnTx/>
                <a:uFillTx/>
                <a:latin typeface="Calibri"/>
                <a:ea typeface="+mn-ea"/>
                <a:cs typeface="+mn-cs"/>
              </a:rPr>
              <a:t> the component you want to work on</a:t>
            </a:r>
            <a:endParaRPr kumimoji="0" lang="en-US" sz="2000" i="0" u="none" strike="noStrike" kern="0" cap="none" spc="0" normalizeH="0" baseline="0" noProof="0" dirty="0" smtClean="0">
              <a:ln>
                <a:noFill/>
              </a:ln>
              <a:solidFill>
                <a:schemeClr val="accent6">
                  <a:lumMod val="50000"/>
                </a:schemeClr>
              </a:solidFill>
              <a:effectLst/>
              <a:uLnTx/>
              <a:uFillTx/>
              <a:latin typeface="Calibri"/>
              <a:ea typeface="+mn-ea"/>
              <a:cs typeface="+mn-cs"/>
            </a:endParaRPr>
          </a:p>
        </p:txBody>
      </p:sp>
    </p:spTree>
    <p:extLst>
      <p:ext uri="{BB962C8B-B14F-4D97-AF65-F5344CB8AC3E}">
        <p14:creationId xmlns:p14="http://schemas.microsoft.com/office/powerpoint/2010/main" val="42184020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pic>
        <p:nvPicPr>
          <p:cNvPr id="5" name="Picture 2" title="screen shot of Overall component showing actions and form navig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462" y="1676400"/>
            <a:ext cx="8507818" cy="47244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Oval 5"/>
          <p:cNvSpPr/>
          <p:nvPr/>
        </p:nvSpPr>
        <p:spPr>
          <a:xfrm>
            <a:off x="2438400" y="2136559"/>
            <a:ext cx="685800" cy="457200"/>
          </a:xfrm>
          <a:prstGeom prst="ellipse">
            <a:avLst/>
          </a:prstGeom>
          <a:noFill/>
          <a:ln w="25400" cap="flat" cmpd="sng" algn="ctr">
            <a:solidFill>
              <a:srgbClr val="F0F3FB">
                <a:lumMod val="25000"/>
              </a:srgbClr>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1" i="0" u="none" strike="noStrike" kern="0" cap="none" spc="0" normalizeH="0" baseline="0" noProof="0" dirty="0" smtClean="0">
              <a:ln>
                <a:noFill/>
              </a:ln>
              <a:solidFill>
                <a:srgbClr val="FFFFFF"/>
              </a:solidFill>
              <a:effectLst/>
              <a:uLnTx/>
              <a:uFillTx/>
              <a:latin typeface="Calibri"/>
              <a:ea typeface="+mn-ea"/>
              <a:cs typeface="+mn-cs"/>
            </a:endParaRPr>
          </a:p>
        </p:txBody>
      </p:sp>
      <p:sp>
        <p:nvSpPr>
          <p:cNvPr id="7" name="Oval 6"/>
          <p:cNvSpPr/>
          <p:nvPr/>
        </p:nvSpPr>
        <p:spPr>
          <a:xfrm rot="10800000" flipV="1">
            <a:off x="457200" y="3886199"/>
            <a:ext cx="1752600" cy="304801"/>
          </a:xfrm>
          <a:prstGeom prst="ellipse">
            <a:avLst/>
          </a:prstGeom>
          <a:noFill/>
          <a:ln w="25400" cap="flat" cmpd="sng" algn="ctr">
            <a:solidFill>
              <a:srgbClr val="F0F3FB">
                <a:lumMod val="25000"/>
              </a:srgbClr>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1" i="0" u="none" strike="noStrike" kern="0" cap="none" spc="0" normalizeH="0" baseline="0" noProof="0" dirty="0" smtClean="0">
              <a:ln>
                <a:noFill/>
              </a:ln>
              <a:solidFill>
                <a:srgbClr val="FFFFFF"/>
              </a:solidFill>
              <a:effectLst/>
              <a:uLnTx/>
              <a:uFillTx/>
              <a:latin typeface="Calibri"/>
              <a:ea typeface="+mn-ea"/>
              <a:cs typeface="+mn-cs"/>
            </a:endParaRPr>
          </a:p>
        </p:txBody>
      </p:sp>
      <p:sp>
        <p:nvSpPr>
          <p:cNvPr id="8" name="TextBox 7"/>
          <p:cNvSpPr txBox="1"/>
          <p:nvPr/>
        </p:nvSpPr>
        <p:spPr>
          <a:xfrm>
            <a:off x="2590799" y="304800"/>
            <a:ext cx="4114801" cy="707886"/>
          </a:xfrm>
          <a:prstGeom prst="rect">
            <a:avLst/>
          </a:prstGeom>
          <a:noFill/>
        </p:spPr>
        <p:txBody>
          <a:bodyPr wrap="square" rtlCol="0">
            <a:spAutoFit/>
          </a:bodyPr>
          <a:lstStyle/>
          <a:p>
            <a:pPr algn="ctr"/>
            <a:r>
              <a:rPr lang="en-US" sz="4000" dirty="0" smtClean="0">
                <a:solidFill>
                  <a:schemeClr val="accent6">
                    <a:lumMod val="50000"/>
                  </a:schemeClr>
                </a:solidFill>
              </a:rPr>
              <a:t>Summary Page</a:t>
            </a:r>
            <a:endParaRPr lang="en-US" sz="4000" dirty="0">
              <a:solidFill>
                <a:schemeClr val="accent6">
                  <a:lumMod val="50000"/>
                </a:schemeClr>
              </a:solidFill>
            </a:endParaRPr>
          </a:p>
        </p:txBody>
      </p:sp>
      <p:sp>
        <p:nvSpPr>
          <p:cNvPr id="9" name="Rounded Rectangular Callout 8"/>
          <p:cNvSpPr/>
          <p:nvPr/>
        </p:nvSpPr>
        <p:spPr>
          <a:xfrm>
            <a:off x="3810000" y="1567648"/>
            <a:ext cx="2971800" cy="762000"/>
          </a:xfrm>
          <a:prstGeom prst="wedgeRoundRectCallout">
            <a:avLst>
              <a:gd name="adj1" fmla="val -67215"/>
              <a:gd name="adj2" fmla="val 41529"/>
              <a:gd name="adj3" fmla="val 16667"/>
            </a:avLst>
          </a:prstGeom>
          <a:solidFill>
            <a:schemeClr val="accent1">
              <a:lumMod val="60000"/>
              <a:lumOff val="40000"/>
            </a:schemeClr>
          </a:solidFill>
          <a:ln w="25400" cap="flat" cmpd="sng" algn="ctr">
            <a:solidFill>
              <a:srgbClr val="F0F3FB">
                <a:lumMod val="25000"/>
              </a:srgbClr>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2000" i="0" u="none" strike="noStrike" kern="0" cap="none" spc="0" normalizeH="0" baseline="0" noProof="0" dirty="0" smtClean="0">
                <a:ln>
                  <a:noFill/>
                </a:ln>
                <a:solidFill>
                  <a:schemeClr val="accent6">
                    <a:lumMod val="50000"/>
                  </a:schemeClr>
                </a:solidFill>
                <a:effectLst/>
                <a:uLnTx/>
                <a:uFillTx/>
                <a:latin typeface="Calibri"/>
                <a:ea typeface="+mn-ea"/>
                <a:cs typeface="+mn-cs"/>
              </a:rPr>
              <a:t>Every component has a </a:t>
            </a:r>
            <a:r>
              <a:rPr kumimoji="0" lang="en-US" sz="2000" b="1" i="0" u="none" strike="noStrike" kern="0" cap="none" spc="0" normalizeH="0" baseline="0" noProof="0" dirty="0" smtClean="0">
                <a:ln>
                  <a:noFill/>
                </a:ln>
                <a:solidFill>
                  <a:schemeClr val="accent6">
                    <a:lumMod val="50000"/>
                  </a:schemeClr>
                </a:solidFill>
                <a:effectLst/>
                <a:uLnTx/>
                <a:uFillTx/>
                <a:latin typeface="Calibri"/>
                <a:ea typeface="+mn-ea"/>
                <a:cs typeface="+mn-cs"/>
              </a:rPr>
              <a:t>Summary </a:t>
            </a:r>
            <a:r>
              <a:rPr kumimoji="0" lang="en-US" sz="2000" i="0" u="none" strike="noStrike" kern="0" cap="none" spc="0" normalizeH="0" baseline="0" noProof="0" dirty="0" smtClean="0">
                <a:ln>
                  <a:noFill/>
                </a:ln>
                <a:solidFill>
                  <a:schemeClr val="accent6">
                    <a:lumMod val="50000"/>
                  </a:schemeClr>
                </a:solidFill>
                <a:effectLst/>
                <a:uLnTx/>
                <a:uFillTx/>
                <a:latin typeface="Calibri"/>
                <a:ea typeface="+mn-ea"/>
                <a:cs typeface="+mn-cs"/>
              </a:rPr>
              <a:t>Page</a:t>
            </a:r>
          </a:p>
        </p:txBody>
      </p:sp>
      <p:sp>
        <p:nvSpPr>
          <p:cNvPr id="10" name="Rounded Rectangular Callout 9"/>
          <p:cNvSpPr/>
          <p:nvPr/>
        </p:nvSpPr>
        <p:spPr>
          <a:xfrm>
            <a:off x="2514600" y="4343400"/>
            <a:ext cx="2286000" cy="1295400"/>
          </a:xfrm>
          <a:prstGeom prst="wedgeRoundRectCallout">
            <a:avLst>
              <a:gd name="adj1" fmla="val -67967"/>
              <a:gd name="adj2" fmla="val -58908"/>
              <a:gd name="adj3" fmla="val 16667"/>
            </a:avLst>
          </a:prstGeom>
          <a:solidFill>
            <a:schemeClr val="accent1">
              <a:lumMod val="60000"/>
              <a:lumOff val="40000"/>
            </a:schemeClr>
          </a:solidFill>
          <a:ln w="25400" cap="flat" cmpd="sng" algn="ctr">
            <a:solidFill>
              <a:srgbClr val="F0F3FB">
                <a:lumMod val="25000"/>
              </a:srgbClr>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2000" i="0" u="none" strike="noStrike" kern="0" cap="none" spc="0" normalizeH="0" baseline="0" noProof="0" dirty="0" smtClean="0">
                <a:ln>
                  <a:noFill/>
                </a:ln>
                <a:solidFill>
                  <a:schemeClr val="accent6">
                    <a:lumMod val="50000"/>
                  </a:schemeClr>
                </a:solidFill>
                <a:effectLst/>
                <a:uLnTx/>
                <a:uFillTx/>
                <a:latin typeface="Calibri"/>
                <a:ea typeface="+mn-ea"/>
                <a:cs typeface="+mn-cs"/>
              </a:rPr>
              <a:t>Some</a:t>
            </a:r>
            <a:r>
              <a:rPr kumimoji="0" lang="en-US" sz="2000" i="0" u="none" strike="noStrike" kern="0" cap="none" spc="0" normalizeH="0" noProof="0" dirty="0" smtClean="0">
                <a:ln>
                  <a:noFill/>
                </a:ln>
                <a:solidFill>
                  <a:schemeClr val="accent6">
                    <a:lumMod val="50000"/>
                  </a:schemeClr>
                </a:solidFill>
                <a:effectLst/>
                <a:uLnTx/>
                <a:uFillTx/>
                <a:latin typeface="Calibri"/>
                <a:ea typeface="+mn-ea"/>
                <a:cs typeface="+mn-cs"/>
              </a:rPr>
              <a:t> actions </a:t>
            </a:r>
          </a:p>
          <a:p>
            <a:pPr marL="0" marR="0" indent="0" algn="ctr" defTabSz="914400" eaLnBrk="1" fontAlgn="auto" latinLnBrk="0" hangingPunct="1">
              <a:lnSpc>
                <a:spcPct val="100000"/>
              </a:lnSpc>
              <a:spcBef>
                <a:spcPts val="0"/>
              </a:spcBef>
              <a:spcAft>
                <a:spcPts val="0"/>
              </a:spcAft>
              <a:buClrTx/>
              <a:buSzTx/>
              <a:buFontTx/>
              <a:buNone/>
              <a:tabLst/>
            </a:pPr>
            <a:r>
              <a:rPr kumimoji="0" lang="en-US" sz="2000" i="0" u="none" strike="noStrike" kern="0" cap="none" spc="0" normalizeH="0" noProof="0" dirty="0" smtClean="0">
                <a:ln>
                  <a:noFill/>
                </a:ln>
                <a:solidFill>
                  <a:schemeClr val="accent6">
                    <a:lumMod val="50000"/>
                  </a:schemeClr>
                </a:solidFill>
                <a:effectLst/>
                <a:uLnTx/>
                <a:uFillTx/>
                <a:latin typeface="Calibri"/>
                <a:ea typeface="+mn-ea"/>
                <a:cs typeface="+mn-cs"/>
              </a:rPr>
              <a:t>are </a:t>
            </a:r>
            <a:r>
              <a:rPr kumimoji="0" lang="en-US" sz="2000" b="1" i="0" u="none" strike="noStrike" kern="0" cap="none" spc="0" normalizeH="0" noProof="0" dirty="0" smtClean="0">
                <a:ln>
                  <a:noFill/>
                </a:ln>
                <a:solidFill>
                  <a:schemeClr val="accent6">
                    <a:lumMod val="50000"/>
                  </a:schemeClr>
                </a:solidFill>
                <a:effectLst/>
                <a:uLnTx/>
                <a:uFillTx/>
                <a:latin typeface="Calibri"/>
                <a:ea typeface="+mn-ea"/>
                <a:cs typeface="+mn-cs"/>
              </a:rPr>
              <a:t>only </a:t>
            </a:r>
            <a:r>
              <a:rPr kumimoji="0" lang="en-US" sz="2000" i="0" u="none" strike="noStrike" kern="0" cap="none" spc="0" normalizeH="0" noProof="0" dirty="0" smtClean="0">
                <a:ln>
                  <a:noFill/>
                </a:ln>
                <a:solidFill>
                  <a:schemeClr val="accent6">
                    <a:lumMod val="50000"/>
                  </a:schemeClr>
                </a:solidFill>
                <a:effectLst/>
                <a:uLnTx/>
                <a:uFillTx/>
                <a:latin typeface="Calibri"/>
                <a:ea typeface="+mn-ea"/>
                <a:cs typeface="+mn-cs"/>
              </a:rPr>
              <a:t>available from the </a:t>
            </a:r>
          </a:p>
          <a:p>
            <a:pPr marL="0" marR="0" indent="0" algn="ctr" defTabSz="914400" eaLnBrk="1" fontAlgn="auto" latinLnBrk="0" hangingPunct="1">
              <a:lnSpc>
                <a:spcPct val="100000"/>
              </a:lnSpc>
              <a:spcBef>
                <a:spcPts val="0"/>
              </a:spcBef>
              <a:spcAft>
                <a:spcPts val="0"/>
              </a:spcAft>
              <a:buClrTx/>
              <a:buSzTx/>
              <a:buFontTx/>
              <a:buNone/>
              <a:tabLst/>
            </a:pPr>
            <a:r>
              <a:rPr kumimoji="0" lang="en-US" sz="2000" i="0" u="none" strike="noStrike" kern="0" cap="none" spc="0" normalizeH="0" noProof="0" dirty="0" smtClean="0">
                <a:ln>
                  <a:noFill/>
                </a:ln>
                <a:solidFill>
                  <a:schemeClr val="accent6">
                    <a:lumMod val="50000"/>
                  </a:schemeClr>
                </a:solidFill>
                <a:effectLst/>
                <a:uLnTx/>
                <a:uFillTx/>
                <a:latin typeface="Calibri"/>
                <a:ea typeface="+mn-ea"/>
                <a:cs typeface="+mn-cs"/>
              </a:rPr>
              <a:t>Summary Page</a:t>
            </a:r>
            <a:endParaRPr kumimoji="0" lang="en-US" sz="2000" i="0" u="none" strike="noStrike" kern="0" cap="none" spc="0" normalizeH="0" baseline="0" noProof="0" dirty="0" smtClean="0">
              <a:ln>
                <a:noFill/>
              </a:ln>
              <a:solidFill>
                <a:schemeClr val="accent6">
                  <a:lumMod val="50000"/>
                </a:schemeClr>
              </a:solidFill>
              <a:effectLst/>
              <a:uLnTx/>
              <a:uFillTx/>
              <a:latin typeface="Calibri"/>
              <a:ea typeface="+mn-ea"/>
              <a:cs typeface="+mn-cs"/>
            </a:endParaRPr>
          </a:p>
        </p:txBody>
      </p:sp>
    </p:spTree>
    <p:extLst>
      <p:ext uri="{BB962C8B-B14F-4D97-AF65-F5344CB8AC3E}">
        <p14:creationId xmlns:p14="http://schemas.microsoft.com/office/powerpoint/2010/main" val="149259115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pic>
        <p:nvPicPr>
          <p:cNvPr id="2" name="Picture 2" title="screen shot of 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287262"/>
            <a:ext cx="8077200" cy="544770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1371601" y="228600"/>
            <a:ext cx="6553200" cy="707886"/>
          </a:xfrm>
          <a:prstGeom prst="rect">
            <a:avLst/>
          </a:prstGeom>
          <a:noFill/>
        </p:spPr>
        <p:txBody>
          <a:bodyPr wrap="square" rtlCol="0">
            <a:spAutoFit/>
          </a:bodyPr>
          <a:lstStyle/>
          <a:p>
            <a:pPr algn="ctr"/>
            <a:r>
              <a:rPr lang="en-US" sz="4000" dirty="0" smtClean="0">
                <a:solidFill>
                  <a:schemeClr val="accent6">
                    <a:lumMod val="50000"/>
                  </a:schemeClr>
                </a:solidFill>
              </a:rPr>
              <a:t>Entering Application Data</a:t>
            </a:r>
            <a:endParaRPr lang="en-US" sz="4000" dirty="0">
              <a:solidFill>
                <a:schemeClr val="accent6">
                  <a:lumMod val="50000"/>
                </a:schemeClr>
              </a:solidFill>
            </a:endParaRPr>
          </a:p>
        </p:txBody>
      </p:sp>
      <p:sp>
        <p:nvSpPr>
          <p:cNvPr id="4" name="Oval 3"/>
          <p:cNvSpPr/>
          <p:nvPr/>
        </p:nvSpPr>
        <p:spPr>
          <a:xfrm flipV="1">
            <a:off x="2971800" y="2895599"/>
            <a:ext cx="838200" cy="609599"/>
          </a:xfrm>
          <a:prstGeom prst="ellipse">
            <a:avLst/>
          </a:prstGeom>
          <a:noFill/>
          <a:ln w="25400" cap="flat" cmpd="sng" algn="ctr">
            <a:solidFill>
              <a:srgbClr val="F0F3FB">
                <a:lumMod val="25000"/>
              </a:srgbClr>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1" i="0" u="none" strike="noStrike" kern="0" cap="none" spc="0" normalizeH="0" baseline="0" noProof="0" dirty="0" smtClean="0">
              <a:ln>
                <a:noFill/>
              </a:ln>
              <a:solidFill>
                <a:srgbClr val="FFFFFF"/>
              </a:solidFill>
              <a:effectLst/>
              <a:uLnTx/>
              <a:uFillTx/>
              <a:latin typeface="Calibri"/>
              <a:ea typeface="+mn-ea"/>
              <a:cs typeface="+mn-cs"/>
            </a:endParaRPr>
          </a:p>
        </p:txBody>
      </p:sp>
      <p:sp>
        <p:nvSpPr>
          <p:cNvPr id="5" name="Oval 4"/>
          <p:cNvSpPr/>
          <p:nvPr/>
        </p:nvSpPr>
        <p:spPr>
          <a:xfrm>
            <a:off x="2743200" y="4267200"/>
            <a:ext cx="457200" cy="381000"/>
          </a:xfrm>
          <a:prstGeom prst="ellipse">
            <a:avLst/>
          </a:prstGeom>
          <a:noFill/>
          <a:ln w="25400" cap="flat" cmpd="sng" algn="ctr">
            <a:solidFill>
              <a:srgbClr val="F0F3FB">
                <a:lumMod val="25000"/>
              </a:srgbClr>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1" i="0" u="none" strike="noStrike" kern="0" cap="none" spc="0" normalizeH="0" baseline="0" noProof="0" dirty="0" smtClean="0">
              <a:ln>
                <a:noFill/>
              </a:ln>
              <a:solidFill>
                <a:srgbClr val="FFFFFF"/>
              </a:solidFill>
              <a:effectLst/>
              <a:uLnTx/>
              <a:uFillTx/>
              <a:latin typeface="Calibri"/>
              <a:ea typeface="+mn-ea"/>
              <a:cs typeface="+mn-cs"/>
            </a:endParaRPr>
          </a:p>
        </p:txBody>
      </p:sp>
      <p:sp>
        <p:nvSpPr>
          <p:cNvPr id="6" name="Rounded Rectangular Callout 5"/>
          <p:cNvSpPr/>
          <p:nvPr/>
        </p:nvSpPr>
        <p:spPr>
          <a:xfrm>
            <a:off x="4267200" y="2209800"/>
            <a:ext cx="2895599" cy="761999"/>
          </a:xfrm>
          <a:prstGeom prst="wedgeRoundRectCallout">
            <a:avLst>
              <a:gd name="adj1" fmla="val -64370"/>
              <a:gd name="adj2" fmla="val 47355"/>
              <a:gd name="adj3" fmla="val 16667"/>
            </a:avLst>
          </a:prstGeom>
          <a:solidFill>
            <a:schemeClr val="accent1">
              <a:lumMod val="60000"/>
              <a:lumOff val="40000"/>
            </a:schemeClr>
          </a:solidFill>
          <a:ln w="25400" cap="flat" cmpd="sng" algn="ctr">
            <a:solidFill>
              <a:srgbClr val="F0F3FB">
                <a:lumMod val="25000"/>
              </a:srgbClr>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2000" i="0" u="none" strike="noStrike" kern="0" cap="none" spc="0" normalizeH="0" baseline="0" noProof="0" dirty="0" smtClean="0">
                <a:ln>
                  <a:noFill/>
                </a:ln>
                <a:solidFill>
                  <a:schemeClr val="accent6">
                    <a:lumMod val="50000"/>
                  </a:schemeClr>
                </a:solidFill>
                <a:effectLst/>
                <a:uLnTx/>
                <a:uFillTx/>
                <a:latin typeface="Calibri"/>
                <a:ea typeface="+mn-ea"/>
                <a:cs typeface="+mn-cs"/>
              </a:rPr>
              <a:t>Click each</a:t>
            </a:r>
            <a:r>
              <a:rPr kumimoji="0" lang="en-US" sz="2000" i="0" u="none" strike="noStrike" kern="0" cap="none" spc="0" normalizeH="0" noProof="0" dirty="0" smtClean="0">
                <a:ln>
                  <a:noFill/>
                </a:ln>
                <a:solidFill>
                  <a:schemeClr val="accent6">
                    <a:lumMod val="50000"/>
                  </a:schemeClr>
                </a:solidFill>
                <a:effectLst/>
                <a:uLnTx/>
                <a:uFillTx/>
                <a:latin typeface="Calibri"/>
                <a:ea typeface="+mn-ea"/>
                <a:cs typeface="+mn-cs"/>
              </a:rPr>
              <a:t> tab to access form data entry screens</a:t>
            </a:r>
            <a:endParaRPr kumimoji="0" lang="en-US" sz="2000" i="0" u="none" strike="noStrike" kern="0" cap="none" spc="0" normalizeH="0" baseline="0" noProof="0" dirty="0" smtClean="0">
              <a:ln>
                <a:noFill/>
              </a:ln>
              <a:solidFill>
                <a:schemeClr val="accent6">
                  <a:lumMod val="50000"/>
                </a:schemeClr>
              </a:solidFill>
              <a:effectLst/>
              <a:uLnTx/>
              <a:uFillTx/>
              <a:latin typeface="Calibri"/>
              <a:ea typeface="+mn-ea"/>
              <a:cs typeface="+mn-cs"/>
            </a:endParaRPr>
          </a:p>
        </p:txBody>
      </p:sp>
      <p:sp>
        <p:nvSpPr>
          <p:cNvPr id="7" name="Rounded Rectangular Callout 6"/>
          <p:cNvSpPr/>
          <p:nvPr/>
        </p:nvSpPr>
        <p:spPr>
          <a:xfrm>
            <a:off x="3200400" y="4800600"/>
            <a:ext cx="2743200" cy="1066800"/>
          </a:xfrm>
          <a:prstGeom prst="wedgeRoundRectCallout">
            <a:avLst>
              <a:gd name="adj1" fmla="val -47047"/>
              <a:gd name="adj2" fmla="val -67840"/>
              <a:gd name="adj3" fmla="val 16667"/>
            </a:avLst>
          </a:prstGeom>
          <a:solidFill>
            <a:schemeClr val="accent1">
              <a:lumMod val="60000"/>
              <a:lumOff val="40000"/>
            </a:schemeClr>
          </a:solidFill>
          <a:ln w="25400" cap="flat" cmpd="sng" algn="ctr">
            <a:solidFill>
              <a:srgbClr val="F0F3FB">
                <a:lumMod val="25000"/>
              </a:srgbClr>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2000" i="0" u="none" strike="noStrike" kern="0" cap="none" spc="0" normalizeH="0" baseline="0" noProof="0" dirty="0" smtClean="0">
                <a:ln>
                  <a:noFill/>
                </a:ln>
                <a:solidFill>
                  <a:schemeClr val="accent6">
                    <a:lumMod val="50000"/>
                  </a:schemeClr>
                </a:solidFill>
                <a:effectLst/>
                <a:uLnTx/>
                <a:uFillTx/>
                <a:latin typeface="Calibri"/>
                <a:ea typeface="+mn-ea"/>
                <a:cs typeface="+mn-cs"/>
              </a:rPr>
              <a:t>Clicking </a:t>
            </a:r>
            <a:r>
              <a:rPr kumimoji="0" lang="en-US" sz="2000" b="1" i="0" u="none" strike="noStrike" kern="0" cap="none" spc="0" normalizeH="0" baseline="0" noProof="0" dirty="0" smtClean="0">
                <a:ln>
                  <a:noFill/>
                </a:ln>
                <a:solidFill>
                  <a:schemeClr val="accent6">
                    <a:lumMod val="50000"/>
                  </a:schemeClr>
                </a:solidFill>
                <a:effectLst/>
                <a:uLnTx/>
                <a:uFillTx/>
                <a:latin typeface="Calibri"/>
                <a:ea typeface="+mn-ea"/>
                <a:cs typeface="+mn-cs"/>
              </a:rPr>
              <a:t>Edit</a:t>
            </a:r>
            <a:r>
              <a:rPr kumimoji="0" lang="en-US" sz="2000" i="0" u="none" strike="noStrike" kern="0" cap="none" spc="0" normalizeH="0" baseline="0" noProof="0" dirty="0" smtClean="0">
                <a:ln>
                  <a:noFill/>
                </a:ln>
                <a:solidFill>
                  <a:schemeClr val="accent6">
                    <a:lumMod val="50000"/>
                  </a:schemeClr>
                </a:solidFill>
                <a:effectLst/>
                <a:uLnTx/>
                <a:uFillTx/>
                <a:latin typeface="Calibri"/>
                <a:ea typeface="+mn-ea"/>
                <a:cs typeface="+mn-cs"/>
              </a:rPr>
              <a:t> blocks other users from editing form</a:t>
            </a:r>
          </a:p>
        </p:txBody>
      </p:sp>
    </p:spTree>
    <p:extLst>
      <p:ext uri="{BB962C8B-B14F-4D97-AF65-F5344CB8AC3E}">
        <p14:creationId xmlns:p14="http://schemas.microsoft.com/office/powerpoint/2010/main" val="5434003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extBox 1"/>
          <p:cNvSpPr txBox="1"/>
          <p:nvPr/>
        </p:nvSpPr>
        <p:spPr>
          <a:xfrm>
            <a:off x="152401" y="457200"/>
            <a:ext cx="8839200" cy="2308324"/>
          </a:xfrm>
          <a:prstGeom prst="rect">
            <a:avLst/>
          </a:prstGeom>
          <a:noFill/>
        </p:spPr>
        <p:txBody>
          <a:bodyPr wrap="square" rtlCol="0">
            <a:spAutoFit/>
          </a:bodyPr>
          <a:lstStyle/>
          <a:p>
            <a:pPr algn="ctr"/>
            <a:r>
              <a:rPr lang="en-US" sz="3600" dirty="0" smtClean="0">
                <a:solidFill>
                  <a:schemeClr val="accent6">
                    <a:lumMod val="50000"/>
                  </a:schemeClr>
                </a:solidFill>
              </a:rPr>
              <a:t>NIH partnered with Grant.gov team to develop ASSIST, a web-based submission system to accept multi-project applications that </a:t>
            </a:r>
          </a:p>
          <a:p>
            <a:pPr algn="ctr"/>
            <a:r>
              <a:rPr lang="en-US" sz="3600" dirty="0" smtClean="0">
                <a:solidFill>
                  <a:schemeClr val="accent6">
                    <a:lumMod val="50000"/>
                  </a:schemeClr>
                </a:solidFill>
              </a:rPr>
              <a:t>works in conjunction with Grants.gov.</a:t>
            </a:r>
            <a:endParaRPr lang="en-US" sz="3600" dirty="0">
              <a:solidFill>
                <a:schemeClr val="accent6">
                  <a:lumMod val="50000"/>
                </a:schemeClr>
              </a:solidFill>
            </a:endParaRPr>
          </a:p>
        </p:txBody>
      </p:sp>
      <p:pic>
        <p:nvPicPr>
          <p:cNvPr id="3" name="Picture 2" title="Two stick people shaking hand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9800" y="3352800"/>
            <a:ext cx="4800600" cy="3352800"/>
          </a:xfrm>
          <a:prstGeom prst="rect">
            <a:avLst/>
          </a:prstGeom>
        </p:spPr>
      </p:pic>
    </p:spTree>
    <p:extLst>
      <p:ext uri="{BB962C8B-B14F-4D97-AF65-F5344CB8AC3E}">
        <p14:creationId xmlns:p14="http://schemas.microsoft.com/office/powerpoint/2010/main" val="30167099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pic>
        <p:nvPicPr>
          <p:cNvPr id="2" name="Picture 2" title="screen shot after save command issued showing errors at top of scre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 y="1828800"/>
            <a:ext cx="7886700" cy="4648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1676400" y="381000"/>
            <a:ext cx="5334000" cy="707886"/>
          </a:xfrm>
          <a:prstGeom prst="rect">
            <a:avLst/>
          </a:prstGeom>
          <a:noFill/>
        </p:spPr>
        <p:txBody>
          <a:bodyPr wrap="square" rtlCol="0">
            <a:spAutoFit/>
          </a:bodyPr>
          <a:lstStyle/>
          <a:p>
            <a:pPr algn="ctr"/>
            <a:r>
              <a:rPr lang="en-US" sz="4000" dirty="0" smtClean="0">
                <a:solidFill>
                  <a:schemeClr val="accent6">
                    <a:lumMod val="50000"/>
                  </a:schemeClr>
                </a:solidFill>
              </a:rPr>
              <a:t>Data Entry Validation</a:t>
            </a:r>
            <a:endParaRPr lang="en-US" sz="4000" dirty="0">
              <a:solidFill>
                <a:schemeClr val="accent6">
                  <a:lumMod val="50000"/>
                </a:schemeClr>
              </a:solidFill>
            </a:endParaRPr>
          </a:p>
        </p:txBody>
      </p:sp>
      <p:sp>
        <p:nvSpPr>
          <p:cNvPr id="4" name="Rounded Rectangular Callout 3"/>
          <p:cNvSpPr/>
          <p:nvPr/>
        </p:nvSpPr>
        <p:spPr>
          <a:xfrm>
            <a:off x="4953000" y="2057400"/>
            <a:ext cx="3810000" cy="1219200"/>
          </a:xfrm>
          <a:prstGeom prst="wedgeRoundRectCallout">
            <a:avLst>
              <a:gd name="adj1" fmla="val -40406"/>
              <a:gd name="adj2" fmla="val 66869"/>
              <a:gd name="adj3" fmla="val 16667"/>
            </a:avLst>
          </a:prstGeom>
          <a:solidFill>
            <a:schemeClr val="accent1">
              <a:lumMod val="60000"/>
              <a:lumOff val="40000"/>
            </a:schemeClr>
          </a:solidFill>
          <a:ln w="25400" cap="flat" cmpd="sng" algn="ctr">
            <a:solidFill>
              <a:srgbClr val="F0F3FB">
                <a:lumMod val="25000"/>
              </a:srgbClr>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2000" b="1" i="0" u="none" strike="noStrike" kern="0" cap="none" spc="0" normalizeH="0" baseline="0" noProof="0" dirty="0" smtClean="0">
                <a:ln>
                  <a:noFill/>
                </a:ln>
                <a:solidFill>
                  <a:schemeClr val="accent6">
                    <a:lumMod val="50000"/>
                  </a:schemeClr>
                </a:solidFill>
                <a:effectLst/>
                <a:uLnTx/>
                <a:uFillTx/>
                <a:latin typeface="Calibri"/>
                <a:ea typeface="+mn-ea"/>
                <a:cs typeface="+mn-cs"/>
              </a:rPr>
              <a:t>ASSIST</a:t>
            </a:r>
            <a:r>
              <a:rPr kumimoji="0" lang="en-US" sz="2000" i="0" u="none" strike="noStrike" kern="0" cap="none" spc="0" normalizeH="0" baseline="0" noProof="0" dirty="0" smtClean="0">
                <a:ln>
                  <a:noFill/>
                </a:ln>
                <a:solidFill>
                  <a:schemeClr val="accent6">
                    <a:lumMod val="50000"/>
                  </a:schemeClr>
                </a:solidFill>
                <a:effectLst/>
                <a:uLnTx/>
                <a:uFillTx/>
                <a:latin typeface="Calibri"/>
                <a:ea typeface="+mn-ea"/>
                <a:cs typeface="+mn-cs"/>
              </a:rPr>
              <a:t> will validate entered data and provide</a:t>
            </a:r>
            <a:r>
              <a:rPr kumimoji="0" lang="en-US" sz="2000" i="0" u="none" strike="noStrike" kern="0" cap="none" spc="0" normalizeH="0" noProof="0" dirty="0" smtClean="0">
                <a:ln>
                  <a:noFill/>
                </a:ln>
                <a:solidFill>
                  <a:schemeClr val="accent6">
                    <a:lumMod val="50000"/>
                  </a:schemeClr>
                </a:solidFill>
                <a:effectLst/>
                <a:uLnTx/>
                <a:uFillTx/>
                <a:latin typeface="Calibri"/>
                <a:ea typeface="+mn-ea"/>
                <a:cs typeface="+mn-cs"/>
              </a:rPr>
              <a:t> errors at the top of the screen when you </a:t>
            </a:r>
            <a:r>
              <a:rPr kumimoji="0" lang="en-US" sz="2000" b="1" i="0" u="none" strike="noStrike" kern="0" cap="none" spc="0" normalizeH="0" noProof="0" dirty="0" smtClean="0">
                <a:ln>
                  <a:noFill/>
                </a:ln>
                <a:solidFill>
                  <a:schemeClr val="accent6">
                    <a:lumMod val="50000"/>
                  </a:schemeClr>
                </a:solidFill>
                <a:effectLst/>
                <a:uLnTx/>
                <a:uFillTx/>
                <a:latin typeface="Calibri"/>
                <a:ea typeface="+mn-ea"/>
                <a:cs typeface="+mn-cs"/>
              </a:rPr>
              <a:t>Save</a:t>
            </a:r>
            <a:endParaRPr kumimoji="0" lang="en-US" sz="2000" b="1" i="0" u="none" strike="noStrike" kern="0" cap="none" spc="0" normalizeH="0" baseline="0" noProof="0" dirty="0" smtClean="0">
              <a:ln>
                <a:noFill/>
              </a:ln>
              <a:solidFill>
                <a:schemeClr val="accent6">
                  <a:lumMod val="50000"/>
                </a:schemeClr>
              </a:solidFill>
              <a:effectLst/>
              <a:uLnTx/>
              <a:uFillTx/>
              <a:latin typeface="Calibri"/>
              <a:ea typeface="+mn-ea"/>
              <a:cs typeface="+mn-cs"/>
            </a:endParaRPr>
          </a:p>
        </p:txBody>
      </p:sp>
    </p:spTree>
    <p:extLst>
      <p:ext uri="{BB962C8B-B14F-4D97-AF65-F5344CB8AC3E}">
        <p14:creationId xmlns:p14="http://schemas.microsoft.com/office/powerpoint/2010/main" val="159710388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grpSp>
        <p:nvGrpSpPr>
          <p:cNvPr id="2" name="Group 1" descr="Select Add Optional Form action. A pop up appears prompting the user to select the form you wish to add from a drop down list of forms. User selects form and then clicks submit button." title="adding optional form"/>
          <p:cNvGrpSpPr/>
          <p:nvPr/>
        </p:nvGrpSpPr>
        <p:grpSpPr>
          <a:xfrm>
            <a:off x="304800" y="914393"/>
            <a:ext cx="6934200" cy="3253740"/>
            <a:chOff x="609600" y="990600"/>
            <a:chExt cx="6934200" cy="3253740"/>
          </a:xfrm>
        </p:grpSpPr>
        <p:pic>
          <p:nvPicPr>
            <p:cNvPr id="3" name="Picture 3" title="&quot;&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990600"/>
              <a:ext cx="4267200" cy="325374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Oval 3"/>
            <p:cNvSpPr/>
            <p:nvPr/>
          </p:nvSpPr>
          <p:spPr>
            <a:xfrm>
              <a:off x="609600" y="1967107"/>
              <a:ext cx="1193558" cy="304800"/>
            </a:xfrm>
            <a:prstGeom prst="ellipse">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p:cNvCxnSpPr>
              <a:stCxn id="4" idx="5"/>
            </p:cNvCxnSpPr>
            <p:nvPr/>
          </p:nvCxnSpPr>
          <p:spPr>
            <a:xfrm>
              <a:off x="1628365" y="2227270"/>
              <a:ext cx="581435" cy="306716"/>
            </a:xfrm>
            <a:prstGeom prst="straightConnector1">
              <a:avLst/>
            </a:prstGeom>
            <a:ln w="25400">
              <a:solidFill>
                <a:srgbClr val="FF6600"/>
              </a:solidFill>
              <a:tailEnd type="arrow"/>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3276600" y="2800351"/>
              <a:ext cx="1371600" cy="791922"/>
            </a:xfrm>
            <a:prstGeom prst="ellipse">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ular Callout 6"/>
            <p:cNvSpPr/>
            <p:nvPr/>
          </p:nvSpPr>
          <p:spPr>
            <a:xfrm>
              <a:off x="5105400" y="2512645"/>
              <a:ext cx="2438400" cy="772284"/>
            </a:xfrm>
            <a:prstGeom prst="wedgeRoundRectCallout">
              <a:avLst>
                <a:gd name="adj1" fmla="val -66842"/>
                <a:gd name="adj2" fmla="val 36447"/>
                <a:gd name="adj3" fmla="val 16667"/>
              </a:avLst>
            </a:prstGeom>
            <a:solidFill>
              <a:srgbClr val="FFCC66"/>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accent6">
                      <a:lumMod val="50000"/>
                    </a:schemeClr>
                  </a:solidFill>
                </a:rPr>
                <a:t>Select</a:t>
              </a:r>
              <a:r>
                <a:rPr lang="en-US" sz="2000" dirty="0" smtClean="0">
                  <a:solidFill>
                    <a:srgbClr val="002060"/>
                  </a:solidFill>
                </a:rPr>
                <a:t> </a:t>
              </a:r>
              <a:r>
                <a:rPr lang="en-US" sz="2000" dirty="0" smtClean="0">
                  <a:solidFill>
                    <a:schemeClr val="accent6">
                      <a:lumMod val="50000"/>
                    </a:schemeClr>
                  </a:solidFill>
                </a:rPr>
                <a:t>form and click </a:t>
              </a:r>
              <a:r>
                <a:rPr lang="en-US" sz="2000" b="1" dirty="0" smtClean="0">
                  <a:solidFill>
                    <a:schemeClr val="accent6">
                      <a:lumMod val="50000"/>
                    </a:schemeClr>
                  </a:solidFill>
                </a:rPr>
                <a:t>Submit</a:t>
              </a:r>
              <a:endParaRPr lang="en-US" sz="2000" dirty="0">
                <a:solidFill>
                  <a:schemeClr val="accent6">
                    <a:lumMod val="50000"/>
                  </a:schemeClr>
                </a:solidFill>
              </a:endParaRPr>
            </a:p>
          </p:txBody>
        </p:sp>
      </p:grpSp>
      <p:grpSp>
        <p:nvGrpSpPr>
          <p:cNvPr id="8" name="Group 7" title="After an optional form is added it shows up in the form navigation across the top of the screen"/>
          <p:cNvGrpSpPr/>
          <p:nvPr/>
        </p:nvGrpSpPr>
        <p:grpSpPr>
          <a:xfrm>
            <a:off x="2895600" y="3810000"/>
            <a:ext cx="6248400" cy="2838091"/>
            <a:chOff x="1447800" y="3962400"/>
            <a:chExt cx="6248400" cy="2838091"/>
          </a:xfrm>
        </p:grpSpPr>
        <p:pic>
          <p:nvPicPr>
            <p:cNvPr id="9" name="Picture 4" title="&quot;&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4328815"/>
              <a:ext cx="4786312" cy="247167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0" name="Oval 9"/>
            <p:cNvSpPr/>
            <p:nvPr/>
          </p:nvSpPr>
          <p:spPr>
            <a:xfrm>
              <a:off x="4495800" y="4610819"/>
              <a:ext cx="533400" cy="494581"/>
            </a:xfrm>
            <a:prstGeom prst="ellipse">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ular Callout 10"/>
            <p:cNvSpPr/>
            <p:nvPr/>
          </p:nvSpPr>
          <p:spPr>
            <a:xfrm>
              <a:off x="5562600" y="3962400"/>
              <a:ext cx="2133600" cy="1371600"/>
            </a:xfrm>
            <a:prstGeom prst="wedgeRoundRectCallout">
              <a:avLst>
                <a:gd name="adj1" fmla="val -75405"/>
                <a:gd name="adj2" fmla="val -629"/>
                <a:gd name="adj3" fmla="val 16667"/>
              </a:avLst>
            </a:prstGeom>
            <a:solidFill>
              <a:srgbClr val="FFCC66"/>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accent6">
                      <a:lumMod val="50000"/>
                    </a:schemeClr>
                  </a:solidFill>
                </a:rPr>
                <a:t>The form tab is added to navigation</a:t>
              </a:r>
              <a:endParaRPr lang="en-US" sz="2400" dirty="0">
                <a:solidFill>
                  <a:schemeClr val="accent6">
                    <a:lumMod val="50000"/>
                  </a:schemeClr>
                </a:solidFill>
              </a:endParaRPr>
            </a:p>
          </p:txBody>
        </p:sp>
      </p:grpSp>
      <p:sp>
        <p:nvSpPr>
          <p:cNvPr id="12" name="TextBox 11"/>
          <p:cNvSpPr txBox="1"/>
          <p:nvPr/>
        </p:nvSpPr>
        <p:spPr>
          <a:xfrm>
            <a:off x="838200" y="152400"/>
            <a:ext cx="7924800" cy="707886"/>
          </a:xfrm>
          <a:prstGeom prst="rect">
            <a:avLst/>
          </a:prstGeom>
          <a:noFill/>
        </p:spPr>
        <p:txBody>
          <a:bodyPr wrap="square" rtlCol="0">
            <a:spAutoFit/>
          </a:bodyPr>
          <a:lstStyle/>
          <a:p>
            <a:pPr algn="ctr"/>
            <a:r>
              <a:rPr lang="en-US" sz="4000" dirty="0" smtClean="0">
                <a:solidFill>
                  <a:schemeClr val="accent6">
                    <a:lumMod val="50000"/>
                  </a:schemeClr>
                </a:solidFill>
              </a:rPr>
              <a:t>Adding Optional Forms</a:t>
            </a:r>
            <a:endParaRPr lang="en-US" sz="4000" dirty="0">
              <a:solidFill>
                <a:schemeClr val="accent6">
                  <a:lumMod val="50000"/>
                </a:schemeClr>
              </a:solidFill>
            </a:endParaRPr>
          </a:p>
        </p:txBody>
      </p:sp>
    </p:spTree>
    <p:extLst>
      <p:ext uri="{BB962C8B-B14F-4D97-AF65-F5344CB8AC3E}">
        <p14:creationId xmlns:p14="http://schemas.microsoft.com/office/powerpoint/2010/main" val="1390576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174444723"/>
              </p:ext>
            </p:extLst>
          </p:nvPr>
        </p:nvGraphicFramePr>
        <p:xfrm>
          <a:off x="457200" y="1981200"/>
          <a:ext cx="8077200" cy="4419600"/>
        </p:xfrm>
        <a:graphic>
          <a:graphicData uri="http://schemas.openxmlformats.org/drawingml/2006/table">
            <a:tbl>
              <a:tblPr firstRow="1" bandRow="1">
                <a:tableStyleId>{5C22544A-7EE6-4342-B048-85BDC9FD1C3A}</a:tableStyleId>
              </a:tblPr>
              <a:tblGrid>
                <a:gridCol w="3170490"/>
                <a:gridCol w="4906710"/>
              </a:tblGrid>
              <a:tr h="487456">
                <a:tc>
                  <a:txBody>
                    <a:bodyPr/>
                    <a:lstStyle/>
                    <a:p>
                      <a:pPr algn="ctr"/>
                      <a:r>
                        <a:rPr lang="en-US" sz="2400" dirty="0" smtClean="0">
                          <a:solidFill>
                            <a:schemeClr val="accent6">
                              <a:lumMod val="50000"/>
                            </a:schemeClr>
                          </a:solidFill>
                        </a:rPr>
                        <a:t>Overall </a:t>
                      </a:r>
                      <a:endParaRPr lang="en-US" sz="2400" dirty="0">
                        <a:solidFill>
                          <a:schemeClr val="accent6">
                            <a:lumMod val="50000"/>
                          </a:schemeClr>
                        </a:solidFill>
                      </a:endParaRPr>
                    </a:p>
                  </a:txBody>
                  <a:tcPr>
                    <a:solidFill>
                      <a:schemeClr val="accent6">
                        <a:lumMod val="40000"/>
                        <a:lumOff val="60000"/>
                      </a:schemeClr>
                    </a:solidFill>
                  </a:tcPr>
                </a:tc>
                <a:tc>
                  <a:txBody>
                    <a:bodyPr/>
                    <a:lstStyle/>
                    <a:p>
                      <a:pPr algn="ctr"/>
                      <a:r>
                        <a:rPr lang="en-US" sz="2400" dirty="0" smtClean="0">
                          <a:solidFill>
                            <a:schemeClr val="accent6">
                              <a:lumMod val="50000"/>
                            </a:schemeClr>
                          </a:solidFill>
                        </a:rPr>
                        <a:t>All other components</a:t>
                      </a:r>
                      <a:endParaRPr lang="en-US" sz="2400" dirty="0">
                        <a:solidFill>
                          <a:schemeClr val="accent6">
                            <a:lumMod val="50000"/>
                          </a:schemeClr>
                        </a:solidFill>
                      </a:endParaRPr>
                    </a:p>
                  </a:txBody>
                  <a:tcPr>
                    <a:solidFill>
                      <a:schemeClr val="accent6">
                        <a:lumMod val="40000"/>
                        <a:lumOff val="60000"/>
                      </a:schemeClr>
                    </a:solidFill>
                  </a:tcPr>
                </a:tc>
              </a:tr>
              <a:tr h="3932144">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400" kern="0" dirty="0" smtClean="0">
                          <a:solidFill>
                            <a:schemeClr val="accent6">
                              <a:lumMod val="50000"/>
                            </a:schemeClr>
                          </a:solidFill>
                        </a:rPr>
                        <a:t>All form fields used</a:t>
                      </a:r>
                    </a:p>
                  </a:txBody>
                  <a:tcPr>
                    <a:solidFill>
                      <a:schemeClr val="accent6">
                        <a:lumMod val="60000"/>
                        <a:lumOff val="40000"/>
                      </a:schemeClr>
                    </a:solidFill>
                  </a:tcPr>
                </a:tc>
                <a:tc>
                  <a:txBody>
                    <a:bodyPr/>
                    <a:lstStyle/>
                    <a:p>
                      <a:pPr marL="0" indent="0">
                        <a:spcAft>
                          <a:spcPts val="600"/>
                        </a:spcAft>
                        <a:buFont typeface="Arial" pitchFamily="34" charset="0"/>
                        <a:buNone/>
                      </a:pPr>
                      <a:r>
                        <a:rPr lang="en-US" sz="2400" kern="0" dirty="0" smtClean="0">
                          <a:solidFill>
                            <a:schemeClr val="accent6">
                              <a:lumMod val="50000"/>
                            </a:schemeClr>
                          </a:solidFill>
                        </a:rPr>
                        <a:t>Subset of fields used:</a:t>
                      </a:r>
                    </a:p>
                    <a:p>
                      <a:pPr marL="914400" lvl="1" indent="-457200">
                        <a:spcAft>
                          <a:spcPts val="600"/>
                        </a:spcAft>
                        <a:buFont typeface="Arial" pitchFamily="34" charset="0"/>
                        <a:buChar char="•"/>
                      </a:pPr>
                      <a:r>
                        <a:rPr lang="en-US" sz="2400" kern="0" dirty="0" smtClean="0">
                          <a:solidFill>
                            <a:schemeClr val="accent6">
                              <a:lumMod val="50000"/>
                            </a:schemeClr>
                          </a:solidFill>
                        </a:rPr>
                        <a:t>Field 5: Organization Information</a:t>
                      </a:r>
                    </a:p>
                    <a:p>
                      <a:pPr marL="914400" lvl="1" indent="-457200">
                        <a:spcAft>
                          <a:spcPts val="600"/>
                        </a:spcAft>
                        <a:buFont typeface="Arial" pitchFamily="34" charset="0"/>
                        <a:buChar char="•"/>
                      </a:pPr>
                      <a:r>
                        <a:rPr lang="en-US" sz="2400" kern="0" dirty="0" smtClean="0">
                          <a:solidFill>
                            <a:schemeClr val="accent6">
                              <a:lumMod val="50000"/>
                            </a:schemeClr>
                          </a:solidFill>
                        </a:rPr>
                        <a:t>Field 7 (Optional): Type of Applicant </a:t>
                      </a:r>
                    </a:p>
                    <a:p>
                      <a:pPr marL="914400" lvl="1" indent="-457200">
                        <a:spcAft>
                          <a:spcPts val="600"/>
                        </a:spcAft>
                        <a:buFont typeface="Arial" pitchFamily="34" charset="0"/>
                        <a:buChar char="•"/>
                      </a:pPr>
                      <a:r>
                        <a:rPr lang="en-US" sz="2400" kern="0" dirty="0" smtClean="0">
                          <a:solidFill>
                            <a:schemeClr val="accent6">
                              <a:lumMod val="50000"/>
                            </a:schemeClr>
                          </a:solidFill>
                        </a:rPr>
                        <a:t>Field 11: Descriptive Title of Applicant’s Project</a:t>
                      </a:r>
                    </a:p>
                    <a:p>
                      <a:pPr marL="914400" lvl="1" indent="-457200">
                        <a:spcAft>
                          <a:spcPts val="600"/>
                        </a:spcAft>
                        <a:buFont typeface="Arial" pitchFamily="34" charset="0"/>
                        <a:buChar char="•"/>
                      </a:pPr>
                      <a:r>
                        <a:rPr lang="en-US" sz="2400" kern="0" dirty="0" smtClean="0">
                          <a:solidFill>
                            <a:schemeClr val="accent6">
                              <a:lumMod val="50000"/>
                            </a:schemeClr>
                          </a:solidFill>
                        </a:rPr>
                        <a:t>Field 12: Proposed Project Start/End Dates</a:t>
                      </a:r>
                    </a:p>
                  </a:txBody>
                  <a:tcPr>
                    <a:solidFill>
                      <a:schemeClr val="accent6">
                        <a:lumMod val="60000"/>
                        <a:lumOff val="40000"/>
                      </a:schemeClr>
                    </a:solidFill>
                  </a:tcPr>
                </a:tc>
              </a:tr>
            </a:tbl>
          </a:graphicData>
        </a:graphic>
      </p:graphicFrame>
      <p:sp>
        <p:nvSpPr>
          <p:cNvPr id="3" name="TextBox 2"/>
          <p:cNvSpPr txBox="1"/>
          <p:nvPr/>
        </p:nvSpPr>
        <p:spPr>
          <a:xfrm>
            <a:off x="637146" y="533400"/>
            <a:ext cx="7821053" cy="707886"/>
          </a:xfrm>
          <a:prstGeom prst="rect">
            <a:avLst/>
          </a:prstGeom>
          <a:noFill/>
        </p:spPr>
        <p:txBody>
          <a:bodyPr wrap="square" rtlCol="0">
            <a:spAutoFit/>
          </a:bodyPr>
          <a:lstStyle/>
          <a:p>
            <a:pPr algn="ctr"/>
            <a:r>
              <a:rPr lang="en-US" sz="4000" dirty="0" smtClean="0">
                <a:solidFill>
                  <a:schemeClr val="accent6">
                    <a:lumMod val="50000"/>
                  </a:schemeClr>
                </a:solidFill>
              </a:rPr>
              <a:t>Data Entry: R &amp; R Cover</a:t>
            </a:r>
            <a:endParaRPr lang="en-US" sz="4000" dirty="0">
              <a:solidFill>
                <a:schemeClr val="accent6">
                  <a:lumMod val="50000"/>
                </a:schemeClr>
              </a:solidFill>
            </a:endParaRPr>
          </a:p>
        </p:txBody>
      </p:sp>
    </p:spTree>
    <p:extLst>
      <p:ext uri="{BB962C8B-B14F-4D97-AF65-F5344CB8AC3E}">
        <p14:creationId xmlns:p14="http://schemas.microsoft.com/office/powerpoint/2010/main" val="306656348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838012073"/>
              </p:ext>
            </p:extLst>
          </p:nvPr>
        </p:nvGraphicFramePr>
        <p:xfrm>
          <a:off x="457200" y="1600200"/>
          <a:ext cx="8077200" cy="4648200"/>
        </p:xfrm>
        <a:graphic>
          <a:graphicData uri="http://schemas.openxmlformats.org/drawingml/2006/table">
            <a:tbl>
              <a:tblPr firstRow="1" bandRow="1">
                <a:tableStyleId>{5C22544A-7EE6-4342-B048-85BDC9FD1C3A}</a:tableStyleId>
              </a:tblPr>
              <a:tblGrid>
                <a:gridCol w="4076354"/>
                <a:gridCol w="4000846"/>
              </a:tblGrid>
              <a:tr h="504956">
                <a:tc>
                  <a:txBody>
                    <a:bodyPr/>
                    <a:lstStyle/>
                    <a:p>
                      <a:pPr algn="ctr"/>
                      <a:r>
                        <a:rPr lang="en-US" sz="2400" dirty="0" smtClean="0">
                          <a:solidFill>
                            <a:schemeClr val="accent6">
                              <a:lumMod val="50000"/>
                            </a:schemeClr>
                          </a:solidFill>
                        </a:rPr>
                        <a:t>Overall Component</a:t>
                      </a:r>
                      <a:endParaRPr lang="en-US" sz="2400" dirty="0">
                        <a:solidFill>
                          <a:schemeClr val="accent6">
                            <a:lumMod val="50000"/>
                          </a:schemeClr>
                        </a:solidFill>
                      </a:endParaRPr>
                    </a:p>
                  </a:txBody>
                  <a:tcPr>
                    <a:solidFill>
                      <a:schemeClr val="accent6">
                        <a:lumMod val="40000"/>
                        <a:lumOff val="60000"/>
                      </a:schemeClr>
                    </a:solidFill>
                  </a:tcPr>
                </a:tc>
                <a:tc>
                  <a:txBody>
                    <a:bodyPr/>
                    <a:lstStyle/>
                    <a:p>
                      <a:pPr algn="ctr"/>
                      <a:r>
                        <a:rPr lang="en-US" sz="2400" dirty="0" smtClean="0">
                          <a:solidFill>
                            <a:schemeClr val="accent6">
                              <a:lumMod val="50000"/>
                            </a:schemeClr>
                          </a:solidFill>
                        </a:rPr>
                        <a:t>All other components</a:t>
                      </a:r>
                      <a:endParaRPr lang="en-US" sz="2400" dirty="0">
                        <a:solidFill>
                          <a:schemeClr val="accent6">
                            <a:lumMod val="50000"/>
                          </a:schemeClr>
                        </a:solidFill>
                      </a:endParaRPr>
                    </a:p>
                  </a:txBody>
                  <a:tcPr>
                    <a:solidFill>
                      <a:schemeClr val="accent6">
                        <a:lumMod val="40000"/>
                        <a:lumOff val="60000"/>
                      </a:schemeClr>
                    </a:solidFill>
                  </a:tcPr>
                </a:tc>
              </a:tr>
              <a:tr h="1704844">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accent6">
                              <a:lumMod val="50000"/>
                            </a:schemeClr>
                          </a:solidFill>
                        </a:rPr>
                        <a:t>Human Subjects: </a:t>
                      </a:r>
                      <a:r>
                        <a:rPr lang="en-US" sz="2000" dirty="0" smtClean="0">
                          <a:solidFill>
                            <a:schemeClr val="accent6">
                              <a:lumMod val="50000"/>
                            </a:schemeClr>
                          </a:solidFill>
                        </a:rPr>
                        <a:t>Standard Application Guide</a:t>
                      </a:r>
                      <a:r>
                        <a:rPr lang="en-US" sz="2000" baseline="0" dirty="0" smtClean="0">
                          <a:solidFill>
                            <a:schemeClr val="accent6">
                              <a:lumMod val="50000"/>
                            </a:schemeClr>
                          </a:solidFill>
                        </a:rPr>
                        <a:t> instructions apply</a:t>
                      </a:r>
                      <a:endParaRPr lang="en-US" sz="2000" kern="0" dirty="0" smtClean="0">
                        <a:solidFill>
                          <a:schemeClr val="accent6">
                            <a:lumMod val="50000"/>
                          </a:schemeClr>
                        </a:solidFill>
                      </a:endParaRPr>
                    </a:p>
                  </a:txBody>
                  <a:tcPr>
                    <a:solidFill>
                      <a:schemeClr val="accent6">
                        <a:lumMod val="60000"/>
                        <a:lumOff val="40000"/>
                      </a:schemeClr>
                    </a:solidFill>
                  </a:tcPr>
                </a:tc>
                <a:tc>
                  <a:txBody>
                    <a:bodyPr/>
                    <a:lstStyle/>
                    <a:p>
                      <a:r>
                        <a:rPr lang="en-US" sz="2000" b="1" dirty="0" smtClean="0">
                          <a:solidFill>
                            <a:schemeClr val="accent6">
                              <a:lumMod val="50000"/>
                            </a:schemeClr>
                          </a:solidFill>
                        </a:rPr>
                        <a:t>Human Subjects: </a:t>
                      </a:r>
                      <a:r>
                        <a:rPr lang="en-US" sz="2000" dirty="0" smtClean="0">
                          <a:solidFill>
                            <a:schemeClr val="accent6">
                              <a:lumMod val="50000"/>
                            </a:schemeClr>
                          </a:solidFill>
                        </a:rPr>
                        <a:t>Answer only the ‘Are Human Subjects Involved?’ and Is the Project Exempt from Federal regulations?’ questions.</a:t>
                      </a:r>
                    </a:p>
                  </a:txBody>
                  <a:tcPr>
                    <a:solidFill>
                      <a:schemeClr val="accent6">
                        <a:lumMod val="60000"/>
                        <a:lumOff val="40000"/>
                      </a:schemeClr>
                    </a:solidFill>
                  </a:tcPr>
                </a:tc>
              </a:tr>
              <a:tr h="1232404">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accent6">
                              <a:lumMod val="50000"/>
                            </a:schemeClr>
                          </a:solidFill>
                        </a:rPr>
                        <a:t>Vertebrate Animals: </a:t>
                      </a:r>
                      <a:r>
                        <a:rPr lang="en-US" sz="2000" dirty="0" smtClean="0">
                          <a:solidFill>
                            <a:schemeClr val="accent6">
                              <a:lumMod val="50000"/>
                            </a:schemeClr>
                          </a:solidFill>
                        </a:rPr>
                        <a:t>Standard Application Guide</a:t>
                      </a:r>
                      <a:r>
                        <a:rPr lang="en-US" sz="2000" baseline="0" dirty="0" smtClean="0">
                          <a:solidFill>
                            <a:schemeClr val="accent6">
                              <a:lumMod val="50000"/>
                            </a:schemeClr>
                          </a:solidFill>
                        </a:rPr>
                        <a:t> instructions apply</a:t>
                      </a:r>
                      <a:endParaRPr lang="en-US" sz="2000" kern="0" dirty="0" smtClean="0">
                        <a:solidFill>
                          <a:schemeClr val="accent6">
                            <a:lumMod val="50000"/>
                          </a:schemeClr>
                        </a:solidFill>
                      </a:endParaRPr>
                    </a:p>
                  </a:txBody>
                  <a:tcPr>
                    <a:solidFill>
                      <a:schemeClr val="accent6">
                        <a:lumMod val="60000"/>
                        <a:lumOff val="40000"/>
                      </a:schemeClr>
                    </a:solidFill>
                  </a:tcPr>
                </a:tc>
                <a:tc>
                  <a:txBody>
                    <a:bodyPr/>
                    <a:lstStyle/>
                    <a:p>
                      <a:r>
                        <a:rPr lang="en-US" sz="2000" b="1" dirty="0" smtClean="0">
                          <a:solidFill>
                            <a:schemeClr val="accent6">
                              <a:lumMod val="50000"/>
                            </a:schemeClr>
                          </a:solidFill>
                        </a:rPr>
                        <a:t>Vertebrate Animals: </a:t>
                      </a:r>
                      <a:r>
                        <a:rPr lang="en-US" sz="2000" dirty="0" smtClean="0">
                          <a:solidFill>
                            <a:schemeClr val="accent6">
                              <a:lumMod val="50000"/>
                            </a:schemeClr>
                          </a:solidFill>
                        </a:rPr>
                        <a:t>Answer only the ‘Are Vertebrate Animals Used?’ question.</a:t>
                      </a:r>
                      <a:endParaRPr lang="en-US" sz="2000" dirty="0">
                        <a:solidFill>
                          <a:schemeClr val="accent6">
                            <a:lumMod val="50000"/>
                          </a:schemeClr>
                        </a:solidFill>
                      </a:endParaRPr>
                    </a:p>
                  </a:txBody>
                  <a:tcPr>
                    <a:solidFill>
                      <a:schemeClr val="accent6">
                        <a:lumMod val="60000"/>
                        <a:lumOff val="40000"/>
                      </a:schemeClr>
                    </a:solidFill>
                  </a:tcPr>
                </a:tc>
              </a:tr>
              <a:tr h="1205996">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accent6">
                              <a:lumMod val="50000"/>
                            </a:schemeClr>
                          </a:solidFill>
                        </a:rPr>
                        <a:t>Project Narrative: </a:t>
                      </a:r>
                      <a:r>
                        <a:rPr lang="en-US" sz="2000" dirty="0" smtClean="0">
                          <a:solidFill>
                            <a:schemeClr val="accent6">
                              <a:lumMod val="50000"/>
                            </a:schemeClr>
                          </a:solidFill>
                        </a:rPr>
                        <a:t>Used by NIH for statement</a:t>
                      </a:r>
                      <a:r>
                        <a:rPr lang="en-US" sz="2000" baseline="0" dirty="0" smtClean="0">
                          <a:solidFill>
                            <a:schemeClr val="accent6">
                              <a:lumMod val="50000"/>
                            </a:schemeClr>
                          </a:solidFill>
                        </a:rPr>
                        <a:t> of public health relevance; required</a:t>
                      </a:r>
                      <a:endParaRPr lang="en-US" sz="2000" kern="0" dirty="0" smtClean="0">
                        <a:solidFill>
                          <a:schemeClr val="accent6">
                            <a:lumMod val="50000"/>
                          </a:schemeClr>
                        </a:solidFill>
                      </a:endParaRPr>
                    </a:p>
                  </a:txBody>
                  <a:tcPr>
                    <a:solidFill>
                      <a:schemeClr val="accent6">
                        <a:lumMod val="60000"/>
                        <a:lumOff val="40000"/>
                      </a:schemeClr>
                    </a:solidFill>
                  </a:tcPr>
                </a:tc>
                <a:tc>
                  <a:txBody>
                    <a:bodyPr/>
                    <a:lstStyle/>
                    <a:p>
                      <a:r>
                        <a:rPr lang="en-US" sz="2000" b="1" dirty="0" smtClean="0">
                          <a:solidFill>
                            <a:schemeClr val="accent6">
                              <a:lumMod val="50000"/>
                            </a:schemeClr>
                          </a:solidFill>
                        </a:rPr>
                        <a:t>Project Narrative: </a:t>
                      </a:r>
                      <a:r>
                        <a:rPr lang="en-US" sz="2000" dirty="0" smtClean="0">
                          <a:solidFill>
                            <a:schemeClr val="accent6">
                              <a:lumMod val="50000"/>
                            </a:schemeClr>
                          </a:solidFill>
                        </a:rPr>
                        <a:t>FOA may</a:t>
                      </a:r>
                      <a:r>
                        <a:rPr lang="en-US" sz="2000" baseline="0" dirty="0" smtClean="0">
                          <a:solidFill>
                            <a:schemeClr val="accent6">
                              <a:lumMod val="50000"/>
                            </a:schemeClr>
                          </a:solidFill>
                        </a:rPr>
                        <a:t> specify attachment is optional.</a:t>
                      </a:r>
                      <a:endParaRPr lang="en-US" sz="2000" dirty="0">
                        <a:solidFill>
                          <a:schemeClr val="accent6">
                            <a:lumMod val="50000"/>
                          </a:schemeClr>
                        </a:solidFill>
                      </a:endParaRPr>
                    </a:p>
                  </a:txBody>
                  <a:tcPr>
                    <a:solidFill>
                      <a:schemeClr val="accent6">
                        <a:lumMod val="60000"/>
                        <a:lumOff val="40000"/>
                      </a:schemeClr>
                    </a:solidFill>
                  </a:tcPr>
                </a:tc>
              </a:tr>
            </a:tbl>
          </a:graphicData>
        </a:graphic>
      </p:graphicFrame>
      <p:sp>
        <p:nvSpPr>
          <p:cNvPr id="3" name="TextBox 2"/>
          <p:cNvSpPr txBox="1"/>
          <p:nvPr/>
        </p:nvSpPr>
        <p:spPr>
          <a:xfrm>
            <a:off x="381000" y="304800"/>
            <a:ext cx="8382000" cy="707886"/>
          </a:xfrm>
          <a:prstGeom prst="rect">
            <a:avLst/>
          </a:prstGeom>
          <a:noFill/>
        </p:spPr>
        <p:txBody>
          <a:bodyPr wrap="square" rtlCol="0">
            <a:spAutoFit/>
          </a:bodyPr>
          <a:lstStyle/>
          <a:p>
            <a:pPr algn="ctr"/>
            <a:r>
              <a:rPr lang="en-US" sz="4000" dirty="0" smtClean="0">
                <a:solidFill>
                  <a:schemeClr val="accent6">
                    <a:lumMod val="50000"/>
                  </a:schemeClr>
                </a:solidFill>
              </a:rPr>
              <a:t>Data Entry: Other Project Information</a:t>
            </a:r>
            <a:endParaRPr lang="en-US" sz="4000" dirty="0">
              <a:solidFill>
                <a:schemeClr val="accent6">
                  <a:lumMod val="50000"/>
                </a:schemeClr>
              </a:solidFill>
            </a:endParaRPr>
          </a:p>
        </p:txBody>
      </p:sp>
    </p:spTree>
    <p:extLst>
      <p:ext uri="{BB962C8B-B14F-4D97-AF65-F5344CB8AC3E}">
        <p14:creationId xmlns:p14="http://schemas.microsoft.com/office/powerpoint/2010/main" val="363251400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grpSp>
        <p:nvGrpSpPr>
          <p:cNvPr id="4" name="Group 3" descr="Screen shot indicating that the IRB pending, approval data and human assurance fields are not enterable for Human subjects section and the IACUC pending, approval date and animal welfare assurance numbers fields are not enterable for Vertebrate Animals section." title="Other Project Information form data entry screen"/>
          <p:cNvGrpSpPr/>
          <p:nvPr/>
        </p:nvGrpSpPr>
        <p:grpSpPr>
          <a:xfrm>
            <a:off x="762000" y="1371600"/>
            <a:ext cx="7543800" cy="4419600"/>
            <a:chOff x="1447800" y="941154"/>
            <a:chExt cx="6234112" cy="4762826"/>
          </a:xfrm>
        </p:grpSpPr>
        <p:pic>
          <p:nvPicPr>
            <p:cNvPr id="5" name="Picture 2" title="&quot;&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990600"/>
              <a:ext cx="6234112" cy="471338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Oval 5"/>
            <p:cNvSpPr/>
            <p:nvPr/>
          </p:nvSpPr>
          <p:spPr>
            <a:xfrm>
              <a:off x="3157268" y="941154"/>
              <a:ext cx="685800" cy="582846"/>
            </a:xfrm>
            <a:prstGeom prst="ellipse">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6"/>
            <p:cNvGrpSpPr/>
            <p:nvPr/>
          </p:nvGrpSpPr>
          <p:grpSpPr>
            <a:xfrm>
              <a:off x="4376468" y="3695700"/>
              <a:ext cx="1676400" cy="876300"/>
              <a:chOff x="4724400" y="3581400"/>
              <a:chExt cx="1676400" cy="876300"/>
            </a:xfrm>
          </p:grpSpPr>
          <p:sp>
            <p:nvSpPr>
              <p:cNvPr id="12" name="Rectangle 11"/>
              <p:cNvSpPr/>
              <p:nvPr/>
            </p:nvSpPr>
            <p:spPr>
              <a:xfrm>
                <a:off x="4724400" y="3581400"/>
                <a:ext cx="1676400" cy="876300"/>
              </a:xfrm>
              <a:prstGeom prst="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4876800" y="3733800"/>
                <a:ext cx="1143000" cy="533400"/>
              </a:xfrm>
              <a:prstGeom prst="line">
                <a:avLst/>
              </a:prstGeom>
              <a:ln w="63500">
                <a:solidFill>
                  <a:srgbClr val="FF6600">
                    <a:alpha val="50000"/>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5029200" y="3733800"/>
                <a:ext cx="990600" cy="533400"/>
              </a:xfrm>
              <a:prstGeom prst="line">
                <a:avLst/>
              </a:prstGeom>
              <a:ln w="63500">
                <a:solidFill>
                  <a:srgbClr val="FF6600">
                    <a:alpha val="50000"/>
                  </a:srgbClr>
                </a:solidFill>
              </a:ln>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a:off x="4528868" y="4953000"/>
              <a:ext cx="1676400" cy="685800"/>
              <a:chOff x="4724400" y="4648200"/>
              <a:chExt cx="1676400" cy="685800"/>
            </a:xfrm>
          </p:grpSpPr>
          <p:sp>
            <p:nvSpPr>
              <p:cNvPr id="9" name="Rectangle 8"/>
              <p:cNvSpPr/>
              <p:nvPr/>
            </p:nvSpPr>
            <p:spPr>
              <a:xfrm>
                <a:off x="4724400" y="4648200"/>
                <a:ext cx="1676400" cy="685800"/>
              </a:xfrm>
              <a:prstGeom prst="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4876800" y="4724400"/>
                <a:ext cx="1143000" cy="533400"/>
              </a:xfrm>
              <a:prstGeom prst="line">
                <a:avLst/>
              </a:prstGeom>
              <a:ln w="63500">
                <a:solidFill>
                  <a:srgbClr val="FF6600">
                    <a:alpha val="50000"/>
                  </a:srgb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5029200" y="4724400"/>
                <a:ext cx="990600" cy="533400"/>
              </a:xfrm>
              <a:prstGeom prst="line">
                <a:avLst/>
              </a:prstGeom>
              <a:ln w="63500">
                <a:solidFill>
                  <a:srgbClr val="FF6600">
                    <a:alpha val="50000"/>
                  </a:srgbClr>
                </a:solidFill>
              </a:ln>
            </p:spPr>
            <p:style>
              <a:lnRef idx="1">
                <a:schemeClr val="accent1"/>
              </a:lnRef>
              <a:fillRef idx="0">
                <a:schemeClr val="accent1"/>
              </a:fillRef>
              <a:effectRef idx="0">
                <a:schemeClr val="accent1"/>
              </a:effectRef>
              <a:fontRef idx="minor">
                <a:schemeClr val="tx1"/>
              </a:fontRef>
            </p:style>
          </p:cxnSp>
        </p:grpSp>
      </p:grpSp>
      <p:sp>
        <p:nvSpPr>
          <p:cNvPr id="26" name="Rounded Rectangle 25"/>
          <p:cNvSpPr/>
          <p:nvPr/>
        </p:nvSpPr>
        <p:spPr>
          <a:xfrm>
            <a:off x="762000" y="5791200"/>
            <a:ext cx="7543800" cy="762000"/>
          </a:xfrm>
          <a:prstGeom prst="roundRect">
            <a:avLst/>
          </a:prstGeom>
          <a:solidFill>
            <a:schemeClr val="accent1">
              <a:lumMod val="60000"/>
              <a:lumOff val="40000"/>
            </a:schemeClr>
          </a:solidFill>
          <a:ln w="25400" cap="flat" cmpd="sng" algn="ctr">
            <a:solidFill>
              <a:srgbClr val="F0F3FB">
                <a:lumMod val="25000"/>
              </a:srgbClr>
            </a:solidFill>
            <a:prstDash val="solid"/>
          </a:ln>
          <a:effectLst/>
        </p:spPr>
        <p:txBody>
          <a:bodyPr rtlCol="0" anchor="ctr"/>
          <a:lstStyle/>
          <a:p>
            <a:pPr algn="ctr"/>
            <a:r>
              <a:rPr lang="en-US" sz="2000" dirty="0">
                <a:solidFill>
                  <a:schemeClr val="accent6">
                    <a:lumMod val="50000"/>
                  </a:schemeClr>
                </a:solidFill>
              </a:rPr>
              <a:t>ASSIST prevents data entry of additional Human Subject and Vertebrate Animal info on components other than </a:t>
            </a:r>
            <a:r>
              <a:rPr lang="en-US" sz="2000" dirty="0" smtClean="0">
                <a:solidFill>
                  <a:schemeClr val="accent6">
                    <a:lumMod val="50000"/>
                  </a:schemeClr>
                </a:solidFill>
              </a:rPr>
              <a:t>Overall</a:t>
            </a:r>
            <a:endParaRPr lang="en-US" sz="2000" dirty="0">
              <a:solidFill>
                <a:schemeClr val="accent6">
                  <a:lumMod val="50000"/>
                </a:schemeClr>
              </a:solidFill>
            </a:endParaRPr>
          </a:p>
        </p:txBody>
      </p:sp>
      <p:sp>
        <p:nvSpPr>
          <p:cNvPr id="27" name="TextBox 26"/>
          <p:cNvSpPr txBox="1"/>
          <p:nvPr/>
        </p:nvSpPr>
        <p:spPr>
          <a:xfrm>
            <a:off x="609600" y="228600"/>
            <a:ext cx="8077200" cy="707886"/>
          </a:xfrm>
          <a:prstGeom prst="rect">
            <a:avLst/>
          </a:prstGeom>
          <a:noFill/>
        </p:spPr>
        <p:txBody>
          <a:bodyPr wrap="square" rtlCol="0">
            <a:spAutoFit/>
          </a:bodyPr>
          <a:lstStyle/>
          <a:p>
            <a:pPr algn="ctr"/>
            <a:r>
              <a:rPr lang="en-US" sz="4000" dirty="0" smtClean="0">
                <a:solidFill>
                  <a:schemeClr val="accent6">
                    <a:lumMod val="50000"/>
                  </a:schemeClr>
                </a:solidFill>
              </a:rPr>
              <a:t>Data Entry: Other Project Information</a:t>
            </a:r>
            <a:endParaRPr lang="en-US" sz="4000" dirty="0">
              <a:solidFill>
                <a:schemeClr val="accent6">
                  <a:lumMod val="50000"/>
                </a:schemeClr>
              </a:solidFill>
            </a:endParaRPr>
          </a:p>
        </p:txBody>
      </p:sp>
    </p:spTree>
    <p:extLst>
      <p:ext uri="{BB962C8B-B14F-4D97-AF65-F5344CB8AC3E}">
        <p14:creationId xmlns:p14="http://schemas.microsoft.com/office/powerpoint/2010/main" val="310382785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extBox 1"/>
          <p:cNvSpPr txBox="1"/>
          <p:nvPr/>
        </p:nvSpPr>
        <p:spPr>
          <a:xfrm>
            <a:off x="838200" y="228600"/>
            <a:ext cx="7391400" cy="707886"/>
          </a:xfrm>
          <a:prstGeom prst="rect">
            <a:avLst/>
          </a:prstGeom>
          <a:noFill/>
        </p:spPr>
        <p:txBody>
          <a:bodyPr wrap="square" rtlCol="0">
            <a:spAutoFit/>
          </a:bodyPr>
          <a:lstStyle/>
          <a:p>
            <a:pPr algn="ctr"/>
            <a:r>
              <a:rPr lang="en-US" sz="4000" dirty="0" smtClean="0">
                <a:solidFill>
                  <a:schemeClr val="accent6">
                    <a:lumMod val="50000"/>
                  </a:schemeClr>
                </a:solidFill>
              </a:rPr>
              <a:t>Data Entry: Research Plan</a:t>
            </a:r>
            <a:endParaRPr lang="en-US" sz="4000" dirty="0">
              <a:solidFill>
                <a:schemeClr val="accent6">
                  <a:lumMod val="50000"/>
                </a:scheme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4124285598"/>
              </p:ext>
            </p:extLst>
          </p:nvPr>
        </p:nvGraphicFramePr>
        <p:xfrm>
          <a:off x="838200" y="1524000"/>
          <a:ext cx="7924800" cy="4876800"/>
        </p:xfrm>
        <a:graphic>
          <a:graphicData uri="http://schemas.openxmlformats.org/drawingml/2006/table">
            <a:tbl>
              <a:tblPr firstRow="1" bandRow="1">
                <a:tableStyleId>{5C22544A-7EE6-4342-B048-85BDC9FD1C3A}</a:tableStyleId>
              </a:tblPr>
              <a:tblGrid>
                <a:gridCol w="3983195"/>
                <a:gridCol w="3941605"/>
              </a:tblGrid>
              <a:tr h="335280">
                <a:tc>
                  <a:txBody>
                    <a:bodyPr/>
                    <a:lstStyle/>
                    <a:p>
                      <a:pPr algn="ctr"/>
                      <a:r>
                        <a:rPr lang="en-US" sz="2400" dirty="0" smtClean="0">
                          <a:solidFill>
                            <a:schemeClr val="accent6">
                              <a:lumMod val="50000"/>
                            </a:schemeClr>
                          </a:solidFill>
                        </a:rPr>
                        <a:t>Overall Component</a:t>
                      </a:r>
                      <a:endParaRPr lang="en-US" sz="2400" dirty="0">
                        <a:solidFill>
                          <a:schemeClr val="accent6">
                            <a:lumMod val="50000"/>
                          </a:schemeClr>
                        </a:solidFill>
                      </a:endParaRPr>
                    </a:p>
                  </a:txBody>
                  <a:tcPr>
                    <a:solidFill>
                      <a:schemeClr val="accent6">
                        <a:lumMod val="40000"/>
                        <a:lumOff val="60000"/>
                      </a:schemeClr>
                    </a:solidFill>
                  </a:tcPr>
                </a:tc>
                <a:tc>
                  <a:txBody>
                    <a:bodyPr/>
                    <a:lstStyle/>
                    <a:p>
                      <a:pPr algn="ctr"/>
                      <a:r>
                        <a:rPr lang="en-US" sz="2400" dirty="0" smtClean="0">
                          <a:solidFill>
                            <a:schemeClr val="accent6">
                              <a:lumMod val="50000"/>
                            </a:schemeClr>
                          </a:solidFill>
                        </a:rPr>
                        <a:t>All other components</a:t>
                      </a:r>
                      <a:endParaRPr lang="en-US" sz="2400" dirty="0">
                        <a:solidFill>
                          <a:schemeClr val="accent6">
                            <a:lumMod val="50000"/>
                          </a:schemeClr>
                        </a:solidFill>
                      </a:endParaRPr>
                    </a:p>
                  </a:txBody>
                  <a:tcPr>
                    <a:solidFill>
                      <a:schemeClr val="accent6">
                        <a:lumMod val="40000"/>
                        <a:lumOff val="60000"/>
                      </a:schemeClr>
                    </a:solidFill>
                  </a:tcPr>
                </a:tc>
              </a:tr>
              <a:tr h="129540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400" b="1" smtClean="0">
                          <a:solidFill>
                            <a:schemeClr val="accent6">
                              <a:lumMod val="50000"/>
                            </a:schemeClr>
                          </a:solidFill>
                        </a:rPr>
                        <a:t>Attachments:</a:t>
                      </a:r>
                      <a:r>
                        <a:rPr lang="en-US" sz="2400" smtClean="0">
                          <a:solidFill>
                            <a:schemeClr val="accent6">
                              <a:lumMod val="50000"/>
                            </a:schemeClr>
                          </a:solidFill>
                        </a:rPr>
                        <a:t> Describe the entire application.</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2400" dirty="0" smtClean="0">
                        <a:solidFill>
                          <a:schemeClr val="accent6">
                            <a:lumMod val="50000"/>
                          </a:schemeClr>
                        </a:solidFill>
                      </a:endParaRPr>
                    </a:p>
                  </a:txBody>
                  <a:tcPr>
                    <a:solidFill>
                      <a:schemeClr val="accent6">
                        <a:lumMod val="60000"/>
                        <a:lumOff val="40000"/>
                      </a:schemeClr>
                    </a:solid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accent6">
                              <a:lumMod val="50000"/>
                            </a:schemeClr>
                          </a:solidFill>
                        </a:rPr>
                        <a:t>Attachments:</a:t>
                      </a:r>
                      <a:r>
                        <a:rPr lang="en-US" sz="2400" dirty="0" smtClean="0">
                          <a:solidFill>
                            <a:schemeClr val="accent6">
                              <a:lumMod val="50000"/>
                            </a:schemeClr>
                          </a:solidFill>
                        </a:rPr>
                        <a:t> Reflect</a:t>
                      </a:r>
                      <a:r>
                        <a:rPr lang="en-US" sz="2400" baseline="0" dirty="0" smtClean="0">
                          <a:solidFill>
                            <a:schemeClr val="accent6">
                              <a:lumMod val="50000"/>
                            </a:schemeClr>
                          </a:solidFill>
                        </a:rPr>
                        <a:t> </a:t>
                      </a:r>
                      <a:r>
                        <a:rPr lang="en-US" sz="2400" dirty="0" smtClean="0">
                          <a:solidFill>
                            <a:schemeClr val="accent6">
                              <a:lumMod val="50000"/>
                            </a:schemeClr>
                          </a:solidFill>
                        </a:rPr>
                        <a:t>the activity in the specific component.</a:t>
                      </a:r>
                    </a:p>
                  </a:txBody>
                  <a:tcPr>
                    <a:solidFill>
                      <a:schemeClr val="accent6">
                        <a:lumMod val="60000"/>
                        <a:lumOff val="40000"/>
                      </a:schemeClr>
                    </a:solidFill>
                  </a:tcPr>
                </a:tc>
              </a:tr>
              <a:tr h="129540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accent6">
                              <a:lumMod val="50000"/>
                            </a:schemeClr>
                          </a:solidFill>
                        </a:rPr>
                        <a:t>Introduction:</a:t>
                      </a:r>
                      <a:r>
                        <a:rPr lang="en-US" sz="2400" b="0" dirty="0" smtClean="0">
                          <a:solidFill>
                            <a:schemeClr val="accent6">
                              <a:lumMod val="50000"/>
                            </a:schemeClr>
                          </a:solidFill>
                        </a:rPr>
                        <a:t> Required</a:t>
                      </a:r>
                      <a:r>
                        <a:rPr lang="en-US" sz="2400" b="1" dirty="0" smtClean="0">
                          <a:solidFill>
                            <a:schemeClr val="accent6">
                              <a:lumMod val="50000"/>
                            </a:schemeClr>
                          </a:solidFill>
                        </a:rPr>
                        <a:t> </a:t>
                      </a:r>
                      <a:r>
                        <a:rPr lang="en-US" sz="2400" b="0" dirty="0" smtClean="0">
                          <a:solidFill>
                            <a:schemeClr val="accent6">
                              <a:lumMod val="50000"/>
                            </a:schemeClr>
                          </a:solidFill>
                        </a:rPr>
                        <a:t>f</a:t>
                      </a:r>
                      <a:r>
                        <a:rPr lang="en-US" sz="2400" dirty="0" smtClean="0">
                          <a:solidFill>
                            <a:schemeClr val="accent6">
                              <a:lumMod val="50000"/>
                            </a:schemeClr>
                          </a:solidFill>
                        </a:rPr>
                        <a:t>or Resubmission/ Revision applications</a:t>
                      </a:r>
                    </a:p>
                  </a:txBody>
                  <a:tcPr>
                    <a:solidFill>
                      <a:schemeClr val="accent6">
                        <a:lumMod val="60000"/>
                        <a:lumOff val="40000"/>
                      </a:schemeClr>
                    </a:solidFill>
                  </a:tcPr>
                </a:tc>
                <a:tc>
                  <a:txBody>
                    <a:bodyPr/>
                    <a:lstStyle/>
                    <a:p>
                      <a:r>
                        <a:rPr lang="en-US" sz="2400" b="1" dirty="0" smtClean="0">
                          <a:solidFill>
                            <a:schemeClr val="accent6">
                              <a:lumMod val="50000"/>
                            </a:schemeClr>
                          </a:solidFill>
                        </a:rPr>
                        <a:t>Introduction: </a:t>
                      </a:r>
                      <a:r>
                        <a:rPr lang="en-US" sz="2400" dirty="0" smtClean="0">
                          <a:solidFill>
                            <a:schemeClr val="accent6">
                              <a:lumMod val="50000"/>
                            </a:schemeClr>
                          </a:solidFill>
                        </a:rPr>
                        <a:t>See FOA instructions.</a:t>
                      </a:r>
                      <a:endParaRPr lang="en-US" sz="2400" dirty="0">
                        <a:solidFill>
                          <a:schemeClr val="accent6">
                            <a:lumMod val="50000"/>
                          </a:schemeClr>
                        </a:solidFill>
                      </a:endParaRPr>
                    </a:p>
                  </a:txBody>
                  <a:tcPr>
                    <a:solidFill>
                      <a:schemeClr val="accent6">
                        <a:lumMod val="60000"/>
                        <a:lumOff val="40000"/>
                      </a:schemeClr>
                    </a:solidFill>
                  </a:tcPr>
                </a:tc>
              </a:tr>
              <a:tr h="53340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accent6">
                              <a:lumMod val="50000"/>
                            </a:schemeClr>
                          </a:solidFill>
                        </a:rPr>
                        <a:t>Specific Aims:</a:t>
                      </a:r>
                      <a:r>
                        <a:rPr lang="en-US" sz="2400" dirty="0" smtClean="0">
                          <a:solidFill>
                            <a:schemeClr val="accent6">
                              <a:lumMod val="50000"/>
                            </a:schemeClr>
                          </a:solidFill>
                        </a:rPr>
                        <a:t> Required</a:t>
                      </a:r>
                    </a:p>
                  </a:txBody>
                  <a:tcPr>
                    <a:solidFill>
                      <a:schemeClr val="accent6">
                        <a:lumMod val="60000"/>
                        <a:lumOff val="40000"/>
                      </a:schemeClr>
                    </a:solid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accent6">
                              <a:lumMod val="50000"/>
                            </a:schemeClr>
                          </a:solidFill>
                        </a:rPr>
                        <a:t>Specific Aims:</a:t>
                      </a:r>
                      <a:r>
                        <a:rPr lang="en-US" sz="2400" dirty="0" smtClean="0">
                          <a:solidFill>
                            <a:schemeClr val="accent6">
                              <a:lumMod val="50000"/>
                            </a:schemeClr>
                          </a:solidFill>
                        </a:rPr>
                        <a:t> Required</a:t>
                      </a:r>
                    </a:p>
                  </a:txBody>
                  <a:tcPr>
                    <a:solidFill>
                      <a:schemeClr val="accent6">
                        <a:lumMod val="60000"/>
                        <a:lumOff val="40000"/>
                      </a:schemeClr>
                    </a:solidFill>
                  </a:tcPr>
                </a:tc>
              </a:tr>
              <a:tr h="129540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accent6">
                              <a:lumMod val="50000"/>
                            </a:schemeClr>
                          </a:solidFill>
                        </a:rPr>
                        <a:t>Research Strategy:</a:t>
                      </a:r>
                      <a:r>
                        <a:rPr lang="en-US" sz="2400" b="1" baseline="0" dirty="0" smtClean="0">
                          <a:solidFill>
                            <a:schemeClr val="accent6">
                              <a:lumMod val="50000"/>
                            </a:schemeClr>
                          </a:solidFill>
                        </a:rPr>
                        <a:t> </a:t>
                      </a:r>
                      <a:r>
                        <a:rPr lang="en-US" sz="2400" baseline="0" dirty="0" smtClean="0">
                          <a:solidFill>
                            <a:schemeClr val="accent6">
                              <a:lumMod val="50000"/>
                            </a:schemeClr>
                          </a:solidFill>
                        </a:rPr>
                        <a:t>See FOA instructions for page limit.</a:t>
                      </a:r>
                      <a:endParaRPr lang="en-US" sz="2400" dirty="0" smtClean="0">
                        <a:solidFill>
                          <a:schemeClr val="accent6">
                            <a:lumMod val="50000"/>
                          </a:schemeClr>
                        </a:solidFill>
                      </a:endParaRPr>
                    </a:p>
                  </a:txBody>
                  <a:tcPr>
                    <a:solidFill>
                      <a:schemeClr val="accent6">
                        <a:lumMod val="60000"/>
                        <a:lumOff val="40000"/>
                      </a:schemeClr>
                    </a:solid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accent6">
                              <a:lumMod val="50000"/>
                            </a:schemeClr>
                          </a:solidFill>
                        </a:rPr>
                        <a:t>Research Strategy:</a:t>
                      </a:r>
                      <a:r>
                        <a:rPr lang="en-US" sz="2400" b="1" baseline="0" dirty="0" smtClean="0">
                          <a:solidFill>
                            <a:schemeClr val="accent6">
                              <a:lumMod val="50000"/>
                            </a:schemeClr>
                          </a:solidFill>
                        </a:rPr>
                        <a:t> </a:t>
                      </a:r>
                      <a:r>
                        <a:rPr lang="en-US" sz="2400" baseline="0" dirty="0" smtClean="0">
                          <a:solidFill>
                            <a:schemeClr val="accent6">
                              <a:lumMod val="50000"/>
                            </a:schemeClr>
                          </a:solidFill>
                        </a:rPr>
                        <a:t>See FOA instructions for page limit.</a:t>
                      </a:r>
                      <a:endParaRPr lang="en-US" sz="2400" dirty="0" smtClean="0">
                        <a:solidFill>
                          <a:schemeClr val="accent6">
                            <a:lumMod val="50000"/>
                          </a:schemeClr>
                        </a:solidFill>
                      </a:endParaRPr>
                    </a:p>
                  </a:txBody>
                  <a:tcPr>
                    <a:solidFill>
                      <a:schemeClr val="accent6">
                        <a:lumMod val="60000"/>
                        <a:lumOff val="40000"/>
                      </a:schemeClr>
                    </a:solidFill>
                  </a:tcPr>
                </a:tc>
              </a:tr>
            </a:tbl>
          </a:graphicData>
        </a:graphic>
      </p:graphicFrame>
    </p:spTree>
    <p:extLst>
      <p:ext uri="{BB962C8B-B14F-4D97-AF65-F5344CB8AC3E}">
        <p14:creationId xmlns:p14="http://schemas.microsoft.com/office/powerpoint/2010/main" val="348759633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Rectangle 1"/>
          <p:cNvSpPr/>
          <p:nvPr/>
        </p:nvSpPr>
        <p:spPr>
          <a:xfrm>
            <a:off x="304800" y="381000"/>
            <a:ext cx="8610600" cy="707886"/>
          </a:xfrm>
          <a:prstGeom prst="rect">
            <a:avLst/>
          </a:prstGeom>
        </p:spPr>
        <p:txBody>
          <a:bodyPr wrap="square">
            <a:spAutoFit/>
          </a:bodyPr>
          <a:lstStyle/>
          <a:p>
            <a:pPr algn="ctr"/>
            <a:r>
              <a:rPr lang="en-US" sz="4000" dirty="0">
                <a:solidFill>
                  <a:schemeClr val="accent6">
                    <a:lumMod val="50000"/>
                  </a:schemeClr>
                </a:solidFill>
              </a:rPr>
              <a:t>Data Entry: </a:t>
            </a:r>
            <a:r>
              <a:rPr lang="en-US" sz="4000" dirty="0" smtClean="0">
                <a:solidFill>
                  <a:schemeClr val="accent6">
                    <a:lumMod val="50000"/>
                  </a:schemeClr>
                </a:solidFill>
              </a:rPr>
              <a:t>Senior/Key Person Profile</a:t>
            </a:r>
            <a:endParaRPr lang="en-US" sz="4000" dirty="0">
              <a:solidFill>
                <a:schemeClr val="accent6">
                  <a:lumMod val="50000"/>
                </a:scheme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688029449"/>
              </p:ext>
            </p:extLst>
          </p:nvPr>
        </p:nvGraphicFramePr>
        <p:xfrm>
          <a:off x="457200" y="1600200"/>
          <a:ext cx="8077200" cy="3505200"/>
        </p:xfrm>
        <a:graphic>
          <a:graphicData uri="http://schemas.openxmlformats.org/drawingml/2006/table">
            <a:tbl>
              <a:tblPr firstRow="1" bandRow="1">
                <a:tableStyleId>{5C22544A-7EE6-4342-B048-85BDC9FD1C3A}</a:tableStyleId>
              </a:tblPr>
              <a:tblGrid>
                <a:gridCol w="3962400"/>
                <a:gridCol w="4114800"/>
              </a:tblGrid>
              <a:tr h="504986">
                <a:tc>
                  <a:txBody>
                    <a:bodyPr/>
                    <a:lstStyle/>
                    <a:p>
                      <a:pPr algn="ctr"/>
                      <a:r>
                        <a:rPr lang="en-US" sz="2400" dirty="0" smtClean="0">
                          <a:solidFill>
                            <a:schemeClr val="accent6">
                              <a:lumMod val="50000"/>
                            </a:schemeClr>
                          </a:solidFill>
                        </a:rPr>
                        <a:t>Overall Component</a:t>
                      </a:r>
                      <a:endParaRPr lang="en-US" sz="2400" dirty="0">
                        <a:solidFill>
                          <a:schemeClr val="accent6">
                            <a:lumMod val="50000"/>
                          </a:schemeClr>
                        </a:solidFill>
                      </a:endParaRPr>
                    </a:p>
                  </a:txBody>
                  <a:tcPr>
                    <a:solidFill>
                      <a:schemeClr val="accent6">
                        <a:lumMod val="40000"/>
                        <a:lumOff val="60000"/>
                      </a:schemeClr>
                    </a:solidFill>
                  </a:tcPr>
                </a:tc>
                <a:tc>
                  <a:txBody>
                    <a:bodyPr/>
                    <a:lstStyle/>
                    <a:p>
                      <a:pPr algn="ctr"/>
                      <a:r>
                        <a:rPr lang="en-US" sz="2400" dirty="0" smtClean="0">
                          <a:solidFill>
                            <a:schemeClr val="accent6">
                              <a:lumMod val="50000"/>
                            </a:schemeClr>
                          </a:solidFill>
                        </a:rPr>
                        <a:t>All other components</a:t>
                      </a:r>
                      <a:endParaRPr lang="en-US" sz="2400" dirty="0">
                        <a:solidFill>
                          <a:schemeClr val="accent6">
                            <a:lumMod val="50000"/>
                          </a:schemeClr>
                        </a:solidFill>
                      </a:endParaRPr>
                    </a:p>
                  </a:txBody>
                  <a:tcPr>
                    <a:solidFill>
                      <a:schemeClr val="accent6">
                        <a:lumMod val="40000"/>
                        <a:lumOff val="60000"/>
                      </a:schemeClr>
                    </a:solidFill>
                  </a:tcPr>
                </a:tc>
              </a:tr>
              <a:tr h="3000214">
                <a:tc>
                  <a:txBody>
                    <a:bodyPr/>
                    <a:lstStyle/>
                    <a:p>
                      <a:pPr marL="285750" lvl="0" indent="-285750">
                        <a:buFont typeface="Arial" pitchFamily="34" charset="0"/>
                        <a:buChar char="•"/>
                      </a:pPr>
                      <a:r>
                        <a:rPr lang="en-US" sz="2400" dirty="0" smtClean="0">
                          <a:solidFill>
                            <a:schemeClr val="accent6">
                              <a:lumMod val="50000"/>
                            </a:schemeClr>
                          </a:solidFill>
                        </a:rPr>
                        <a:t>Use the Project Director/Principal Investigator section to designate the Contact PD/PI </a:t>
                      </a:r>
                    </a:p>
                    <a:p>
                      <a:pPr marL="285750" lvl="0" indent="-285750">
                        <a:buFont typeface="Arial" pitchFamily="34" charset="0"/>
                        <a:buChar char="•"/>
                      </a:pPr>
                      <a:r>
                        <a:rPr lang="en-US" sz="2400" dirty="0" smtClean="0">
                          <a:solidFill>
                            <a:schemeClr val="accent6">
                              <a:lumMod val="50000"/>
                            </a:schemeClr>
                          </a:solidFill>
                        </a:rPr>
                        <a:t>Include any Multi-PD/PIs</a:t>
                      </a:r>
                      <a:endParaRPr lang="en-US" sz="2400" baseline="0" dirty="0" smtClean="0">
                        <a:solidFill>
                          <a:schemeClr val="accent6">
                            <a:lumMod val="50000"/>
                          </a:schemeClr>
                        </a:solidFill>
                      </a:endParaRPr>
                    </a:p>
                    <a:p>
                      <a:pPr marL="742950" lvl="1" indent="-285750">
                        <a:buFont typeface="Arial" pitchFamily="34" charset="0"/>
                        <a:buChar char="•"/>
                      </a:pPr>
                      <a:r>
                        <a:rPr lang="en-US" sz="2000" dirty="0" smtClean="0">
                          <a:solidFill>
                            <a:schemeClr val="accent6">
                              <a:lumMod val="50000"/>
                            </a:schemeClr>
                          </a:solidFill>
                        </a:rPr>
                        <a:t>Project Role of PD/PI</a:t>
                      </a:r>
                    </a:p>
                  </a:txBody>
                  <a:tcPr>
                    <a:solidFill>
                      <a:schemeClr val="accent6">
                        <a:lumMod val="60000"/>
                        <a:lumOff val="40000"/>
                      </a:schemeClr>
                    </a:solidFill>
                  </a:tcPr>
                </a:tc>
                <a:tc>
                  <a:txBody>
                    <a:bodyPr/>
                    <a:lstStyle/>
                    <a:p>
                      <a:pPr marL="285750" lvl="0" indent="-285750">
                        <a:buFont typeface="Arial" pitchFamily="34" charset="0"/>
                        <a:buChar char="•"/>
                      </a:pPr>
                      <a:r>
                        <a:rPr lang="en-US" sz="2400" dirty="0" smtClean="0">
                          <a:solidFill>
                            <a:schemeClr val="accent6">
                              <a:lumMod val="50000"/>
                            </a:schemeClr>
                          </a:solidFill>
                        </a:rPr>
                        <a:t>Use the Project Director/Principal Investigator section to designate the Project Lead</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400" dirty="0" smtClean="0">
                          <a:solidFill>
                            <a:schemeClr val="accent6">
                              <a:lumMod val="50000"/>
                            </a:schemeClr>
                          </a:solidFill>
                        </a:rPr>
                        <a:t>Must not use PD/PI</a:t>
                      </a:r>
                      <a:r>
                        <a:rPr lang="en-US" sz="2400" baseline="0" dirty="0" smtClean="0">
                          <a:solidFill>
                            <a:schemeClr val="accent6">
                              <a:lumMod val="50000"/>
                            </a:schemeClr>
                          </a:solidFill>
                        </a:rPr>
                        <a:t> </a:t>
                      </a:r>
                      <a:r>
                        <a:rPr lang="en-US" sz="2400" dirty="0" smtClean="0">
                          <a:solidFill>
                            <a:schemeClr val="accent6">
                              <a:lumMod val="50000"/>
                            </a:schemeClr>
                          </a:solidFill>
                        </a:rPr>
                        <a:t>role</a:t>
                      </a:r>
                    </a:p>
                    <a:p>
                      <a:pPr marL="742950" lvl="1" indent="-285750">
                        <a:buFont typeface="Arial" pitchFamily="34" charset="0"/>
                        <a:buChar char="•"/>
                      </a:pPr>
                      <a:r>
                        <a:rPr lang="en-US" sz="2000" dirty="0" smtClean="0">
                          <a:solidFill>
                            <a:schemeClr val="accent6">
                              <a:lumMod val="50000"/>
                            </a:schemeClr>
                          </a:solidFill>
                        </a:rPr>
                        <a:t>ASSIST defaults role to Other, Project Lead</a:t>
                      </a:r>
                    </a:p>
                    <a:p>
                      <a:pPr marL="742950" lvl="1" indent="-285750">
                        <a:buFont typeface="Arial" pitchFamily="34" charset="0"/>
                        <a:buChar char="•"/>
                      </a:pPr>
                      <a:r>
                        <a:rPr lang="en-US" sz="2000" dirty="0" smtClean="0">
                          <a:solidFill>
                            <a:schemeClr val="accent6">
                              <a:lumMod val="50000"/>
                            </a:schemeClr>
                          </a:solidFill>
                        </a:rPr>
                        <a:t>Follow FOA instructions</a:t>
                      </a:r>
                    </a:p>
                  </a:txBody>
                  <a:tcPr>
                    <a:solidFill>
                      <a:schemeClr val="accent6">
                        <a:lumMod val="60000"/>
                        <a:lumOff val="40000"/>
                      </a:schemeClr>
                    </a:solidFill>
                  </a:tcPr>
                </a:tc>
              </a:tr>
            </a:tbl>
          </a:graphicData>
        </a:graphic>
      </p:graphicFrame>
      <p:sp>
        <p:nvSpPr>
          <p:cNvPr id="4" name="Rounded Rectangle 3"/>
          <p:cNvSpPr/>
          <p:nvPr/>
        </p:nvSpPr>
        <p:spPr>
          <a:xfrm>
            <a:off x="381000" y="5181600"/>
            <a:ext cx="8382000" cy="1143000"/>
          </a:xfrm>
          <a:prstGeom prst="roundRect">
            <a:avLst/>
          </a:prstGeom>
          <a:solidFill>
            <a:schemeClr val="accent1">
              <a:lumMod val="60000"/>
              <a:lumOff val="40000"/>
            </a:schemeClr>
          </a:solidFill>
          <a:ln w="25400" cap="flat" cmpd="sng" algn="ctr">
            <a:solidFill>
              <a:srgbClr val="F0F3FB">
                <a:lumMod val="25000"/>
              </a:srgbClr>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2000" i="0" u="none" strike="noStrike" kern="0" cap="none" spc="0" normalizeH="0" baseline="0" noProof="0" dirty="0" smtClean="0">
                <a:ln>
                  <a:noFill/>
                </a:ln>
                <a:solidFill>
                  <a:schemeClr val="accent6">
                    <a:lumMod val="50000"/>
                  </a:schemeClr>
                </a:solidFill>
                <a:effectLst/>
                <a:uLnTx/>
                <a:uFillTx/>
                <a:latin typeface="Calibri"/>
                <a:ea typeface="+mn-ea"/>
                <a:cs typeface="+mn-cs"/>
              </a:rPr>
              <a:t>Applications must include a single biosketch for each Senior/Key person regardless of the number of components they are listed on.  Biosketch </a:t>
            </a:r>
          </a:p>
          <a:p>
            <a:pPr marL="0" marR="0" indent="0" algn="ctr" defTabSz="914400" eaLnBrk="1" fontAlgn="auto" latinLnBrk="0" hangingPunct="1">
              <a:lnSpc>
                <a:spcPct val="100000"/>
              </a:lnSpc>
              <a:spcBef>
                <a:spcPts val="0"/>
              </a:spcBef>
              <a:spcAft>
                <a:spcPts val="0"/>
              </a:spcAft>
              <a:buClrTx/>
              <a:buSzTx/>
              <a:buFontTx/>
              <a:buNone/>
              <a:tabLst/>
            </a:pPr>
            <a:r>
              <a:rPr kumimoji="0" lang="en-US" sz="2000" i="0" u="none" strike="noStrike" kern="0" cap="none" spc="0" normalizeH="0" baseline="0" noProof="0" dirty="0" smtClean="0">
                <a:ln>
                  <a:noFill/>
                </a:ln>
                <a:solidFill>
                  <a:schemeClr val="accent6">
                    <a:lumMod val="50000"/>
                  </a:schemeClr>
                </a:solidFill>
                <a:effectLst/>
                <a:uLnTx/>
                <a:uFillTx/>
                <a:latin typeface="Calibri"/>
                <a:ea typeface="+mn-ea"/>
                <a:cs typeface="+mn-cs"/>
              </a:rPr>
              <a:t>can be included with any entry – just pick</a:t>
            </a:r>
            <a:r>
              <a:rPr kumimoji="0" lang="en-US" sz="2000" i="0" u="none" strike="noStrike" kern="0" cap="none" spc="0" normalizeH="0" noProof="0" dirty="0" smtClean="0">
                <a:ln>
                  <a:noFill/>
                </a:ln>
                <a:solidFill>
                  <a:schemeClr val="accent6">
                    <a:lumMod val="50000"/>
                  </a:schemeClr>
                </a:solidFill>
                <a:effectLst/>
                <a:uLnTx/>
                <a:uFillTx/>
                <a:latin typeface="Calibri"/>
                <a:ea typeface="+mn-ea"/>
                <a:cs typeface="+mn-cs"/>
              </a:rPr>
              <a:t> one</a:t>
            </a:r>
            <a:endParaRPr kumimoji="0" lang="en-US" sz="2000" i="0" u="none" strike="noStrike" kern="0" cap="none" spc="0" normalizeH="0" baseline="0" noProof="0" dirty="0" smtClean="0">
              <a:ln>
                <a:noFill/>
              </a:ln>
              <a:solidFill>
                <a:schemeClr val="accent6">
                  <a:lumMod val="50000"/>
                </a:schemeClr>
              </a:solidFill>
              <a:effectLst/>
              <a:uLnTx/>
              <a:uFillTx/>
              <a:latin typeface="Calibri"/>
              <a:ea typeface="+mn-ea"/>
              <a:cs typeface="+mn-cs"/>
            </a:endParaRPr>
          </a:p>
        </p:txBody>
      </p:sp>
    </p:spTree>
    <p:extLst>
      <p:ext uri="{BB962C8B-B14F-4D97-AF65-F5344CB8AC3E}">
        <p14:creationId xmlns:p14="http://schemas.microsoft.com/office/powerpoint/2010/main" val="89833418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Rectangle 1"/>
          <p:cNvSpPr/>
          <p:nvPr/>
        </p:nvSpPr>
        <p:spPr>
          <a:xfrm>
            <a:off x="381000" y="1752600"/>
            <a:ext cx="8229600" cy="5262979"/>
          </a:xfrm>
          <a:prstGeom prst="rect">
            <a:avLst/>
          </a:prstGeom>
        </p:spPr>
        <p:txBody>
          <a:bodyPr wrap="square">
            <a:spAutoFit/>
          </a:bodyPr>
          <a:lstStyle/>
          <a:p>
            <a:r>
              <a:rPr lang="en-US" sz="2400" dirty="0" smtClean="0">
                <a:solidFill>
                  <a:schemeClr val="accent6">
                    <a:lumMod val="50000"/>
                  </a:schemeClr>
                </a:solidFill>
              </a:rPr>
              <a:t>As </a:t>
            </a:r>
            <a:r>
              <a:rPr lang="en-US" sz="2400" dirty="0">
                <a:solidFill>
                  <a:schemeClr val="accent6">
                    <a:lumMod val="50000"/>
                  </a:schemeClr>
                </a:solidFill>
              </a:rPr>
              <a:t>component data is entered several actions are available</a:t>
            </a:r>
            <a:r>
              <a:rPr lang="en-US" sz="2400" dirty="0" smtClean="0">
                <a:solidFill>
                  <a:schemeClr val="accent6">
                    <a:lumMod val="50000"/>
                  </a:schemeClr>
                </a:solidFill>
              </a:rPr>
              <a:t>:</a:t>
            </a:r>
          </a:p>
          <a:p>
            <a:endParaRPr lang="en-US" sz="1200" dirty="0">
              <a:solidFill>
                <a:schemeClr val="accent6">
                  <a:lumMod val="50000"/>
                </a:schemeClr>
              </a:solidFill>
            </a:endParaRPr>
          </a:p>
          <a:p>
            <a:pPr marL="742950" lvl="1" indent="-285750">
              <a:buFont typeface="Calibri" panose="020F0502020204030204" pitchFamily="34" charset="0"/>
              <a:buChar char="‒"/>
            </a:pPr>
            <a:r>
              <a:rPr lang="en-US" sz="2400" dirty="0">
                <a:solidFill>
                  <a:schemeClr val="accent6">
                    <a:lumMod val="50000"/>
                  </a:schemeClr>
                </a:solidFill>
              </a:rPr>
              <a:t>Change Component </a:t>
            </a:r>
            <a:r>
              <a:rPr lang="en-US" sz="2400" dirty="0" smtClean="0">
                <a:solidFill>
                  <a:schemeClr val="accent6">
                    <a:lumMod val="50000"/>
                  </a:schemeClr>
                </a:solidFill>
              </a:rPr>
              <a:t>Order</a:t>
            </a:r>
          </a:p>
          <a:p>
            <a:pPr marL="742950" lvl="1" indent="-285750">
              <a:buFont typeface="Calibri" panose="020F0502020204030204" pitchFamily="34" charset="0"/>
              <a:buChar char="‒"/>
            </a:pPr>
            <a:r>
              <a:rPr lang="en-US" sz="2400" dirty="0" smtClean="0">
                <a:solidFill>
                  <a:schemeClr val="accent6">
                    <a:lumMod val="50000"/>
                  </a:schemeClr>
                </a:solidFill>
              </a:rPr>
              <a:t>Validate Component</a:t>
            </a:r>
          </a:p>
          <a:p>
            <a:pPr marL="742950" lvl="1" indent="-285750">
              <a:buFont typeface="Calibri" panose="020F0502020204030204" pitchFamily="34" charset="0"/>
              <a:buChar char="‒"/>
            </a:pPr>
            <a:r>
              <a:rPr lang="en-US" sz="2400" dirty="0" smtClean="0">
                <a:solidFill>
                  <a:schemeClr val="accent6">
                    <a:lumMod val="50000"/>
                  </a:schemeClr>
                </a:solidFill>
              </a:rPr>
              <a:t>Preview </a:t>
            </a:r>
            <a:r>
              <a:rPr lang="en-US" sz="2400" dirty="0">
                <a:solidFill>
                  <a:schemeClr val="accent6">
                    <a:lumMod val="50000"/>
                  </a:schemeClr>
                </a:solidFill>
              </a:rPr>
              <a:t>Current </a:t>
            </a:r>
            <a:r>
              <a:rPr lang="en-US" sz="2400" dirty="0" smtClean="0">
                <a:solidFill>
                  <a:schemeClr val="accent6">
                    <a:lumMod val="50000"/>
                  </a:schemeClr>
                </a:solidFill>
              </a:rPr>
              <a:t>Component</a:t>
            </a:r>
          </a:p>
          <a:p>
            <a:pPr marL="742950" lvl="1" indent="-285750">
              <a:buFont typeface="Calibri" panose="020F0502020204030204" pitchFamily="34" charset="0"/>
              <a:buChar char="‒"/>
            </a:pPr>
            <a:r>
              <a:rPr lang="en-US" sz="2400" dirty="0" smtClean="0">
                <a:solidFill>
                  <a:schemeClr val="accent6">
                    <a:lumMod val="50000"/>
                  </a:schemeClr>
                </a:solidFill>
              </a:rPr>
              <a:t>Update </a:t>
            </a:r>
            <a:r>
              <a:rPr lang="en-US" sz="2400" dirty="0">
                <a:solidFill>
                  <a:schemeClr val="accent6">
                    <a:lumMod val="50000"/>
                  </a:schemeClr>
                </a:solidFill>
              </a:rPr>
              <a:t>Component Status</a:t>
            </a:r>
          </a:p>
          <a:p>
            <a:pPr marL="1257300" lvl="2" indent="-342900">
              <a:buFont typeface="Arial" panose="020B0604020202020204" pitchFamily="34" charset="0"/>
              <a:buChar char="•"/>
            </a:pPr>
            <a:r>
              <a:rPr lang="en-US" sz="2400" dirty="0">
                <a:solidFill>
                  <a:schemeClr val="accent6">
                    <a:lumMod val="50000"/>
                  </a:schemeClr>
                </a:solidFill>
              </a:rPr>
              <a:t>Work In Progress – only status that allows </a:t>
            </a:r>
            <a:r>
              <a:rPr lang="en-US" sz="2400" dirty="0" smtClean="0">
                <a:solidFill>
                  <a:schemeClr val="accent6">
                    <a:lumMod val="50000"/>
                  </a:schemeClr>
                </a:solidFill>
              </a:rPr>
              <a:t>editing</a:t>
            </a:r>
          </a:p>
          <a:p>
            <a:pPr marL="1257300" lvl="2" indent="-342900">
              <a:buFont typeface="Arial" panose="020B0604020202020204" pitchFamily="34" charset="0"/>
              <a:buChar char="•"/>
            </a:pPr>
            <a:r>
              <a:rPr lang="en-US" sz="2400" dirty="0" smtClean="0">
                <a:solidFill>
                  <a:schemeClr val="accent6">
                    <a:lumMod val="50000"/>
                  </a:schemeClr>
                </a:solidFill>
              </a:rPr>
              <a:t>Complete </a:t>
            </a:r>
            <a:r>
              <a:rPr lang="en-US" sz="2400" dirty="0">
                <a:solidFill>
                  <a:schemeClr val="accent6">
                    <a:lumMod val="50000"/>
                  </a:schemeClr>
                </a:solidFill>
              </a:rPr>
              <a:t>– component data entry is complete </a:t>
            </a:r>
            <a:endParaRPr lang="en-US" sz="2400" dirty="0" smtClean="0">
              <a:solidFill>
                <a:schemeClr val="accent6">
                  <a:lumMod val="50000"/>
                </a:schemeClr>
              </a:solidFill>
            </a:endParaRPr>
          </a:p>
          <a:p>
            <a:pPr marL="1257300" lvl="2" indent="-342900">
              <a:buFont typeface="Arial" panose="020B0604020202020204" pitchFamily="34" charset="0"/>
              <a:buChar char="•"/>
            </a:pPr>
            <a:r>
              <a:rPr lang="en-US" sz="2400" dirty="0" smtClean="0">
                <a:solidFill>
                  <a:schemeClr val="accent6">
                    <a:lumMod val="50000"/>
                  </a:schemeClr>
                </a:solidFill>
              </a:rPr>
              <a:t>Final </a:t>
            </a:r>
            <a:r>
              <a:rPr lang="en-US" sz="2400" dirty="0">
                <a:solidFill>
                  <a:schemeClr val="accent6">
                    <a:lumMod val="50000"/>
                  </a:schemeClr>
                </a:solidFill>
              </a:rPr>
              <a:t>– component has been reviewed by applicant organization and incorporated into the </a:t>
            </a:r>
            <a:r>
              <a:rPr lang="en-US" sz="2400" dirty="0" smtClean="0">
                <a:solidFill>
                  <a:schemeClr val="accent6">
                    <a:lumMod val="50000"/>
                  </a:schemeClr>
                </a:solidFill>
              </a:rPr>
              <a:t>application</a:t>
            </a:r>
          </a:p>
          <a:p>
            <a:pPr marL="1257300" lvl="2" indent="-342900">
              <a:buFont typeface="Arial" panose="020B0604020202020204" pitchFamily="34" charset="0"/>
              <a:buChar char="•"/>
            </a:pPr>
            <a:endParaRPr lang="en-US" sz="2400" dirty="0">
              <a:solidFill>
                <a:schemeClr val="accent6">
                  <a:lumMod val="50000"/>
                </a:schemeClr>
              </a:solidFill>
            </a:endParaRPr>
          </a:p>
          <a:p>
            <a:pPr marL="1257300" lvl="2" indent="-342900">
              <a:buFont typeface="Arial" panose="020B0604020202020204" pitchFamily="34" charset="0"/>
              <a:buChar char="•"/>
            </a:pPr>
            <a:endParaRPr lang="en-US" sz="2400" dirty="0" smtClean="0">
              <a:solidFill>
                <a:schemeClr val="accent6">
                  <a:lumMod val="50000"/>
                </a:schemeClr>
              </a:solidFill>
            </a:endParaRPr>
          </a:p>
          <a:p>
            <a:pPr marL="1257300" lvl="2" indent="-342900">
              <a:buFont typeface="Arial" panose="020B0604020202020204" pitchFamily="34" charset="0"/>
              <a:buChar char="•"/>
            </a:pPr>
            <a:endParaRPr lang="en-US" sz="2400" dirty="0">
              <a:solidFill>
                <a:schemeClr val="accent6">
                  <a:lumMod val="50000"/>
                </a:schemeClr>
              </a:solidFill>
            </a:endParaRPr>
          </a:p>
          <a:p>
            <a:pPr marL="1257300" lvl="2" indent="-342900">
              <a:buFont typeface="Arial" panose="020B0604020202020204" pitchFamily="34" charset="0"/>
              <a:buChar char="•"/>
            </a:pPr>
            <a:endParaRPr lang="en-US" sz="2400" dirty="0">
              <a:solidFill>
                <a:schemeClr val="accent6">
                  <a:lumMod val="50000"/>
                </a:schemeClr>
              </a:solidFill>
            </a:endParaRPr>
          </a:p>
        </p:txBody>
      </p:sp>
      <p:sp>
        <p:nvSpPr>
          <p:cNvPr id="3" name="TextBox 2"/>
          <p:cNvSpPr txBox="1"/>
          <p:nvPr/>
        </p:nvSpPr>
        <p:spPr>
          <a:xfrm>
            <a:off x="1219200" y="457200"/>
            <a:ext cx="6705600" cy="707886"/>
          </a:xfrm>
          <a:prstGeom prst="rect">
            <a:avLst/>
          </a:prstGeom>
          <a:noFill/>
        </p:spPr>
        <p:txBody>
          <a:bodyPr wrap="square" rtlCol="0">
            <a:spAutoFit/>
          </a:bodyPr>
          <a:lstStyle/>
          <a:p>
            <a:pPr algn="ctr"/>
            <a:r>
              <a:rPr lang="en-US" sz="4000" dirty="0" smtClean="0">
                <a:solidFill>
                  <a:schemeClr val="accent6">
                    <a:lumMod val="50000"/>
                  </a:schemeClr>
                </a:solidFill>
              </a:rPr>
              <a:t>Component Actions</a:t>
            </a:r>
            <a:endParaRPr lang="en-US" sz="4000" dirty="0">
              <a:solidFill>
                <a:schemeClr val="accent6">
                  <a:lumMod val="50000"/>
                </a:schemeClr>
              </a:solidFill>
            </a:endParaRPr>
          </a:p>
        </p:txBody>
      </p:sp>
    </p:spTree>
    <p:extLst>
      <p:ext uri="{BB962C8B-B14F-4D97-AF65-F5344CB8AC3E}">
        <p14:creationId xmlns:p14="http://schemas.microsoft.com/office/powerpoint/2010/main" val="96050963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pic>
        <p:nvPicPr>
          <p:cNvPr id="2" name="Picture 2" title="screen shot of change component order a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332390"/>
            <a:ext cx="6981825" cy="2667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 name="Picture 3" title="change component order scre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585" y="4038600"/>
            <a:ext cx="6800850" cy="25908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Oval 3"/>
          <p:cNvSpPr/>
          <p:nvPr/>
        </p:nvSpPr>
        <p:spPr>
          <a:xfrm>
            <a:off x="2054626" y="5410200"/>
            <a:ext cx="536174" cy="990600"/>
          </a:xfrm>
          <a:prstGeom prst="ellipse">
            <a:avLst/>
          </a:prstGeom>
          <a:noFill/>
          <a:ln w="25400" cap="flat" cmpd="sng" algn="ctr">
            <a:solidFill>
              <a:srgbClr val="F0F3FB">
                <a:lumMod val="25000"/>
              </a:srgbClr>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1" i="0" u="none" strike="noStrike" kern="0" cap="none" spc="0" normalizeH="0" baseline="0" noProof="0" dirty="0" smtClean="0">
              <a:ln>
                <a:noFill/>
              </a:ln>
              <a:solidFill>
                <a:srgbClr val="FFFFFF"/>
              </a:solidFill>
              <a:effectLst/>
              <a:uLnTx/>
              <a:uFillTx/>
              <a:latin typeface="Calibri"/>
              <a:ea typeface="+mn-ea"/>
              <a:cs typeface="+mn-cs"/>
            </a:endParaRPr>
          </a:p>
        </p:txBody>
      </p:sp>
      <p:sp>
        <p:nvSpPr>
          <p:cNvPr id="5" name="Oval 4"/>
          <p:cNvSpPr/>
          <p:nvPr/>
        </p:nvSpPr>
        <p:spPr>
          <a:xfrm>
            <a:off x="4495800" y="2895600"/>
            <a:ext cx="762000" cy="381000"/>
          </a:xfrm>
          <a:prstGeom prst="ellipse">
            <a:avLst/>
          </a:prstGeom>
          <a:noFill/>
          <a:ln w="25400" cap="flat" cmpd="sng" algn="ctr">
            <a:solidFill>
              <a:srgbClr val="F0F3FB">
                <a:lumMod val="25000"/>
              </a:srgbClr>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1" i="0" u="none" strike="noStrike" kern="0" cap="none" spc="0" normalizeH="0" baseline="0" noProof="0" dirty="0" smtClean="0">
              <a:ln>
                <a:noFill/>
              </a:ln>
              <a:solidFill>
                <a:srgbClr val="FFFFFF"/>
              </a:solidFill>
              <a:effectLst/>
              <a:uLnTx/>
              <a:uFillTx/>
              <a:latin typeface="Calibri"/>
              <a:ea typeface="+mn-ea"/>
              <a:cs typeface="+mn-cs"/>
            </a:endParaRPr>
          </a:p>
        </p:txBody>
      </p:sp>
      <p:sp>
        <p:nvSpPr>
          <p:cNvPr id="6" name="Oval 5"/>
          <p:cNvSpPr/>
          <p:nvPr/>
        </p:nvSpPr>
        <p:spPr>
          <a:xfrm>
            <a:off x="6477000" y="2057400"/>
            <a:ext cx="762000" cy="457200"/>
          </a:xfrm>
          <a:prstGeom prst="ellipse">
            <a:avLst/>
          </a:prstGeom>
          <a:noFill/>
          <a:ln w="25400" cap="flat" cmpd="sng" algn="ctr">
            <a:solidFill>
              <a:srgbClr val="F0F3FB">
                <a:lumMod val="25000"/>
              </a:srgbClr>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1" i="0" u="none" strike="noStrike" kern="0" cap="none" spc="0" normalizeH="0" baseline="0" noProof="0" dirty="0" smtClean="0">
              <a:ln>
                <a:noFill/>
              </a:ln>
              <a:solidFill>
                <a:srgbClr val="FFFFFF"/>
              </a:solidFill>
              <a:effectLst/>
              <a:uLnTx/>
              <a:uFillTx/>
              <a:latin typeface="Calibri"/>
              <a:ea typeface="+mn-ea"/>
              <a:cs typeface="+mn-cs"/>
            </a:endParaRPr>
          </a:p>
        </p:txBody>
      </p:sp>
      <p:sp>
        <p:nvSpPr>
          <p:cNvPr id="7" name="TextBox 6"/>
          <p:cNvSpPr txBox="1"/>
          <p:nvPr/>
        </p:nvSpPr>
        <p:spPr>
          <a:xfrm>
            <a:off x="838200" y="430142"/>
            <a:ext cx="7315199" cy="707886"/>
          </a:xfrm>
          <a:prstGeom prst="rect">
            <a:avLst/>
          </a:prstGeom>
          <a:noFill/>
        </p:spPr>
        <p:txBody>
          <a:bodyPr wrap="square" rtlCol="0">
            <a:spAutoFit/>
          </a:bodyPr>
          <a:lstStyle/>
          <a:p>
            <a:pPr algn="ctr"/>
            <a:r>
              <a:rPr lang="en-US" sz="4000" dirty="0" smtClean="0">
                <a:solidFill>
                  <a:schemeClr val="accent6">
                    <a:lumMod val="50000"/>
                  </a:schemeClr>
                </a:solidFill>
              </a:rPr>
              <a:t>Change Component Order</a:t>
            </a:r>
            <a:endParaRPr lang="en-US" sz="4000" dirty="0">
              <a:solidFill>
                <a:schemeClr val="accent6">
                  <a:lumMod val="50000"/>
                </a:schemeClr>
              </a:solidFill>
            </a:endParaRPr>
          </a:p>
        </p:txBody>
      </p:sp>
      <p:sp>
        <p:nvSpPr>
          <p:cNvPr id="8" name="Rounded Rectangular Callout 7"/>
          <p:cNvSpPr/>
          <p:nvPr/>
        </p:nvSpPr>
        <p:spPr>
          <a:xfrm>
            <a:off x="2209800" y="2628900"/>
            <a:ext cx="1981200" cy="1028700"/>
          </a:xfrm>
          <a:prstGeom prst="wedgeRoundRectCallout">
            <a:avLst>
              <a:gd name="adj1" fmla="val 63409"/>
              <a:gd name="adj2" fmla="val 4714"/>
              <a:gd name="adj3" fmla="val 16667"/>
            </a:avLst>
          </a:prstGeom>
          <a:solidFill>
            <a:schemeClr val="accent1">
              <a:lumMod val="60000"/>
              <a:lumOff val="40000"/>
            </a:schemeClr>
          </a:solidFill>
          <a:ln w="25400" cap="flat" cmpd="sng" algn="ctr">
            <a:solidFill>
              <a:srgbClr val="F0F3FB">
                <a:lumMod val="25000"/>
              </a:srgbClr>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lang="en-US" sz="2000" kern="0" dirty="0" smtClean="0">
                <a:solidFill>
                  <a:schemeClr val="accent6">
                    <a:lumMod val="50000"/>
                  </a:schemeClr>
                </a:solidFill>
                <a:latin typeface="Calibri"/>
              </a:rPr>
              <a:t>Select Component Type to reorder</a:t>
            </a:r>
            <a:endParaRPr kumimoji="0" lang="en-US" sz="2000" i="0" u="none" strike="noStrike" kern="0" cap="none" spc="0" normalizeH="0" baseline="0" noProof="0" dirty="0" smtClean="0">
              <a:ln>
                <a:noFill/>
              </a:ln>
              <a:solidFill>
                <a:schemeClr val="accent6">
                  <a:lumMod val="50000"/>
                </a:schemeClr>
              </a:solidFill>
              <a:effectLst/>
              <a:uLnTx/>
              <a:uFillTx/>
              <a:latin typeface="Calibri"/>
            </a:endParaRPr>
          </a:p>
        </p:txBody>
      </p:sp>
      <p:sp>
        <p:nvSpPr>
          <p:cNvPr id="9" name="Rounded Rectangular Callout 8"/>
          <p:cNvSpPr/>
          <p:nvPr/>
        </p:nvSpPr>
        <p:spPr>
          <a:xfrm>
            <a:off x="381000" y="5318094"/>
            <a:ext cx="1371600" cy="990600"/>
          </a:xfrm>
          <a:prstGeom prst="wedgeRoundRectCallout">
            <a:avLst>
              <a:gd name="adj1" fmla="val 63957"/>
              <a:gd name="adj2" fmla="val -14572"/>
              <a:gd name="adj3" fmla="val 16667"/>
            </a:avLst>
          </a:prstGeom>
          <a:solidFill>
            <a:schemeClr val="accent1">
              <a:lumMod val="60000"/>
              <a:lumOff val="40000"/>
            </a:schemeClr>
          </a:solidFill>
          <a:ln w="25400" cap="flat" cmpd="sng" algn="ctr">
            <a:solidFill>
              <a:srgbClr val="F0F3FB">
                <a:lumMod val="25000"/>
              </a:srgbClr>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2000" i="0" u="none" strike="noStrike" kern="0" cap="none" spc="0" normalizeH="0" baseline="0" noProof="0" dirty="0" smtClean="0">
                <a:ln>
                  <a:noFill/>
                </a:ln>
                <a:solidFill>
                  <a:schemeClr val="accent6">
                    <a:lumMod val="50000"/>
                  </a:schemeClr>
                </a:solidFill>
                <a:effectLst/>
                <a:uLnTx/>
                <a:uFillTx/>
                <a:latin typeface="Calibri"/>
                <a:ea typeface="+mn-ea"/>
                <a:cs typeface="+mn-cs"/>
              </a:rPr>
              <a:t>Provide desired sequence</a:t>
            </a:r>
          </a:p>
        </p:txBody>
      </p:sp>
    </p:spTree>
    <p:extLst>
      <p:ext uri="{BB962C8B-B14F-4D97-AF65-F5344CB8AC3E}">
        <p14:creationId xmlns:p14="http://schemas.microsoft.com/office/powerpoint/2010/main" val="3048554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pic>
        <p:nvPicPr>
          <p:cNvPr id="2" name="Picture 3" title="screen shot showing Validate Component a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390" y="963159"/>
            <a:ext cx="6776408" cy="365072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 name="Picture 2" title="Error and Warnings screen resulting from Validate Component a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7932" y="1524000"/>
            <a:ext cx="4953000" cy="523009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Oval 3"/>
          <p:cNvSpPr/>
          <p:nvPr/>
        </p:nvSpPr>
        <p:spPr>
          <a:xfrm>
            <a:off x="457200" y="2895600"/>
            <a:ext cx="1371600" cy="304800"/>
          </a:xfrm>
          <a:prstGeom prst="ellipse">
            <a:avLst/>
          </a:prstGeom>
          <a:noFill/>
          <a:ln w="25400" cap="flat" cmpd="sng" algn="ctr">
            <a:solidFill>
              <a:srgbClr val="F0F3FB">
                <a:lumMod val="25000"/>
              </a:srgbClr>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1" i="0" u="none" strike="noStrike" kern="0" cap="none" spc="0" normalizeH="0" baseline="0" noProof="0" dirty="0" smtClean="0">
              <a:ln>
                <a:noFill/>
              </a:ln>
              <a:solidFill>
                <a:srgbClr val="FFFFFF"/>
              </a:solidFill>
              <a:effectLst/>
              <a:uLnTx/>
              <a:uFillTx/>
              <a:latin typeface="Calibri"/>
              <a:ea typeface="+mn-ea"/>
              <a:cs typeface="+mn-cs"/>
            </a:endParaRPr>
          </a:p>
        </p:txBody>
      </p:sp>
      <p:cxnSp>
        <p:nvCxnSpPr>
          <p:cNvPr id="6" name="Straight Arrow Connector 5"/>
          <p:cNvCxnSpPr/>
          <p:nvPr/>
        </p:nvCxnSpPr>
        <p:spPr>
          <a:xfrm>
            <a:off x="1828800" y="3124200"/>
            <a:ext cx="1828800" cy="609600"/>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0" name="Rounded Rectangular Callout 9"/>
          <p:cNvSpPr/>
          <p:nvPr/>
        </p:nvSpPr>
        <p:spPr>
          <a:xfrm>
            <a:off x="1447799" y="4876800"/>
            <a:ext cx="1711171" cy="1066800"/>
          </a:xfrm>
          <a:prstGeom prst="wedgeRoundRectCallout">
            <a:avLst>
              <a:gd name="adj1" fmla="val 85720"/>
              <a:gd name="adj2" fmla="val -14893"/>
              <a:gd name="adj3" fmla="val 16667"/>
            </a:avLst>
          </a:prstGeom>
          <a:solidFill>
            <a:schemeClr val="accent1">
              <a:lumMod val="60000"/>
              <a:lumOff val="40000"/>
            </a:schemeClr>
          </a:solidFill>
          <a:ln w="25400" cap="flat" cmpd="sng" algn="ctr">
            <a:solidFill>
              <a:srgbClr val="F0F3FB">
                <a:lumMod val="25000"/>
              </a:srgbClr>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2000" i="0" u="none" strike="noStrike" kern="0" cap="none" spc="0" normalizeH="0" baseline="0" noProof="0" dirty="0" smtClean="0">
                <a:ln>
                  <a:noFill/>
                </a:ln>
                <a:solidFill>
                  <a:schemeClr val="accent6">
                    <a:lumMod val="50000"/>
                  </a:schemeClr>
                </a:solidFill>
                <a:effectLst/>
                <a:uLnTx/>
                <a:uFillTx/>
                <a:latin typeface="Calibri"/>
                <a:ea typeface="+mn-ea"/>
                <a:cs typeface="+mn-cs"/>
              </a:rPr>
              <a:t>Errors and</a:t>
            </a:r>
            <a:r>
              <a:rPr kumimoji="0" lang="en-US" sz="2000" i="0" u="none" strike="noStrike" kern="0" cap="none" spc="0" normalizeH="0" noProof="0" dirty="0" smtClean="0">
                <a:ln>
                  <a:noFill/>
                </a:ln>
                <a:solidFill>
                  <a:schemeClr val="accent6">
                    <a:lumMod val="50000"/>
                  </a:schemeClr>
                </a:solidFill>
                <a:effectLst/>
                <a:uLnTx/>
                <a:uFillTx/>
                <a:latin typeface="Calibri"/>
                <a:ea typeface="+mn-ea"/>
                <a:cs typeface="+mn-cs"/>
              </a:rPr>
              <a:t> Warnings are displayed</a:t>
            </a:r>
            <a:endParaRPr kumimoji="0" lang="en-US" sz="2000" i="0" u="none" strike="noStrike" kern="0" cap="none" spc="0" normalizeH="0" baseline="0" noProof="0" dirty="0" smtClean="0">
              <a:ln>
                <a:noFill/>
              </a:ln>
              <a:solidFill>
                <a:schemeClr val="accent6">
                  <a:lumMod val="50000"/>
                </a:schemeClr>
              </a:solidFill>
              <a:effectLst/>
              <a:uLnTx/>
              <a:uFillTx/>
              <a:latin typeface="Calibri"/>
              <a:ea typeface="+mn-ea"/>
              <a:cs typeface="+mn-cs"/>
            </a:endParaRPr>
          </a:p>
        </p:txBody>
      </p:sp>
      <p:sp>
        <p:nvSpPr>
          <p:cNvPr id="11" name="TextBox 10"/>
          <p:cNvSpPr txBox="1"/>
          <p:nvPr/>
        </p:nvSpPr>
        <p:spPr>
          <a:xfrm>
            <a:off x="914400" y="152400"/>
            <a:ext cx="7086600" cy="707886"/>
          </a:xfrm>
          <a:prstGeom prst="rect">
            <a:avLst/>
          </a:prstGeom>
          <a:noFill/>
        </p:spPr>
        <p:txBody>
          <a:bodyPr wrap="square" rtlCol="0">
            <a:spAutoFit/>
          </a:bodyPr>
          <a:lstStyle/>
          <a:p>
            <a:pPr algn="ctr"/>
            <a:r>
              <a:rPr lang="en-US" sz="4000" dirty="0" smtClean="0">
                <a:solidFill>
                  <a:schemeClr val="accent6">
                    <a:lumMod val="50000"/>
                  </a:schemeClr>
                </a:solidFill>
              </a:rPr>
              <a:t>Validating a Component</a:t>
            </a:r>
            <a:endParaRPr lang="en-US" sz="4000" dirty="0">
              <a:solidFill>
                <a:schemeClr val="accent6">
                  <a:lumMod val="50000"/>
                </a:schemeClr>
              </a:solidFill>
            </a:endParaRPr>
          </a:p>
        </p:txBody>
      </p:sp>
    </p:spTree>
    <p:extLst>
      <p:ext uri="{BB962C8B-B14F-4D97-AF65-F5344CB8AC3E}">
        <p14:creationId xmlns:p14="http://schemas.microsoft.com/office/powerpoint/2010/main" val="2396170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4" name="Bevel 3"/>
          <p:cNvSpPr/>
          <p:nvPr/>
        </p:nvSpPr>
        <p:spPr>
          <a:xfrm>
            <a:off x="1219200" y="914400"/>
            <a:ext cx="6781800" cy="4876800"/>
          </a:xfrm>
          <a:prstGeom prst="bevel">
            <a:avLst/>
          </a:prstGeom>
          <a:solidFill>
            <a:srgbClr val="F0F3FB">
              <a:lumMod val="25000"/>
            </a:srgbClr>
          </a:solidFill>
          <a:ln w="25400" cap="flat" cmpd="sng" algn="ctr">
            <a:solidFill>
              <a:srgbClr val="F0F3FB">
                <a:lumMod val="25000"/>
              </a:srgbClr>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4000" b="1" i="0" u="none" strike="noStrike" kern="0" cap="none" spc="0" normalizeH="0" baseline="0" noProof="0" dirty="0" smtClean="0">
                <a:ln>
                  <a:noFill/>
                </a:ln>
                <a:solidFill>
                  <a:srgbClr val="FFFFFF"/>
                </a:solidFill>
                <a:effectLst/>
                <a:uLnTx/>
                <a:uFillTx/>
                <a:latin typeface="Calibri"/>
                <a:ea typeface="+mn-ea"/>
                <a:cs typeface="+mn-cs"/>
              </a:rPr>
              <a:t>Electronic Submission of Multi-Project</a:t>
            </a:r>
            <a:r>
              <a:rPr kumimoji="0" lang="en-US" sz="4000" b="1" i="0" u="none" strike="noStrike" kern="0" cap="none" spc="0" normalizeH="0" noProof="0" dirty="0" smtClean="0">
                <a:ln>
                  <a:noFill/>
                </a:ln>
                <a:solidFill>
                  <a:srgbClr val="FFFFFF"/>
                </a:solidFill>
                <a:effectLst/>
                <a:uLnTx/>
                <a:uFillTx/>
                <a:latin typeface="Calibri"/>
                <a:ea typeface="+mn-ea"/>
                <a:cs typeface="+mn-cs"/>
              </a:rPr>
              <a:t> Applications Using ASSIST</a:t>
            </a:r>
            <a:endParaRPr kumimoji="0" lang="en-US" sz="4000" b="1" i="0" u="none" strike="noStrike" kern="0" cap="none" spc="0" normalizeH="0" baseline="0" noProof="0" dirty="0" smtClean="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338972179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Rectangle 1"/>
          <p:cNvSpPr/>
          <p:nvPr/>
        </p:nvSpPr>
        <p:spPr>
          <a:xfrm>
            <a:off x="2286000" y="2385638"/>
            <a:ext cx="5105400" cy="3120854"/>
          </a:xfrm>
          <a:prstGeom prst="rect">
            <a:avLst/>
          </a:prstGeom>
        </p:spPr>
        <p:txBody>
          <a:bodyPr wrap="square">
            <a:spAutoFit/>
          </a:bodyPr>
          <a:lstStyle/>
          <a:p>
            <a:pPr lvl="0" fontAlgn="base">
              <a:spcBef>
                <a:spcPct val="20000"/>
              </a:spcBef>
              <a:spcAft>
                <a:spcPct val="0"/>
              </a:spcAft>
              <a:defRPr/>
            </a:pPr>
            <a:r>
              <a:rPr lang="en-US" sz="2400" kern="0" dirty="0">
                <a:solidFill>
                  <a:schemeClr val="accent6">
                    <a:lumMod val="50000"/>
                  </a:schemeClr>
                </a:solidFill>
              </a:rPr>
              <a:t>Errors stop application submission and processing and must be corrected before the deadline</a:t>
            </a:r>
            <a:br>
              <a:rPr lang="en-US" sz="2400" kern="0" dirty="0">
                <a:solidFill>
                  <a:schemeClr val="accent6">
                    <a:lumMod val="50000"/>
                  </a:schemeClr>
                </a:solidFill>
              </a:rPr>
            </a:br>
            <a:endParaRPr lang="en-US" sz="2400" kern="0" dirty="0">
              <a:solidFill>
                <a:schemeClr val="accent6">
                  <a:lumMod val="50000"/>
                </a:schemeClr>
              </a:solidFill>
            </a:endParaRPr>
          </a:p>
          <a:p>
            <a:pPr lvl="0" fontAlgn="base">
              <a:spcBef>
                <a:spcPct val="20000"/>
              </a:spcBef>
              <a:spcAft>
                <a:spcPct val="0"/>
              </a:spcAft>
              <a:defRPr/>
            </a:pPr>
            <a:r>
              <a:rPr lang="en-US" sz="2400" kern="0" dirty="0">
                <a:solidFill>
                  <a:schemeClr val="accent6">
                    <a:lumMod val="50000"/>
                  </a:schemeClr>
                </a:solidFill>
              </a:rPr>
              <a:t>Warnings do not stop application submission or processing and are corrected at the discretion of the applicant before the deadline</a:t>
            </a:r>
          </a:p>
        </p:txBody>
      </p:sp>
      <p:sp>
        <p:nvSpPr>
          <p:cNvPr id="3" name="TextBox 2"/>
          <p:cNvSpPr txBox="1"/>
          <p:nvPr/>
        </p:nvSpPr>
        <p:spPr>
          <a:xfrm>
            <a:off x="1447800" y="685800"/>
            <a:ext cx="6248400" cy="707886"/>
          </a:xfrm>
          <a:prstGeom prst="rect">
            <a:avLst/>
          </a:prstGeom>
          <a:noFill/>
        </p:spPr>
        <p:txBody>
          <a:bodyPr wrap="square" rtlCol="0">
            <a:spAutoFit/>
          </a:bodyPr>
          <a:lstStyle/>
          <a:p>
            <a:pPr algn="ctr"/>
            <a:r>
              <a:rPr lang="en-US" sz="4000" dirty="0" smtClean="0">
                <a:solidFill>
                  <a:schemeClr val="accent6">
                    <a:lumMod val="50000"/>
                  </a:schemeClr>
                </a:solidFill>
              </a:rPr>
              <a:t>Errors and Warnings</a:t>
            </a:r>
            <a:endParaRPr lang="en-US" sz="4000" dirty="0">
              <a:solidFill>
                <a:schemeClr val="accent6">
                  <a:lumMod val="50000"/>
                </a:schemeClr>
              </a:solidFill>
            </a:endParaRPr>
          </a:p>
        </p:txBody>
      </p:sp>
      <p:pic>
        <p:nvPicPr>
          <p:cNvPr id="4" name="Picture 14" descr="MC900434720[1]"/>
          <p:cNvPicPr>
            <a:picLocks noChangeAspect="1" noChangeArrowheads="1"/>
          </p:cNvPicPr>
          <p:nvPr/>
        </p:nvPicPr>
        <p:blipFill>
          <a:blip r:embed="rId2" cstate="print"/>
          <a:srcRect/>
          <a:stretch>
            <a:fillRect/>
          </a:stretch>
        </p:blipFill>
        <p:spPr bwMode="auto">
          <a:xfrm>
            <a:off x="609600" y="2385638"/>
            <a:ext cx="1066800" cy="1066800"/>
          </a:xfrm>
          <a:prstGeom prst="rect">
            <a:avLst/>
          </a:prstGeom>
          <a:noFill/>
          <a:ln w="9525">
            <a:noFill/>
            <a:miter lim="800000"/>
            <a:headEnd/>
            <a:tailEnd/>
          </a:ln>
        </p:spPr>
      </p:pic>
      <p:pic>
        <p:nvPicPr>
          <p:cNvPr id="5" name="Picture 13" descr="MC900434750[1]"/>
          <p:cNvPicPr>
            <a:picLocks noChangeAspect="1" noChangeArrowheads="1"/>
          </p:cNvPicPr>
          <p:nvPr/>
        </p:nvPicPr>
        <p:blipFill>
          <a:blip r:embed="rId3" cstate="print"/>
          <a:srcRect/>
          <a:stretch>
            <a:fillRect/>
          </a:stretch>
        </p:blipFill>
        <p:spPr bwMode="auto">
          <a:xfrm>
            <a:off x="762000" y="4114800"/>
            <a:ext cx="1066800" cy="1066800"/>
          </a:xfrm>
          <a:prstGeom prst="rect">
            <a:avLst/>
          </a:prstGeom>
          <a:noFill/>
          <a:ln w="9525">
            <a:noFill/>
            <a:miter lim="800000"/>
            <a:headEnd/>
            <a:tailEnd/>
          </a:ln>
        </p:spPr>
      </p:pic>
    </p:spTree>
    <p:extLst>
      <p:ext uri="{BB962C8B-B14F-4D97-AF65-F5344CB8AC3E}">
        <p14:creationId xmlns:p14="http://schemas.microsoft.com/office/powerpoint/2010/main" val="325634186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pic>
        <p:nvPicPr>
          <p:cNvPr id="2" name="Picture 3" title="screen shot showing Preview Current Component a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361" y="1012686"/>
            <a:ext cx="7143750" cy="37338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 name="Picture 2" title="Assembled application image for Preview Current Component a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4258" y="2370972"/>
            <a:ext cx="5124450" cy="437235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1143001" y="152400"/>
            <a:ext cx="6629400" cy="707886"/>
          </a:xfrm>
          <a:prstGeom prst="rect">
            <a:avLst/>
          </a:prstGeom>
          <a:noFill/>
        </p:spPr>
        <p:txBody>
          <a:bodyPr wrap="square" rtlCol="0">
            <a:spAutoFit/>
          </a:bodyPr>
          <a:lstStyle/>
          <a:p>
            <a:pPr algn="ctr"/>
            <a:r>
              <a:rPr lang="en-US" sz="4000" dirty="0" smtClean="0">
                <a:solidFill>
                  <a:schemeClr val="accent6">
                    <a:lumMod val="50000"/>
                  </a:schemeClr>
                </a:solidFill>
              </a:rPr>
              <a:t>Previewing a Component</a:t>
            </a:r>
            <a:endParaRPr lang="en-US" sz="4000" dirty="0">
              <a:solidFill>
                <a:schemeClr val="accent6">
                  <a:lumMod val="50000"/>
                </a:schemeClr>
              </a:solidFill>
            </a:endParaRPr>
          </a:p>
        </p:txBody>
      </p:sp>
      <p:sp>
        <p:nvSpPr>
          <p:cNvPr id="5" name="Oval 4"/>
          <p:cNvSpPr/>
          <p:nvPr/>
        </p:nvSpPr>
        <p:spPr>
          <a:xfrm>
            <a:off x="838200" y="3200400"/>
            <a:ext cx="1600200" cy="457200"/>
          </a:xfrm>
          <a:prstGeom prst="ellipse">
            <a:avLst/>
          </a:prstGeom>
          <a:noFill/>
          <a:ln w="25400" cap="flat" cmpd="sng" algn="ctr">
            <a:solidFill>
              <a:srgbClr val="F0F3FB">
                <a:lumMod val="25000"/>
              </a:srgbClr>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1" i="0" u="none" strike="noStrike" kern="0" cap="none" spc="0" normalizeH="0" baseline="0" noProof="0" dirty="0" smtClean="0">
              <a:ln>
                <a:noFill/>
              </a:ln>
              <a:solidFill>
                <a:srgbClr val="FFFFFF"/>
              </a:solidFill>
              <a:effectLst/>
              <a:uLnTx/>
              <a:uFillTx/>
              <a:latin typeface="Calibri"/>
              <a:ea typeface="+mn-ea"/>
              <a:cs typeface="+mn-cs"/>
            </a:endParaRPr>
          </a:p>
        </p:txBody>
      </p:sp>
      <p:cxnSp>
        <p:nvCxnSpPr>
          <p:cNvPr id="7" name="Straight Arrow Connector 6"/>
          <p:cNvCxnSpPr/>
          <p:nvPr/>
        </p:nvCxnSpPr>
        <p:spPr>
          <a:xfrm>
            <a:off x="2438400" y="3505200"/>
            <a:ext cx="1752600" cy="838200"/>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914400" y="4876800"/>
            <a:ext cx="2590800" cy="1866526"/>
          </a:xfrm>
          <a:prstGeom prst="roundRect">
            <a:avLst/>
          </a:prstGeom>
          <a:solidFill>
            <a:schemeClr val="accent1">
              <a:lumMod val="60000"/>
              <a:lumOff val="40000"/>
            </a:schemeClr>
          </a:solidFill>
          <a:ln w="25400" cap="flat" cmpd="sng" algn="ctr">
            <a:solidFill>
              <a:srgbClr val="F0F3FB">
                <a:lumMod val="25000"/>
              </a:srgbClr>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2000" i="0" u="none" strike="noStrike" kern="0" cap="none" spc="0" normalizeH="0" baseline="0" noProof="0" dirty="0" smtClean="0">
                <a:ln>
                  <a:noFill/>
                </a:ln>
                <a:solidFill>
                  <a:schemeClr val="accent6">
                    <a:lumMod val="50000"/>
                  </a:schemeClr>
                </a:solidFill>
                <a:effectLst/>
                <a:uLnTx/>
                <a:uFillTx/>
                <a:latin typeface="Calibri"/>
                <a:ea typeface="+mn-ea"/>
                <a:cs typeface="+mn-cs"/>
              </a:rPr>
              <a:t>Component preview does not include bookmarks, Table of Contents, data summaries or biosketches</a:t>
            </a:r>
          </a:p>
        </p:txBody>
      </p:sp>
    </p:spTree>
    <p:extLst>
      <p:ext uri="{BB962C8B-B14F-4D97-AF65-F5344CB8AC3E}">
        <p14:creationId xmlns:p14="http://schemas.microsoft.com/office/powerpoint/2010/main" val="2249966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pic>
        <p:nvPicPr>
          <p:cNvPr id="3" name="Picture 2" title="&quot;&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399" y="990600"/>
            <a:ext cx="5348133" cy="401466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 name="Picture 3" title="&quot;&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3565734"/>
            <a:ext cx="5003932" cy="320531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Rounded Rectangle 4"/>
          <p:cNvSpPr/>
          <p:nvPr/>
        </p:nvSpPr>
        <p:spPr>
          <a:xfrm>
            <a:off x="381000" y="4648200"/>
            <a:ext cx="3352800" cy="2209801"/>
          </a:xfrm>
          <a:prstGeom prst="roundRect">
            <a:avLst/>
          </a:prstGeom>
          <a:solidFill>
            <a:schemeClr val="accent1">
              <a:lumMod val="60000"/>
              <a:lumOff val="40000"/>
            </a:schemeClr>
          </a:solidFill>
          <a:ln w="25400" cap="flat" cmpd="sng" algn="ctr">
            <a:solidFill>
              <a:srgbClr val="F0F3FB">
                <a:lumMod val="25000"/>
              </a:srgbClr>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2000" i="0" u="none" strike="noStrike" kern="0" cap="none" spc="0" normalizeH="0" baseline="0" noProof="0" dirty="0" smtClean="0">
                <a:ln>
                  <a:noFill/>
                </a:ln>
                <a:solidFill>
                  <a:schemeClr val="accent6">
                    <a:lumMod val="50000"/>
                  </a:schemeClr>
                </a:solidFill>
                <a:effectLst/>
                <a:uLnTx/>
                <a:uFillTx/>
                <a:latin typeface="Calibri"/>
                <a:ea typeface="+mn-ea"/>
                <a:cs typeface="+mn-cs"/>
              </a:rPr>
              <a:t>Once a component is marked “Complete” no additional edits can be made</a:t>
            </a:r>
            <a:r>
              <a:rPr kumimoji="0" lang="en-US" sz="2000" i="0" u="none" strike="noStrike" kern="0" cap="none" spc="0" normalizeH="0" noProof="0" dirty="0" smtClean="0">
                <a:ln>
                  <a:noFill/>
                </a:ln>
                <a:solidFill>
                  <a:schemeClr val="accent6">
                    <a:lumMod val="50000"/>
                  </a:schemeClr>
                </a:solidFill>
                <a:effectLst/>
                <a:uLnTx/>
                <a:uFillTx/>
                <a:latin typeface="Calibri"/>
                <a:ea typeface="+mn-ea"/>
                <a:cs typeface="+mn-cs"/>
              </a:rPr>
              <a:t> unless someone with entire application edit authority returns the status to “Work in Progress”</a:t>
            </a:r>
            <a:endParaRPr kumimoji="0" lang="en-US" sz="2000" i="0" u="none" strike="noStrike" kern="0" cap="none" spc="0" normalizeH="0" baseline="0" noProof="0" dirty="0" smtClean="0">
              <a:ln>
                <a:noFill/>
              </a:ln>
              <a:solidFill>
                <a:schemeClr val="accent6">
                  <a:lumMod val="50000"/>
                </a:schemeClr>
              </a:solidFill>
              <a:effectLst/>
              <a:uLnTx/>
              <a:uFillTx/>
              <a:latin typeface="Calibri"/>
              <a:ea typeface="+mn-ea"/>
              <a:cs typeface="+mn-cs"/>
            </a:endParaRPr>
          </a:p>
        </p:txBody>
      </p:sp>
      <p:sp>
        <p:nvSpPr>
          <p:cNvPr id="6" name="Rounded Rectangular Callout 5"/>
          <p:cNvSpPr/>
          <p:nvPr/>
        </p:nvSpPr>
        <p:spPr>
          <a:xfrm>
            <a:off x="5410200" y="1981200"/>
            <a:ext cx="2057400" cy="1524000"/>
          </a:xfrm>
          <a:prstGeom prst="wedgeRoundRectCallout">
            <a:avLst>
              <a:gd name="adj1" fmla="val -73533"/>
              <a:gd name="adj2" fmla="val 12548"/>
              <a:gd name="adj3" fmla="val 16667"/>
            </a:avLst>
          </a:prstGeom>
          <a:solidFill>
            <a:schemeClr val="accent1">
              <a:lumMod val="60000"/>
              <a:lumOff val="40000"/>
            </a:schemeClr>
          </a:solidFill>
          <a:ln w="25400" cap="flat" cmpd="sng" algn="ctr">
            <a:solidFill>
              <a:srgbClr val="F0F3FB">
                <a:lumMod val="25000"/>
              </a:srgbClr>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2000" i="0" u="none" strike="noStrike" kern="0" cap="none" spc="0" normalizeH="0" baseline="0" noProof="0" dirty="0" smtClean="0">
                <a:ln>
                  <a:noFill/>
                </a:ln>
                <a:solidFill>
                  <a:schemeClr val="accent6">
                    <a:lumMod val="50000"/>
                  </a:schemeClr>
                </a:solidFill>
                <a:effectLst/>
                <a:uLnTx/>
                <a:uFillTx/>
                <a:latin typeface="Calibri"/>
                <a:ea typeface="+mn-ea"/>
                <a:cs typeface="+mn-cs"/>
              </a:rPr>
              <a:t>Select status and enter</a:t>
            </a:r>
            <a:r>
              <a:rPr kumimoji="0" lang="en-US" sz="2000" i="0" u="none" strike="noStrike" kern="0" cap="none" spc="0" normalizeH="0" noProof="0" dirty="0" smtClean="0">
                <a:ln>
                  <a:noFill/>
                </a:ln>
                <a:solidFill>
                  <a:schemeClr val="accent6">
                    <a:lumMod val="50000"/>
                  </a:schemeClr>
                </a:solidFill>
                <a:effectLst/>
                <a:uLnTx/>
                <a:uFillTx/>
                <a:latin typeface="Calibri"/>
                <a:ea typeface="+mn-ea"/>
                <a:cs typeface="+mn-cs"/>
              </a:rPr>
              <a:t> comment for Status History</a:t>
            </a:r>
            <a:endParaRPr kumimoji="0" lang="en-US" sz="2000" i="0" u="none" strike="noStrike" kern="0" cap="none" spc="0" normalizeH="0" baseline="0" noProof="0" dirty="0" smtClean="0">
              <a:ln>
                <a:noFill/>
              </a:ln>
              <a:solidFill>
                <a:schemeClr val="accent6">
                  <a:lumMod val="50000"/>
                </a:schemeClr>
              </a:solidFill>
              <a:effectLst/>
              <a:uLnTx/>
              <a:uFillTx/>
              <a:latin typeface="Calibri"/>
              <a:ea typeface="+mn-ea"/>
              <a:cs typeface="+mn-cs"/>
            </a:endParaRPr>
          </a:p>
        </p:txBody>
      </p:sp>
      <p:sp>
        <p:nvSpPr>
          <p:cNvPr id="7" name="Oval 6"/>
          <p:cNvSpPr/>
          <p:nvPr/>
        </p:nvSpPr>
        <p:spPr>
          <a:xfrm>
            <a:off x="3429000" y="2286000"/>
            <a:ext cx="1371600" cy="1066800"/>
          </a:xfrm>
          <a:prstGeom prst="ellipse">
            <a:avLst/>
          </a:prstGeom>
          <a:noFill/>
          <a:ln w="25400" cap="flat" cmpd="sng" algn="ctr">
            <a:solidFill>
              <a:srgbClr val="F0F3FB">
                <a:lumMod val="25000"/>
              </a:srgbClr>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1" i="0" u="none" strike="noStrike" kern="0" cap="none" spc="0" normalizeH="0" baseline="0" noProof="0" dirty="0" smtClean="0">
              <a:ln>
                <a:noFill/>
              </a:ln>
              <a:solidFill>
                <a:srgbClr val="FFFFFF"/>
              </a:solidFill>
              <a:effectLst/>
              <a:uLnTx/>
              <a:uFillTx/>
              <a:latin typeface="Calibri"/>
              <a:ea typeface="+mn-ea"/>
              <a:cs typeface="+mn-cs"/>
            </a:endParaRPr>
          </a:p>
        </p:txBody>
      </p:sp>
      <p:sp>
        <p:nvSpPr>
          <p:cNvPr id="8" name="TextBox 7"/>
          <p:cNvSpPr txBox="1"/>
          <p:nvPr/>
        </p:nvSpPr>
        <p:spPr>
          <a:xfrm>
            <a:off x="304800" y="228600"/>
            <a:ext cx="8382000" cy="646331"/>
          </a:xfrm>
          <a:prstGeom prst="rect">
            <a:avLst/>
          </a:prstGeom>
          <a:noFill/>
        </p:spPr>
        <p:txBody>
          <a:bodyPr wrap="square" rtlCol="0">
            <a:spAutoFit/>
          </a:bodyPr>
          <a:lstStyle/>
          <a:p>
            <a:pPr algn="ctr"/>
            <a:r>
              <a:rPr lang="en-US" sz="3600" dirty="0" smtClean="0">
                <a:solidFill>
                  <a:schemeClr val="accent6">
                    <a:lumMod val="50000"/>
                  </a:schemeClr>
                </a:solidFill>
              </a:rPr>
              <a:t>Updating Component Status to Complete</a:t>
            </a:r>
            <a:endParaRPr lang="en-US" sz="3600" dirty="0">
              <a:solidFill>
                <a:schemeClr val="accent6">
                  <a:lumMod val="50000"/>
                </a:schemeClr>
              </a:solidFill>
            </a:endParaRPr>
          </a:p>
        </p:txBody>
      </p:sp>
    </p:spTree>
    <p:extLst>
      <p:ext uri="{BB962C8B-B14F-4D97-AF65-F5344CB8AC3E}">
        <p14:creationId xmlns:p14="http://schemas.microsoft.com/office/powerpoint/2010/main" val="2535389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9" name="Bevel 8"/>
          <p:cNvSpPr/>
          <p:nvPr/>
        </p:nvSpPr>
        <p:spPr>
          <a:xfrm>
            <a:off x="1828800" y="838200"/>
            <a:ext cx="5410199" cy="4038600"/>
          </a:xfrm>
          <a:prstGeom prst="bevel">
            <a:avLst/>
          </a:prstGeom>
          <a:solidFill>
            <a:srgbClr val="F0F3FB">
              <a:lumMod val="25000"/>
            </a:srgbClr>
          </a:solidFill>
          <a:ln w="25400" cap="flat" cmpd="sng" algn="ctr">
            <a:solidFill>
              <a:srgbClr val="F0F3FB">
                <a:lumMod val="25000"/>
              </a:srgbClr>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4000" b="1" i="0" u="none" strike="noStrike" kern="0" cap="none" spc="0" normalizeH="0" baseline="0" noProof="0" dirty="0" smtClean="0">
                <a:ln>
                  <a:noFill/>
                </a:ln>
                <a:solidFill>
                  <a:srgbClr val="FFFFFF"/>
                </a:solidFill>
                <a:effectLst/>
                <a:uLnTx/>
                <a:uFillTx/>
                <a:latin typeface="Calibri"/>
                <a:ea typeface="+mn-ea"/>
                <a:cs typeface="+mn-cs"/>
              </a:rPr>
              <a:t>Finalize Content &amp; Prepare Your</a:t>
            </a:r>
          </a:p>
          <a:p>
            <a:pPr marL="0" marR="0" indent="0" algn="ctr" defTabSz="914400" eaLnBrk="1" fontAlgn="auto" latinLnBrk="0" hangingPunct="1">
              <a:lnSpc>
                <a:spcPct val="100000"/>
              </a:lnSpc>
              <a:spcBef>
                <a:spcPts val="0"/>
              </a:spcBef>
              <a:spcAft>
                <a:spcPts val="0"/>
              </a:spcAft>
              <a:buClrTx/>
              <a:buSzTx/>
              <a:buFontTx/>
              <a:buNone/>
              <a:tabLst/>
            </a:pPr>
            <a:r>
              <a:rPr lang="en-US" sz="4000" b="1" kern="0" dirty="0" smtClean="0">
                <a:solidFill>
                  <a:srgbClr val="FFFFFF"/>
                </a:solidFill>
                <a:latin typeface="Calibri"/>
              </a:rPr>
              <a:t>Application for Submission</a:t>
            </a:r>
            <a:endParaRPr kumimoji="0" lang="en-US" sz="4000" b="1" i="0" u="none" strike="noStrike" kern="0" cap="none" spc="0" normalizeH="0" baseline="0" noProof="0" dirty="0" smtClean="0">
              <a:ln>
                <a:noFill/>
              </a:ln>
              <a:solidFill>
                <a:srgbClr val="FFFFFF"/>
              </a:solidFill>
              <a:effectLst/>
              <a:uLnTx/>
              <a:uFillTx/>
              <a:latin typeface="Calibri"/>
              <a:ea typeface="+mn-ea"/>
              <a:cs typeface="+mn-cs"/>
            </a:endParaRPr>
          </a:p>
        </p:txBody>
      </p:sp>
      <p:sp>
        <p:nvSpPr>
          <p:cNvPr id="11" name="Right Arrow Callout 10"/>
          <p:cNvSpPr/>
          <p:nvPr/>
        </p:nvSpPr>
        <p:spPr>
          <a:xfrm>
            <a:off x="76200" y="6019800"/>
            <a:ext cx="838200" cy="609600"/>
          </a:xfrm>
          <a:prstGeom prst="rightArrowCallout">
            <a:avLst>
              <a:gd name="adj1" fmla="val 25000"/>
              <a:gd name="adj2" fmla="val 25000"/>
              <a:gd name="adj3" fmla="val 25000"/>
              <a:gd name="adj4" fmla="val 74509"/>
            </a:avLst>
          </a:prstGeom>
          <a:solidFill>
            <a:schemeClr val="bg2">
              <a:lumMod val="50000"/>
            </a:schemeClr>
          </a:solidFill>
          <a:ln w="25400" cap="flat" cmpd="sng" algn="ctr">
            <a:solidFill>
              <a:srgbClr val="F0F3FB">
                <a:lumMod val="25000"/>
              </a:srgbClr>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1800" b="1" i="0" u="none" strike="noStrike" kern="0" cap="none" spc="0" normalizeH="0" baseline="0" noProof="0" dirty="0" smtClean="0">
                <a:ln>
                  <a:noFill/>
                </a:ln>
                <a:solidFill>
                  <a:srgbClr val="FFFFFF"/>
                </a:solidFill>
                <a:effectLst/>
                <a:uLnTx/>
                <a:uFillTx/>
                <a:latin typeface="Calibri"/>
                <a:ea typeface="+mn-ea"/>
                <a:cs typeface="+mn-cs"/>
              </a:rPr>
              <a:t>Find</a:t>
            </a:r>
          </a:p>
        </p:txBody>
      </p:sp>
      <p:sp>
        <p:nvSpPr>
          <p:cNvPr id="12" name="Right Arrow Callout 11"/>
          <p:cNvSpPr/>
          <p:nvPr/>
        </p:nvSpPr>
        <p:spPr>
          <a:xfrm>
            <a:off x="928456" y="6019800"/>
            <a:ext cx="824144" cy="609600"/>
          </a:xfrm>
          <a:prstGeom prst="rightArrowCallout">
            <a:avLst>
              <a:gd name="adj1" fmla="val 25000"/>
              <a:gd name="adj2" fmla="val 25000"/>
              <a:gd name="adj3" fmla="val 25000"/>
              <a:gd name="adj4" fmla="val 74099"/>
            </a:avLst>
          </a:prstGeom>
          <a:solidFill>
            <a:schemeClr val="bg2">
              <a:lumMod val="50000"/>
            </a:schemeClr>
          </a:solidFill>
          <a:ln w="25400" cap="flat" cmpd="sng" algn="ctr">
            <a:solidFill>
              <a:srgbClr val="F0F3FB">
                <a:lumMod val="25000"/>
              </a:srgbClr>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1800" b="1" i="0" u="none" strike="noStrike" kern="0" cap="none" spc="0" normalizeH="0" baseline="0" noProof="0" dirty="0" smtClean="0">
                <a:ln>
                  <a:noFill/>
                </a:ln>
                <a:solidFill>
                  <a:schemeClr val="bg1"/>
                </a:solidFill>
                <a:effectLst/>
                <a:uLnTx/>
                <a:uFillTx/>
                <a:latin typeface="Calibri"/>
                <a:ea typeface="+mn-ea"/>
                <a:cs typeface="+mn-cs"/>
              </a:rPr>
              <a:t>Plan</a:t>
            </a:r>
          </a:p>
        </p:txBody>
      </p:sp>
      <p:sp>
        <p:nvSpPr>
          <p:cNvPr id="13" name="Right Arrow Callout 12"/>
          <p:cNvSpPr/>
          <p:nvPr/>
        </p:nvSpPr>
        <p:spPr>
          <a:xfrm>
            <a:off x="1752600" y="6019060"/>
            <a:ext cx="1371600" cy="611080"/>
          </a:xfrm>
          <a:prstGeom prst="rightArrowCallout">
            <a:avLst>
              <a:gd name="adj1" fmla="val 19175"/>
              <a:gd name="adj2" fmla="val 26456"/>
              <a:gd name="adj3" fmla="val 25000"/>
              <a:gd name="adj4" fmla="val 84979"/>
            </a:avLst>
          </a:prstGeom>
          <a:solidFill>
            <a:schemeClr val="bg2">
              <a:lumMod val="50000"/>
            </a:schemeClr>
          </a:solidFill>
          <a:ln w="25400" cap="flat" cmpd="sng" algn="ctr">
            <a:solidFill>
              <a:srgbClr val="F0F3FB">
                <a:lumMod val="25000"/>
              </a:srgbClr>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1800" b="1" i="0" u="none" strike="noStrike" kern="0" cap="none" spc="0" normalizeH="0" baseline="0" noProof="0" dirty="0" smtClean="0">
                <a:ln>
                  <a:noFill/>
                </a:ln>
                <a:solidFill>
                  <a:srgbClr val="FFFFFF"/>
                </a:solidFill>
                <a:effectLst/>
                <a:uLnTx/>
                <a:uFillTx/>
                <a:latin typeface="Calibri"/>
                <a:ea typeface="+mn-ea"/>
                <a:cs typeface="+mn-cs"/>
              </a:rPr>
              <a:t>Initiate</a:t>
            </a:r>
          </a:p>
        </p:txBody>
      </p:sp>
      <p:sp>
        <p:nvSpPr>
          <p:cNvPr id="14" name="Right Arrow Callout 13"/>
          <p:cNvSpPr/>
          <p:nvPr/>
        </p:nvSpPr>
        <p:spPr>
          <a:xfrm>
            <a:off x="3147134" y="6019060"/>
            <a:ext cx="1356064" cy="611080"/>
          </a:xfrm>
          <a:prstGeom prst="rightArrowCallout">
            <a:avLst>
              <a:gd name="adj1" fmla="val 25000"/>
              <a:gd name="adj2" fmla="val 25000"/>
              <a:gd name="adj3" fmla="val 25000"/>
              <a:gd name="adj4" fmla="val 82652"/>
            </a:avLst>
          </a:prstGeom>
          <a:solidFill>
            <a:schemeClr val="bg2">
              <a:lumMod val="50000"/>
            </a:schemeClr>
          </a:solidFill>
          <a:ln w="25400" cap="flat" cmpd="sng" algn="ctr">
            <a:solidFill>
              <a:srgbClr val="F0F3FB">
                <a:lumMod val="25000"/>
              </a:srgbClr>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1800" b="1" i="0" u="none" strike="noStrike" kern="0" cap="none" spc="0" normalizeH="0" baseline="0" noProof="0" dirty="0" smtClean="0">
                <a:ln>
                  <a:noFill/>
                </a:ln>
                <a:solidFill>
                  <a:srgbClr val="FFFFFF"/>
                </a:solidFill>
                <a:effectLst/>
                <a:uLnTx/>
                <a:uFillTx/>
                <a:latin typeface="Calibri"/>
                <a:ea typeface="+mn-ea"/>
                <a:cs typeface="+mn-cs"/>
              </a:rPr>
              <a:t>Build Team</a:t>
            </a:r>
          </a:p>
        </p:txBody>
      </p:sp>
      <p:sp>
        <p:nvSpPr>
          <p:cNvPr id="15" name="Right Arrow Callout 14"/>
          <p:cNvSpPr/>
          <p:nvPr/>
        </p:nvSpPr>
        <p:spPr>
          <a:xfrm>
            <a:off x="4503198" y="6019060"/>
            <a:ext cx="1082336" cy="610340"/>
          </a:xfrm>
          <a:prstGeom prst="rightArrowCallout">
            <a:avLst>
              <a:gd name="adj1" fmla="val 25000"/>
              <a:gd name="adj2" fmla="val 25000"/>
              <a:gd name="adj3" fmla="val 25000"/>
              <a:gd name="adj4" fmla="val 78101"/>
            </a:avLst>
          </a:prstGeom>
          <a:solidFill>
            <a:schemeClr val="bg2">
              <a:lumMod val="50000"/>
            </a:schemeClr>
          </a:solidFill>
          <a:ln w="25400" cap="flat" cmpd="sng" algn="ctr">
            <a:solidFill>
              <a:srgbClr val="F0F3FB">
                <a:lumMod val="25000"/>
              </a:srgbClr>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1800" b="1" i="0" u="none" strike="noStrike" kern="0" cap="none" spc="0" normalizeH="0" baseline="0" noProof="0" dirty="0" smtClean="0">
                <a:ln>
                  <a:noFill/>
                </a:ln>
                <a:solidFill>
                  <a:srgbClr val="FFFFFF"/>
                </a:solidFill>
                <a:effectLst/>
                <a:uLnTx/>
                <a:uFillTx/>
                <a:latin typeface="Calibri"/>
                <a:ea typeface="+mn-ea"/>
                <a:cs typeface="+mn-cs"/>
              </a:rPr>
              <a:t>Enter Data</a:t>
            </a:r>
          </a:p>
        </p:txBody>
      </p:sp>
      <p:sp>
        <p:nvSpPr>
          <p:cNvPr id="16" name="Right Arrow Callout 15"/>
          <p:cNvSpPr/>
          <p:nvPr/>
        </p:nvSpPr>
        <p:spPr>
          <a:xfrm>
            <a:off x="5585534" y="6019060"/>
            <a:ext cx="1295400" cy="611080"/>
          </a:xfrm>
          <a:prstGeom prst="rightArrowCallout">
            <a:avLst>
              <a:gd name="adj1" fmla="val 25000"/>
              <a:gd name="adj2" fmla="val 25000"/>
              <a:gd name="adj3" fmla="val 25000"/>
              <a:gd name="adj4" fmla="val 81725"/>
            </a:avLst>
          </a:prstGeom>
          <a:solidFill>
            <a:srgbClr val="002060"/>
          </a:solidFill>
          <a:ln w="25400" cap="flat" cmpd="sng" algn="ctr">
            <a:solidFill>
              <a:srgbClr val="F0F3FB">
                <a:lumMod val="25000"/>
              </a:srgbClr>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1800" b="1" i="0" u="none" strike="noStrike" kern="0" cap="none" spc="0" normalizeH="0" baseline="0" noProof="0" dirty="0" smtClean="0">
                <a:ln>
                  <a:noFill/>
                </a:ln>
                <a:solidFill>
                  <a:srgbClr val="FFFFFF"/>
                </a:solidFill>
                <a:effectLst/>
                <a:uLnTx/>
                <a:uFillTx/>
                <a:latin typeface="Calibri"/>
                <a:ea typeface="+mn-ea"/>
                <a:cs typeface="+mn-cs"/>
              </a:rPr>
              <a:t>Finalize</a:t>
            </a:r>
          </a:p>
        </p:txBody>
      </p:sp>
      <p:sp>
        <p:nvSpPr>
          <p:cNvPr id="17" name="Right Arrow Callout 16"/>
          <p:cNvSpPr/>
          <p:nvPr/>
        </p:nvSpPr>
        <p:spPr>
          <a:xfrm>
            <a:off x="6858000" y="6019060"/>
            <a:ext cx="1142999" cy="610340"/>
          </a:xfrm>
          <a:prstGeom prst="rightArrowCallout">
            <a:avLst>
              <a:gd name="adj1" fmla="val 25000"/>
              <a:gd name="adj2" fmla="val 25000"/>
              <a:gd name="adj3" fmla="val 25000"/>
              <a:gd name="adj4" fmla="val 80511"/>
            </a:avLst>
          </a:prstGeom>
          <a:solidFill>
            <a:schemeClr val="bg2">
              <a:lumMod val="50000"/>
            </a:schemeClr>
          </a:solidFill>
          <a:ln w="25400" cap="flat" cmpd="sng" algn="ctr">
            <a:solidFill>
              <a:srgbClr val="F0F3FB">
                <a:lumMod val="25000"/>
              </a:srgbClr>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1800" b="1" i="0" u="none" strike="noStrike" kern="0" cap="none" spc="0" normalizeH="0" baseline="0" noProof="0" dirty="0" smtClean="0">
                <a:ln>
                  <a:noFill/>
                </a:ln>
                <a:solidFill>
                  <a:srgbClr val="FFFFFF"/>
                </a:solidFill>
                <a:effectLst/>
                <a:uLnTx/>
                <a:uFillTx/>
                <a:latin typeface="Calibri"/>
                <a:ea typeface="+mn-ea"/>
                <a:cs typeface="+mn-cs"/>
              </a:rPr>
              <a:t>Submit</a:t>
            </a:r>
          </a:p>
        </p:txBody>
      </p:sp>
      <p:sp>
        <p:nvSpPr>
          <p:cNvPr id="18" name="Rectangle 17"/>
          <p:cNvSpPr/>
          <p:nvPr/>
        </p:nvSpPr>
        <p:spPr>
          <a:xfrm>
            <a:off x="8001000" y="6019060"/>
            <a:ext cx="914400" cy="611080"/>
          </a:xfrm>
          <a:prstGeom prst="rect">
            <a:avLst/>
          </a:prstGeom>
          <a:solidFill>
            <a:schemeClr val="bg2">
              <a:lumMod val="50000"/>
            </a:schemeClr>
          </a:solidFill>
          <a:ln w="25400" cap="flat" cmpd="sng" algn="ctr">
            <a:solidFill>
              <a:srgbClr val="F0F3FB">
                <a:lumMod val="25000"/>
              </a:srgbClr>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1800" b="1" i="0" u="none" strike="noStrike" kern="0" cap="none" spc="0" normalizeH="0" baseline="0" noProof="0" dirty="0" smtClean="0">
                <a:ln>
                  <a:noFill/>
                </a:ln>
                <a:solidFill>
                  <a:srgbClr val="FFFFFF"/>
                </a:solidFill>
                <a:effectLst/>
                <a:uLnTx/>
                <a:uFillTx/>
                <a:latin typeface="Calibri"/>
                <a:ea typeface="+mn-ea"/>
                <a:cs typeface="+mn-cs"/>
              </a:rPr>
              <a:t>Track</a:t>
            </a:r>
          </a:p>
        </p:txBody>
      </p:sp>
      <p:pic>
        <p:nvPicPr>
          <p:cNvPr id="19" name="Picture 18" title="&quot;&quo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0600" y="4191000"/>
            <a:ext cx="2514600" cy="2133600"/>
          </a:xfrm>
          <a:prstGeom prst="rect">
            <a:avLst/>
          </a:prstGeom>
        </p:spPr>
      </p:pic>
    </p:spTree>
    <p:extLst>
      <p:ext uri="{BB962C8B-B14F-4D97-AF65-F5344CB8AC3E}">
        <p14:creationId xmlns:p14="http://schemas.microsoft.com/office/powerpoint/2010/main" val="105562903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Rectangle 1"/>
          <p:cNvSpPr/>
          <p:nvPr/>
        </p:nvSpPr>
        <p:spPr>
          <a:xfrm>
            <a:off x="533400" y="2299991"/>
            <a:ext cx="8153400" cy="2677656"/>
          </a:xfrm>
          <a:prstGeom prst="rect">
            <a:avLst/>
          </a:prstGeom>
        </p:spPr>
        <p:txBody>
          <a:bodyPr wrap="square">
            <a:spAutoFit/>
          </a:bodyPr>
          <a:lstStyle/>
          <a:p>
            <a:pPr marL="342900" indent="-342900">
              <a:buFont typeface="Arial" panose="020B0604020202020204" pitchFamily="34" charset="0"/>
              <a:buChar char="•"/>
            </a:pPr>
            <a:r>
              <a:rPr lang="en-US" sz="2400" dirty="0">
                <a:solidFill>
                  <a:schemeClr val="accent6">
                    <a:lumMod val="50000"/>
                  </a:schemeClr>
                </a:solidFill>
              </a:rPr>
              <a:t>As components are marked ‘Complete’, the applicant organization can preview them and incorporate those that are ready into the final application by updating the component status to ‘Final’.</a:t>
            </a:r>
            <a:br>
              <a:rPr lang="en-US" sz="2400" dirty="0">
                <a:solidFill>
                  <a:schemeClr val="accent6">
                    <a:lumMod val="50000"/>
                  </a:schemeClr>
                </a:solidFill>
              </a:rPr>
            </a:br>
            <a:endParaRPr lang="en-US" sz="2400" dirty="0">
              <a:solidFill>
                <a:schemeClr val="accent6">
                  <a:lumMod val="50000"/>
                </a:schemeClr>
              </a:solidFill>
            </a:endParaRPr>
          </a:p>
          <a:p>
            <a:pPr marL="342900" indent="-342900">
              <a:buFont typeface="Arial" panose="020B0604020202020204" pitchFamily="34" charset="0"/>
              <a:buChar char="•"/>
            </a:pPr>
            <a:r>
              <a:rPr lang="en-US" sz="2400" dirty="0">
                <a:solidFill>
                  <a:schemeClr val="accent6">
                    <a:lumMod val="50000"/>
                  </a:schemeClr>
                </a:solidFill>
              </a:rPr>
              <a:t>All components must be marked ‘Final’ before an application can be prepared for submission</a:t>
            </a:r>
            <a:r>
              <a:rPr lang="en-US" dirty="0">
                <a:solidFill>
                  <a:schemeClr val="accent6">
                    <a:lumMod val="50000"/>
                  </a:schemeClr>
                </a:solidFill>
              </a:rPr>
              <a:t>.</a:t>
            </a:r>
          </a:p>
        </p:txBody>
      </p:sp>
      <p:sp>
        <p:nvSpPr>
          <p:cNvPr id="3" name="TextBox 2"/>
          <p:cNvSpPr txBox="1"/>
          <p:nvPr/>
        </p:nvSpPr>
        <p:spPr>
          <a:xfrm>
            <a:off x="990600" y="685800"/>
            <a:ext cx="6553200" cy="707886"/>
          </a:xfrm>
          <a:prstGeom prst="rect">
            <a:avLst/>
          </a:prstGeom>
          <a:noFill/>
        </p:spPr>
        <p:txBody>
          <a:bodyPr wrap="square" rtlCol="0">
            <a:spAutoFit/>
          </a:bodyPr>
          <a:lstStyle/>
          <a:p>
            <a:pPr algn="ctr"/>
            <a:r>
              <a:rPr lang="en-US" sz="4000" dirty="0" smtClean="0">
                <a:solidFill>
                  <a:schemeClr val="accent6">
                    <a:lumMod val="50000"/>
                  </a:schemeClr>
                </a:solidFill>
              </a:rPr>
              <a:t>Finalizing Components</a:t>
            </a:r>
            <a:endParaRPr lang="en-US" sz="4000" dirty="0">
              <a:solidFill>
                <a:schemeClr val="accent6">
                  <a:lumMod val="50000"/>
                </a:schemeClr>
              </a:solidFill>
            </a:endParaRPr>
          </a:p>
        </p:txBody>
      </p:sp>
    </p:spTree>
    <p:extLst>
      <p:ext uri="{BB962C8B-B14F-4D97-AF65-F5344CB8AC3E}">
        <p14:creationId xmlns:p14="http://schemas.microsoft.com/office/powerpoint/2010/main" val="287306339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Rectangle 1"/>
          <p:cNvSpPr/>
          <p:nvPr/>
        </p:nvSpPr>
        <p:spPr>
          <a:xfrm>
            <a:off x="381000" y="381000"/>
            <a:ext cx="8305800" cy="707886"/>
          </a:xfrm>
          <a:prstGeom prst="rect">
            <a:avLst/>
          </a:prstGeom>
        </p:spPr>
        <p:txBody>
          <a:bodyPr wrap="square">
            <a:spAutoFit/>
          </a:bodyPr>
          <a:lstStyle/>
          <a:p>
            <a:pPr algn="ctr"/>
            <a:r>
              <a:rPr lang="en-US" sz="4000" dirty="0">
                <a:solidFill>
                  <a:schemeClr val="accent6">
                    <a:lumMod val="50000"/>
                  </a:schemeClr>
                </a:solidFill>
              </a:rPr>
              <a:t>Finalizing </a:t>
            </a:r>
            <a:r>
              <a:rPr lang="en-US" sz="4000" dirty="0" smtClean="0">
                <a:solidFill>
                  <a:schemeClr val="accent6">
                    <a:lumMod val="50000"/>
                  </a:schemeClr>
                </a:solidFill>
              </a:rPr>
              <a:t>Components</a:t>
            </a:r>
            <a:endParaRPr lang="en-US" sz="4000" dirty="0">
              <a:solidFill>
                <a:schemeClr val="accent6">
                  <a:lumMod val="50000"/>
                </a:schemeClr>
              </a:solidFill>
            </a:endParaRPr>
          </a:p>
        </p:txBody>
      </p:sp>
      <p:grpSp>
        <p:nvGrpSpPr>
          <p:cNvPr id="3" name="Group 2" descr="After selecting the Update Component Status action the user is presented with a drop down of available statuses. The user should select Final and optionally provide comments." title="update component status to final"/>
          <p:cNvGrpSpPr/>
          <p:nvPr/>
        </p:nvGrpSpPr>
        <p:grpSpPr>
          <a:xfrm>
            <a:off x="533400" y="1371600"/>
            <a:ext cx="8229600" cy="5095209"/>
            <a:chOff x="533400" y="990600"/>
            <a:chExt cx="7153005" cy="5476209"/>
          </a:xfrm>
        </p:grpSpPr>
        <p:pic>
          <p:nvPicPr>
            <p:cNvPr id="4" name="Picture 3" title="&quot;&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468" y="990600"/>
              <a:ext cx="7119937" cy="547620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Oval 4"/>
            <p:cNvSpPr/>
            <p:nvPr/>
          </p:nvSpPr>
          <p:spPr>
            <a:xfrm>
              <a:off x="4116372" y="3071146"/>
              <a:ext cx="810299" cy="402224"/>
            </a:xfrm>
            <a:prstGeom prst="ellipse">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Oval 5"/>
            <p:cNvSpPr/>
            <p:nvPr/>
          </p:nvSpPr>
          <p:spPr>
            <a:xfrm>
              <a:off x="533400" y="3708179"/>
              <a:ext cx="1837038" cy="402224"/>
            </a:xfrm>
            <a:prstGeom prst="ellipse">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7" name="Straight Arrow Connector 6"/>
            <p:cNvCxnSpPr>
              <a:stCxn id="6" idx="6"/>
            </p:cNvCxnSpPr>
            <p:nvPr/>
          </p:nvCxnSpPr>
          <p:spPr>
            <a:xfrm>
              <a:off x="2370438" y="3909291"/>
              <a:ext cx="304800" cy="0"/>
            </a:xfrm>
            <a:prstGeom prst="straightConnector1">
              <a:avLst/>
            </a:prstGeom>
            <a:ln w="25400">
              <a:solidFill>
                <a:srgbClr val="FF6600"/>
              </a:solidFill>
              <a:tailEnd type="arrow"/>
            </a:ln>
          </p:spPr>
          <p:style>
            <a:lnRef idx="1">
              <a:schemeClr val="accent1"/>
            </a:lnRef>
            <a:fillRef idx="0">
              <a:schemeClr val="accent1"/>
            </a:fillRef>
            <a:effectRef idx="0">
              <a:schemeClr val="accent1"/>
            </a:effectRef>
            <a:fontRef idx="minor">
              <a:schemeClr val="tx1"/>
            </a:fontRef>
          </p:style>
        </p:cxnSp>
      </p:grpSp>
      <p:sp>
        <p:nvSpPr>
          <p:cNvPr id="8" name="Rounded Rectangular Callout 7"/>
          <p:cNvSpPr/>
          <p:nvPr/>
        </p:nvSpPr>
        <p:spPr>
          <a:xfrm>
            <a:off x="6324600" y="3048000"/>
            <a:ext cx="2743200" cy="2286000"/>
          </a:xfrm>
          <a:prstGeom prst="wedgeRoundRectCallout">
            <a:avLst>
              <a:gd name="adj1" fmla="val -69377"/>
              <a:gd name="adj2" fmla="val -28374"/>
              <a:gd name="adj3" fmla="val 16667"/>
            </a:avLst>
          </a:prstGeom>
          <a:solidFill>
            <a:schemeClr val="accent1">
              <a:lumMod val="60000"/>
              <a:lumOff val="40000"/>
            </a:schemeClr>
          </a:solidFill>
          <a:ln w="25400" cap="flat" cmpd="sng" algn="ctr">
            <a:solidFill>
              <a:srgbClr val="F0F3FB">
                <a:lumMod val="25000"/>
              </a:srgbClr>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2000" i="0" u="none" strike="noStrike" kern="0" cap="none" spc="0" normalizeH="0" baseline="0" noProof="0" dirty="0" smtClean="0">
                <a:ln>
                  <a:noFill/>
                </a:ln>
                <a:solidFill>
                  <a:schemeClr val="accent6">
                    <a:lumMod val="50000"/>
                  </a:schemeClr>
                </a:solidFill>
                <a:effectLst/>
                <a:uLnTx/>
                <a:uFillTx/>
                <a:latin typeface="Calibri"/>
              </a:rPr>
              <a:t>Update the component status to Final </a:t>
            </a:r>
            <a:r>
              <a:rPr lang="en-US" sz="2000" kern="0" dirty="0" smtClean="0">
                <a:solidFill>
                  <a:schemeClr val="accent6">
                    <a:lumMod val="50000"/>
                  </a:schemeClr>
                </a:solidFill>
                <a:latin typeface="Calibri"/>
              </a:rPr>
              <a:t>once you are satisfied that the component is ready to be included in the final application</a:t>
            </a:r>
            <a:endParaRPr kumimoji="0" lang="en-US" sz="2000" i="0" u="none" strike="noStrike" kern="0" cap="none" spc="0" normalizeH="0" baseline="0" noProof="0" dirty="0" smtClean="0">
              <a:ln>
                <a:noFill/>
              </a:ln>
              <a:solidFill>
                <a:schemeClr val="accent6">
                  <a:lumMod val="50000"/>
                </a:schemeClr>
              </a:solidFill>
              <a:effectLst/>
              <a:uLnTx/>
              <a:uFillTx/>
              <a:latin typeface="Calibri"/>
            </a:endParaRPr>
          </a:p>
        </p:txBody>
      </p:sp>
    </p:spTree>
    <p:extLst>
      <p:ext uri="{BB962C8B-B14F-4D97-AF65-F5344CB8AC3E}">
        <p14:creationId xmlns:p14="http://schemas.microsoft.com/office/powerpoint/2010/main" val="119793927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pic>
        <p:nvPicPr>
          <p:cNvPr id="2" name="Picture 2" title="&quot;&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948" y="2249750"/>
            <a:ext cx="8386763" cy="32004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1219200" y="533400"/>
            <a:ext cx="7162800" cy="707886"/>
          </a:xfrm>
          <a:prstGeom prst="rect">
            <a:avLst/>
          </a:prstGeom>
          <a:noFill/>
        </p:spPr>
        <p:txBody>
          <a:bodyPr wrap="square" rtlCol="0">
            <a:spAutoFit/>
          </a:bodyPr>
          <a:lstStyle/>
          <a:p>
            <a:pPr algn="ctr"/>
            <a:r>
              <a:rPr lang="en-US" sz="4000" dirty="0" smtClean="0">
                <a:solidFill>
                  <a:schemeClr val="accent6">
                    <a:lumMod val="50000"/>
                  </a:schemeClr>
                </a:solidFill>
              </a:rPr>
              <a:t>Finalizing Components</a:t>
            </a:r>
            <a:endParaRPr lang="en-US" sz="4000" dirty="0">
              <a:solidFill>
                <a:schemeClr val="accent6">
                  <a:lumMod val="50000"/>
                </a:schemeClr>
              </a:solidFill>
            </a:endParaRPr>
          </a:p>
        </p:txBody>
      </p:sp>
      <p:sp>
        <p:nvSpPr>
          <p:cNvPr id="4" name="Oval 3"/>
          <p:cNvSpPr/>
          <p:nvPr/>
        </p:nvSpPr>
        <p:spPr>
          <a:xfrm>
            <a:off x="5943600" y="3962400"/>
            <a:ext cx="2438399" cy="990600"/>
          </a:xfrm>
          <a:prstGeom prst="ellipse">
            <a:avLst/>
          </a:prstGeom>
          <a:noFill/>
          <a:ln w="25400" cap="flat" cmpd="sng" algn="ctr">
            <a:solidFill>
              <a:srgbClr val="F0F3FB">
                <a:lumMod val="25000"/>
              </a:srgbClr>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1" i="0" u="none" strike="noStrike" kern="0" cap="none" spc="0" normalizeH="0" baseline="0" noProof="0" dirty="0" smtClean="0">
              <a:ln>
                <a:noFill/>
              </a:ln>
              <a:solidFill>
                <a:srgbClr val="FFFFFF"/>
              </a:solidFill>
              <a:effectLst/>
              <a:uLnTx/>
              <a:uFillTx/>
              <a:latin typeface="Calibri"/>
              <a:ea typeface="+mn-ea"/>
              <a:cs typeface="+mn-cs"/>
            </a:endParaRPr>
          </a:p>
        </p:txBody>
      </p:sp>
      <p:sp>
        <p:nvSpPr>
          <p:cNvPr id="5" name="Rounded Rectangular Callout 4"/>
          <p:cNvSpPr/>
          <p:nvPr/>
        </p:nvSpPr>
        <p:spPr>
          <a:xfrm>
            <a:off x="2438400" y="5638800"/>
            <a:ext cx="6096000" cy="1143000"/>
          </a:xfrm>
          <a:prstGeom prst="wedgeRoundRectCallout">
            <a:avLst>
              <a:gd name="adj1" fmla="val 26426"/>
              <a:gd name="adj2" fmla="val -102160"/>
              <a:gd name="adj3" fmla="val 16667"/>
            </a:avLst>
          </a:prstGeom>
          <a:solidFill>
            <a:schemeClr val="accent1">
              <a:lumMod val="60000"/>
              <a:lumOff val="40000"/>
            </a:schemeClr>
          </a:solidFill>
          <a:ln w="25400" cap="flat" cmpd="sng" algn="ctr">
            <a:solidFill>
              <a:srgbClr val="F0F3FB">
                <a:lumMod val="25000"/>
              </a:srgbClr>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2000" i="0" u="none" strike="noStrike" kern="0" cap="none" spc="0" normalizeH="0" baseline="0" noProof="0" dirty="0" smtClean="0">
                <a:ln>
                  <a:noFill/>
                </a:ln>
                <a:solidFill>
                  <a:schemeClr val="accent6">
                    <a:lumMod val="50000"/>
                  </a:schemeClr>
                </a:solidFill>
                <a:effectLst/>
                <a:uLnTx/>
                <a:uFillTx/>
                <a:latin typeface="Calibri"/>
                <a:ea typeface="+mn-ea"/>
                <a:cs typeface="+mn-cs"/>
              </a:rPr>
              <a:t>If a biosketch is already included for the Senior Key,</a:t>
            </a:r>
            <a:r>
              <a:rPr kumimoji="0" lang="en-US" sz="2000" i="0" u="none" strike="noStrike" kern="0" cap="none" spc="0" normalizeH="0" noProof="0" dirty="0" smtClean="0">
                <a:ln>
                  <a:noFill/>
                </a:ln>
                <a:solidFill>
                  <a:schemeClr val="accent6">
                    <a:lumMod val="50000"/>
                  </a:schemeClr>
                </a:solidFill>
                <a:effectLst/>
                <a:uLnTx/>
                <a:uFillTx/>
                <a:latin typeface="Calibri"/>
                <a:ea typeface="+mn-ea"/>
                <a:cs typeface="+mn-cs"/>
              </a:rPr>
              <a:t> you will have the option to view each biosketch and select the one you wish to keep</a:t>
            </a:r>
            <a:endParaRPr kumimoji="0" lang="en-US" sz="2000" i="0" u="none" strike="noStrike" kern="0" cap="none" spc="0" normalizeH="0" baseline="0" noProof="0" dirty="0" smtClean="0">
              <a:ln>
                <a:noFill/>
              </a:ln>
              <a:solidFill>
                <a:schemeClr val="accent6">
                  <a:lumMod val="50000"/>
                </a:schemeClr>
              </a:solidFill>
              <a:effectLst/>
              <a:uLnTx/>
              <a:uFillTx/>
              <a:latin typeface="Calibri"/>
              <a:ea typeface="+mn-ea"/>
              <a:cs typeface="+mn-cs"/>
            </a:endParaRPr>
          </a:p>
        </p:txBody>
      </p:sp>
      <p:sp>
        <p:nvSpPr>
          <p:cNvPr id="6" name="Rounded Rectangle 5"/>
          <p:cNvSpPr/>
          <p:nvPr/>
        </p:nvSpPr>
        <p:spPr>
          <a:xfrm>
            <a:off x="4724400" y="1676400"/>
            <a:ext cx="4047311" cy="1295400"/>
          </a:xfrm>
          <a:prstGeom prst="roundRect">
            <a:avLst/>
          </a:prstGeom>
          <a:solidFill>
            <a:schemeClr val="accent1">
              <a:lumMod val="60000"/>
              <a:lumOff val="40000"/>
            </a:schemeClr>
          </a:solidFill>
          <a:ln w="25400" cap="flat" cmpd="sng" algn="ctr">
            <a:solidFill>
              <a:srgbClr val="F0F3FB">
                <a:lumMod val="25000"/>
              </a:srgbClr>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2000" b="1" i="0" u="none" strike="noStrike" kern="0" cap="none" spc="0" normalizeH="0" baseline="0" noProof="0" dirty="0" smtClean="0">
                <a:ln>
                  <a:noFill/>
                </a:ln>
                <a:solidFill>
                  <a:schemeClr val="accent6">
                    <a:lumMod val="50000"/>
                  </a:schemeClr>
                </a:solidFill>
                <a:effectLst/>
                <a:uLnTx/>
                <a:uFillTx/>
                <a:latin typeface="Calibri"/>
                <a:ea typeface="+mn-ea"/>
                <a:cs typeface="+mn-cs"/>
              </a:rPr>
              <a:t>ASSIST</a:t>
            </a:r>
            <a:r>
              <a:rPr kumimoji="0" lang="en-US" sz="2000" i="0" u="none" strike="noStrike" kern="0" cap="none" spc="0" normalizeH="0" baseline="0" noProof="0" dirty="0" smtClean="0">
                <a:ln>
                  <a:noFill/>
                </a:ln>
                <a:solidFill>
                  <a:schemeClr val="accent6">
                    <a:lumMod val="50000"/>
                  </a:schemeClr>
                </a:solidFill>
                <a:effectLst/>
                <a:uLnTx/>
                <a:uFillTx/>
                <a:latin typeface="Calibri"/>
                <a:ea typeface="+mn-ea"/>
                <a:cs typeface="+mn-cs"/>
              </a:rPr>
              <a:t> will check to ensure that only one biosketch</a:t>
            </a:r>
            <a:r>
              <a:rPr kumimoji="0" lang="en-US" sz="2000" i="0" u="none" strike="noStrike" kern="0" cap="none" spc="0" normalizeH="0" noProof="0" dirty="0" smtClean="0">
                <a:ln>
                  <a:noFill/>
                </a:ln>
                <a:solidFill>
                  <a:schemeClr val="accent6">
                    <a:lumMod val="50000"/>
                  </a:schemeClr>
                </a:solidFill>
                <a:effectLst/>
                <a:uLnTx/>
                <a:uFillTx/>
                <a:latin typeface="Calibri"/>
                <a:ea typeface="+mn-ea"/>
                <a:cs typeface="+mn-cs"/>
              </a:rPr>
              <a:t> is included for every Senior Key person in the application</a:t>
            </a:r>
            <a:endParaRPr kumimoji="0" lang="en-US" sz="2000" i="0" u="none" strike="noStrike" kern="0" cap="none" spc="0" normalizeH="0" baseline="0" noProof="0" dirty="0" smtClean="0">
              <a:ln>
                <a:noFill/>
              </a:ln>
              <a:solidFill>
                <a:schemeClr val="accent6">
                  <a:lumMod val="50000"/>
                </a:schemeClr>
              </a:solidFill>
              <a:effectLst/>
              <a:uLnTx/>
              <a:uFillTx/>
              <a:latin typeface="Calibri"/>
              <a:ea typeface="+mn-ea"/>
              <a:cs typeface="+mn-cs"/>
            </a:endParaRPr>
          </a:p>
        </p:txBody>
      </p:sp>
    </p:spTree>
    <p:extLst>
      <p:ext uri="{BB962C8B-B14F-4D97-AF65-F5344CB8AC3E}">
        <p14:creationId xmlns:p14="http://schemas.microsoft.com/office/powerpoint/2010/main" val="268667900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grpSp>
        <p:nvGrpSpPr>
          <p:cNvPr id="2" name="Group 1" descr="The Status in the Component Information screen shows as final." title="finalizing components"/>
          <p:cNvGrpSpPr/>
          <p:nvPr/>
        </p:nvGrpSpPr>
        <p:grpSpPr>
          <a:xfrm>
            <a:off x="914400" y="1295400"/>
            <a:ext cx="7086600" cy="5164014"/>
            <a:chOff x="914400" y="990600"/>
            <a:chExt cx="7086600" cy="5468814"/>
          </a:xfrm>
        </p:grpSpPr>
        <p:pic>
          <p:nvPicPr>
            <p:cNvPr id="3" name="Picture 2" title="&quot;&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9175" y="990600"/>
              <a:ext cx="6981825" cy="546881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Oval 3"/>
            <p:cNvSpPr/>
            <p:nvPr/>
          </p:nvSpPr>
          <p:spPr>
            <a:xfrm>
              <a:off x="5334000" y="4232425"/>
              <a:ext cx="609600" cy="412540"/>
            </a:xfrm>
            <a:prstGeom prst="ellipse">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Oval 4"/>
            <p:cNvSpPr/>
            <p:nvPr/>
          </p:nvSpPr>
          <p:spPr>
            <a:xfrm>
              <a:off x="914400" y="5867400"/>
              <a:ext cx="1524000" cy="592014"/>
            </a:xfrm>
            <a:prstGeom prst="ellipse">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6" name="TextBox 5"/>
          <p:cNvSpPr txBox="1"/>
          <p:nvPr/>
        </p:nvSpPr>
        <p:spPr>
          <a:xfrm>
            <a:off x="1422400" y="228600"/>
            <a:ext cx="6121400" cy="707886"/>
          </a:xfrm>
          <a:prstGeom prst="rect">
            <a:avLst/>
          </a:prstGeom>
          <a:noFill/>
        </p:spPr>
        <p:txBody>
          <a:bodyPr wrap="square" rtlCol="0">
            <a:spAutoFit/>
          </a:bodyPr>
          <a:lstStyle/>
          <a:p>
            <a:pPr algn="ctr"/>
            <a:r>
              <a:rPr lang="en-US" sz="4000" dirty="0" smtClean="0">
                <a:solidFill>
                  <a:schemeClr val="accent6">
                    <a:lumMod val="50000"/>
                  </a:schemeClr>
                </a:solidFill>
              </a:rPr>
              <a:t>Finalizing Components</a:t>
            </a:r>
            <a:endParaRPr lang="en-US" sz="4000" dirty="0">
              <a:solidFill>
                <a:schemeClr val="accent6">
                  <a:lumMod val="50000"/>
                </a:schemeClr>
              </a:solidFill>
            </a:endParaRPr>
          </a:p>
        </p:txBody>
      </p:sp>
      <p:sp>
        <p:nvSpPr>
          <p:cNvPr id="7" name="Rounded Rectangular Callout 6"/>
          <p:cNvSpPr/>
          <p:nvPr/>
        </p:nvSpPr>
        <p:spPr>
          <a:xfrm>
            <a:off x="4191000" y="5029200"/>
            <a:ext cx="3352800" cy="1066800"/>
          </a:xfrm>
          <a:prstGeom prst="wedgeRoundRectCallout">
            <a:avLst>
              <a:gd name="adj1" fmla="val -13419"/>
              <a:gd name="adj2" fmla="val -78138"/>
              <a:gd name="adj3" fmla="val 16667"/>
            </a:avLst>
          </a:prstGeom>
          <a:solidFill>
            <a:schemeClr val="accent1">
              <a:lumMod val="60000"/>
              <a:lumOff val="40000"/>
            </a:schemeClr>
          </a:solidFill>
          <a:ln w="25400" cap="flat" cmpd="sng" algn="ctr">
            <a:solidFill>
              <a:srgbClr val="F0F3FB">
                <a:lumMod val="25000"/>
              </a:srgbClr>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2000" i="0" u="none" strike="noStrike" kern="0" cap="none" spc="0" normalizeH="0" baseline="0" noProof="0" dirty="0" smtClean="0">
                <a:ln>
                  <a:noFill/>
                </a:ln>
                <a:solidFill>
                  <a:schemeClr val="accent6">
                    <a:lumMod val="50000"/>
                  </a:schemeClr>
                </a:solidFill>
                <a:effectLst/>
                <a:uLnTx/>
                <a:uFillTx/>
                <a:latin typeface="Calibri"/>
                <a:ea typeface="+mn-ea"/>
                <a:cs typeface="+mn-cs"/>
              </a:rPr>
              <a:t>After all biosketch</a:t>
            </a:r>
            <a:r>
              <a:rPr kumimoji="0" lang="en-US" sz="2000" i="0" u="none" strike="noStrike" kern="0" cap="none" spc="0" normalizeH="0" noProof="0" dirty="0" smtClean="0">
                <a:ln>
                  <a:noFill/>
                </a:ln>
                <a:solidFill>
                  <a:schemeClr val="accent6">
                    <a:lumMod val="50000"/>
                  </a:schemeClr>
                </a:solidFill>
                <a:effectLst/>
                <a:uLnTx/>
                <a:uFillTx/>
                <a:latin typeface="Calibri"/>
                <a:ea typeface="+mn-ea"/>
                <a:cs typeface="+mn-cs"/>
              </a:rPr>
              <a:t> issues are reconciled, the component status is set to </a:t>
            </a:r>
            <a:r>
              <a:rPr kumimoji="0" lang="en-US" sz="2000" b="1" i="0" u="none" strike="noStrike" kern="0" cap="none" spc="0" normalizeH="0" noProof="0" dirty="0" smtClean="0">
                <a:ln>
                  <a:noFill/>
                </a:ln>
                <a:solidFill>
                  <a:schemeClr val="accent6">
                    <a:lumMod val="50000"/>
                  </a:schemeClr>
                </a:solidFill>
                <a:effectLst/>
                <a:uLnTx/>
                <a:uFillTx/>
                <a:latin typeface="Calibri"/>
                <a:ea typeface="+mn-ea"/>
                <a:cs typeface="+mn-cs"/>
              </a:rPr>
              <a:t>Final</a:t>
            </a:r>
            <a:endParaRPr kumimoji="0" lang="en-US" sz="2000" b="1" i="0" u="none" strike="noStrike" kern="0" cap="none" spc="0" normalizeH="0" baseline="0" noProof="0" dirty="0" smtClean="0">
              <a:ln>
                <a:noFill/>
              </a:ln>
              <a:solidFill>
                <a:schemeClr val="accent6">
                  <a:lumMod val="50000"/>
                </a:schemeClr>
              </a:solidFill>
              <a:effectLst/>
              <a:uLnTx/>
              <a:uFillTx/>
              <a:latin typeface="Calibri"/>
              <a:ea typeface="+mn-ea"/>
              <a:cs typeface="+mn-cs"/>
            </a:endParaRPr>
          </a:p>
        </p:txBody>
      </p:sp>
    </p:spTree>
    <p:extLst>
      <p:ext uri="{BB962C8B-B14F-4D97-AF65-F5344CB8AC3E}">
        <p14:creationId xmlns:p14="http://schemas.microsoft.com/office/powerpoint/2010/main" val="169169915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grpSp>
        <p:nvGrpSpPr>
          <p:cNvPr id="2" name="Group 1" descr="The Display Component Status action brings up a dashboard like view of application and component status." title="display component status"/>
          <p:cNvGrpSpPr/>
          <p:nvPr/>
        </p:nvGrpSpPr>
        <p:grpSpPr>
          <a:xfrm>
            <a:off x="575392" y="1600200"/>
            <a:ext cx="8220020" cy="4838700"/>
            <a:chOff x="1295400" y="990600"/>
            <a:chExt cx="7458020" cy="5448300"/>
          </a:xfrm>
        </p:grpSpPr>
        <p:pic>
          <p:nvPicPr>
            <p:cNvPr id="3" name="Picture 2" title="&quot;&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990600"/>
              <a:ext cx="7381820" cy="54483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Oval 3"/>
            <p:cNvSpPr/>
            <p:nvPr/>
          </p:nvSpPr>
          <p:spPr>
            <a:xfrm>
              <a:off x="1295400" y="1828800"/>
              <a:ext cx="1752600" cy="412540"/>
            </a:xfrm>
            <a:prstGeom prst="ellipse">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5" name="TextBox 4"/>
          <p:cNvSpPr txBox="1"/>
          <p:nvPr/>
        </p:nvSpPr>
        <p:spPr>
          <a:xfrm>
            <a:off x="990600" y="228600"/>
            <a:ext cx="7239000" cy="707886"/>
          </a:xfrm>
          <a:prstGeom prst="rect">
            <a:avLst/>
          </a:prstGeom>
          <a:noFill/>
        </p:spPr>
        <p:txBody>
          <a:bodyPr wrap="square" rtlCol="0">
            <a:spAutoFit/>
          </a:bodyPr>
          <a:lstStyle/>
          <a:p>
            <a:pPr algn="ctr"/>
            <a:r>
              <a:rPr lang="en-US" sz="4000" dirty="0" smtClean="0">
                <a:solidFill>
                  <a:schemeClr val="accent6">
                    <a:lumMod val="50000"/>
                  </a:schemeClr>
                </a:solidFill>
              </a:rPr>
              <a:t>Display Component Status</a:t>
            </a:r>
            <a:endParaRPr lang="en-US" sz="4000" dirty="0">
              <a:solidFill>
                <a:schemeClr val="accent6">
                  <a:lumMod val="50000"/>
                </a:schemeClr>
              </a:solidFill>
            </a:endParaRPr>
          </a:p>
        </p:txBody>
      </p:sp>
      <p:sp>
        <p:nvSpPr>
          <p:cNvPr id="6" name="Rounded Rectangular Callout 5"/>
          <p:cNvSpPr/>
          <p:nvPr/>
        </p:nvSpPr>
        <p:spPr>
          <a:xfrm>
            <a:off x="914401" y="4114800"/>
            <a:ext cx="1828799" cy="1981200"/>
          </a:xfrm>
          <a:prstGeom prst="wedgeRoundRectCallout">
            <a:avLst>
              <a:gd name="adj1" fmla="val 50041"/>
              <a:gd name="adj2" fmla="val -73477"/>
              <a:gd name="adj3" fmla="val 16667"/>
            </a:avLst>
          </a:prstGeom>
          <a:solidFill>
            <a:schemeClr val="accent1">
              <a:lumMod val="60000"/>
              <a:lumOff val="40000"/>
            </a:schemeClr>
          </a:solidFill>
          <a:ln w="25400" cap="flat" cmpd="sng" algn="ctr">
            <a:solidFill>
              <a:srgbClr val="F0F3FB">
                <a:lumMod val="25000"/>
              </a:srgbClr>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2000" i="0" u="none" strike="noStrike" kern="0" cap="none" spc="0" normalizeH="0" baseline="0" noProof="0" dirty="0" smtClean="0">
                <a:ln>
                  <a:noFill/>
                </a:ln>
                <a:solidFill>
                  <a:schemeClr val="accent6">
                    <a:lumMod val="50000"/>
                  </a:schemeClr>
                </a:solidFill>
                <a:effectLst/>
                <a:uLnTx/>
                <a:uFillTx/>
                <a:latin typeface="Calibri"/>
                <a:ea typeface="+mn-ea"/>
                <a:cs typeface="+mn-cs"/>
              </a:rPr>
              <a:t>Provides all application and component status on a single screen</a:t>
            </a:r>
          </a:p>
        </p:txBody>
      </p:sp>
    </p:spTree>
    <p:extLst>
      <p:ext uri="{BB962C8B-B14F-4D97-AF65-F5344CB8AC3E}">
        <p14:creationId xmlns:p14="http://schemas.microsoft.com/office/powerpoint/2010/main" val="3165583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grpSp>
        <p:nvGrpSpPr>
          <p:cNvPr id="2" name="Group 1" title="&quot;&quot;"/>
          <p:cNvGrpSpPr/>
          <p:nvPr/>
        </p:nvGrpSpPr>
        <p:grpSpPr>
          <a:xfrm>
            <a:off x="552810" y="1524000"/>
            <a:ext cx="8133990" cy="5105400"/>
            <a:chOff x="552810" y="976546"/>
            <a:chExt cx="7752990" cy="5382649"/>
          </a:xfrm>
        </p:grpSpPr>
        <p:pic>
          <p:nvPicPr>
            <p:cNvPr id="3" name="Picture 2" title="&quot;&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810" y="976546"/>
              <a:ext cx="7752990" cy="538264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Oval 3"/>
            <p:cNvSpPr/>
            <p:nvPr/>
          </p:nvSpPr>
          <p:spPr>
            <a:xfrm>
              <a:off x="3429000" y="3654212"/>
              <a:ext cx="1066800" cy="2594188"/>
            </a:xfrm>
            <a:prstGeom prst="ellipse">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Oval 4"/>
            <p:cNvSpPr/>
            <p:nvPr/>
          </p:nvSpPr>
          <p:spPr>
            <a:xfrm>
              <a:off x="2362200" y="2438400"/>
              <a:ext cx="1219200" cy="457200"/>
            </a:xfrm>
            <a:prstGeom prst="ellipse">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6" name="Rounded Rectangular Callout 5"/>
          <p:cNvSpPr/>
          <p:nvPr/>
        </p:nvSpPr>
        <p:spPr>
          <a:xfrm>
            <a:off x="4800600" y="3048000"/>
            <a:ext cx="3429000" cy="1981200"/>
          </a:xfrm>
          <a:prstGeom prst="wedgeRoundRectCallout">
            <a:avLst>
              <a:gd name="adj1" fmla="val -74166"/>
              <a:gd name="adj2" fmla="val -41454"/>
              <a:gd name="adj3" fmla="val 16667"/>
            </a:avLst>
          </a:prstGeom>
          <a:solidFill>
            <a:schemeClr val="accent1">
              <a:lumMod val="60000"/>
              <a:lumOff val="40000"/>
            </a:schemeClr>
          </a:solidFill>
          <a:ln w="25400" cap="flat" cmpd="sng" algn="ctr">
            <a:solidFill>
              <a:srgbClr val="F0F3FB">
                <a:lumMod val="25000"/>
              </a:srgbClr>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2000" i="0" u="none" strike="noStrike" kern="0" cap="none" spc="0" normalizeH="0" baseline="0" noProof="0" dirty="0" smtClean="0">
                <a:ln>
                  <a:noFill/>
                </a:ln>
                <a:solidFill>
                  <a:schemeClr val="accent6">
                    <a:lumMod val="50000"/>
                  </a:schemeClr>
                </a:solidFill>
                <a:effectLst/>
                <a:uLnTx/>
                <a:uFillTx/>
                <a:latin typeface="Calibri"/>
                <a:ea typeface="+mn-ea"/>
                <a:cs typeface="+mn-cs"/>
              </a:rPr>
              <a:t>Although the Status</a:t>
            </a:r>
            <a:r>
              <a:rPr kumimoji="0" lang="en-US" sz="2000" i="0" u="none" strike="noStrike" kern="0" cap="none" spc="0" normalizeH="0" noProof="0" dirty="0" smtClean="0">
                <a:ln>
                  <a:noFill/>
                </a:ln>
                <a:solidFill>
                  <a:schemeClr val="accent6">
                    <a:lumMod val="50000"/>
                  </a:schemeClr>
                </a:solidFill>
                <a:effectLst/>
                <a:uLnTx/>
                <a:uFillTx/>
                <a:latin typeface="Calibri"/>
                <a:ea typeface="+mn-ea"/>
                <a:cs typeface="+mn-cs"/>
              </a:rPr>
              <a:t> is set to </a:t>
            </a:r>
            <a:r>
              <a:rPr kumimoji="0" lang="en-US" sz="2000" b="1" i="0" u="none" strike="noStrike" kern="0" cap="none" spc="0" normalizeH="0" noProof="0" dirty="0" smtClean="0">
                <a:ln>
                  <a:noFill/>
                </a:ln>
                <a:solidFill>
                  <a:schemeClr val="accent6">
                    <a:lumMod val="50000"/>
                  </a:schemeClr>
                </a:solidFill>
                <a:effectLst/>
                <a:uLnTx/>
                <a:uFillTx/>
                <a:latin typeface="Calibri"/>
                <a:ea typeface="+mn-ea"/>
                <a:cs typeface="+mn-cs"/>
              </a:rPr>
              <a:t>Final</a:t>
            </a:r>
            <a:r>
              <a:rPr kumimoji="0" lang="en-US" sz="2000" i="0" u="none" strike="noStrike" kern="0" cap="none" spc="0" normalizeH="0" noProof="0" dirty="0" smtClean="0">
                <a:ln>
                  <a:noFill/>
                </a:ln>
                <a:solidFill>
                  <a:schemeClr val="accent6">
                    <a:lumMod val="50000"/>
                  </a:schemeClr>
                </a:solidFill>
                <a:effectLst/>
                <a:uLnTx/>
                <a:uFillTx/>
                <a:latin typeface="Calibri"/>
                <a:ea typeface="+mn-ea"/>
                <a:cs typeface="+mn-cs"/>
              </a:rPr>
              <a:t> for each component, the Application Information still shows a Status of </a:t>
            </a:r>
            <a:r>
              <a:rPr kumimoji="0" lang="en-US" sz="2000" b="1" i="0" u="none" strike="noStrike" kern="0" cap="none" spc="0" normalizeH="0" noProof="0" dirty="0" smtClean="0">
                <a:ln>
                  <a:noFill/>
                </a:ln>
                <a:solidFill>
                  <a:schemeClr val="accent6">
                    <a:lumMod val="50000"/>
                  </a:schemeClr>
                </a:solidFill>
                <a:effectLst/>
                <a:uLnTx/>
                <a:uFillTx/>
                <a:latin typeface="Calibri"/>
                <a:ea typeface="+mn-ea"/>
                <a:cs typeface="+mn-cs"/>
              </a:rPr>
              <a:t>Work in Progress</a:t>
            </a:r>
            <a:endParaRPr kumimoji="0" lang="en-US" sz="2000" b="1" i="0" u="none" strike="noStrike" kern="0" cap="none" spc="0" normalizeH="0" baseline="0" noProof="0" dirty="0" smtClean="0">
              <a:ln>
                <a:noFill/>
              </a:ln>
              <a:solidFill>
                <a:schemeClr val="accent6">
                  <a:lumMod val="50000"/>
                </a:schemeClr>
              </a:solidFill>
              <a:effectLst/>
              <a:uLnTx/>
              <a:uFillTx/>
              <a:latin typeface="Calibri"/>
              <a:ea typeface="+mn-ea"/>
              <a:cs typeface="+mn-cs"/>
            </a:endParaRPr>
          </a:p>
        </p:txBody>
      </p:sp>
      <p:sp>
        <p:nvSpPr>
          <p:cNvPr id="7" name="TextBox 6"/>
          <p:cNvSpPr txBox="1"/>
          <p:nvPr/>
        </p:nvSpPr>
        <p:spPr>
          <a:xfrm>
            <a:off x="838200" y="533400"/>
            <a:ext cx="7391400" cy="707886"/>
          </a:xfrm>
          <a:prstGeom prst="rect">
            <a:avLst/>
          </a:prstGeom>
          <a:noFill/>
        </p:spPr>
        <p:txBody>
          <a:bodyPr wrap="square" rtlCol="0">
            <a:spAutoFit/>
          </a:bodyPr>
          <a:lstStyle/>
          <a:p>
            <a:pPr algn="ctr"/>
            <a:r>
              <a:rPr lang="en-US" sz="4000" dirty="0" smtClean="0">
                <a:solidFill>
                  <a:schemeClr val="accent6">
                    <a:lumMod val="50000"/>
                  </a:schemeClr>
                </a:solidFill>
              </a:rPr>
              <a:t>Updating Application Status</a:t>
            </a:r>
            <a:endParaRPr lang="en-US" sz="4000" dirty="0">
              <a:solidFill>
                <a:schemeClr val="accent6">
                  <a:lumMod val="50000"/>
                </a:schemeClr>
              </a:solidFill>
            </a:endParaRPr>
          </a:p>
        </p:txBody>
      </p:sp>
    </p:spTree>
    <p:extLst>
      <p:ext uri="{BB962C8B-B14F-4D97-AF65-F5344CB8AC3E}">
        <p14:creationId xmlns:p14="http://schemas.microsoft.com/office/powerpoint/2010/main" val="14620885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extBox 1"/>
          <p:cNvSpPr txBox="1"/>
          <p:nvPr/>
        </p:nvSpPr>
        <p:spPr>
          <a:xfrm>
            <a:off x="304800" y="609600"/>
            <a:ext cx="8839200" cy="707886"/>
          </a:xfrm>
          <a:prstGeom prst="rect">
            <a:avLst/>
          </a:prstGeom>
          <a:noFill/>
        </p:spPr>
        <p:txBody>
          <a:bodyPr wrap="square" rtlCol="0">
            <a:spAutoFit/>
          </a:bodyPr>
          <a:lstStyle/>
          <a:p>
            <a:pPr algn="ctr"/>
            <a:r>
              <a:rPr lang="en-US" sz="4000" dirty="0" smtClean="0">
                <a:solidFill>
                  <a:schemeClr val="accent6">
                    <a:lumMod val="50000"/>
                  </a:schemeClr>
                </a:solidFill>
              </a:rPr>
              <a:t>Registration- Preparing Application</a:t>
            </a:r>
            <a:endParaRPr lang="en-US" sz="4000" dirty="0">
              <a:solidFill>
                <a:schemeClr val="accent6">
                  <a:lumMod val="50000"/>
                </a:schemeClr>
              </a:solidFill>
            </a:endParaRPr>
          </a:p>
        </p:txBody>
      </p:sp>
      <p:sp>
        <p:nvSpPr>
          <p:cNvPr id="3" name="TextBox 2"/>
          <p:cNvSpPr txBox="1"/>
          <p:nvPr/>
        </p:nvSpPr>
        <p:spPr>
          <a:xfrm>
            <a:off x="533400" y="1752600"/>
            <a:ext cx="8458200" cy="4339650"/>
          </a:xfrm>
          <a:prstGeom prst="rect">
            <a:avLst/>
          </a:prstGeom>
          <a:noFill/>
        </p:spPr>
        <p:txBody>
          <a:bodyPr wrap="square" rtlCol="0">
            <a:spAutoFit/>
          </a:bodyPr>
          <a:lstStyle/>
          <a:p>
            <a:pPr marL="571500" indent="-571500">
              <a:buFont typeface="Arial" panose="020B0604020202020204" pitchFamily="34" charset="0"/>
              <a:buChar char="•"/>
            </a:pPr>
            <a:r>
              <a:rPr lang="en-US" sz="3200" dirty="0" smtClean="0">
                <a:solidFill>
                  <a:schemeClr val="accent6">
                    <a:lumMod val="50000"/>
                  </a:schemeClr>
                </a:solidFill>
              </a:rPr>
              <a:t>All ASSIST users must have eRA Commons credentials</a:t>
            </a:r>
          </a:p>
          <a:p>
            <a:endParaRPr lang="en-US" sz="1000" dirty="0">
              <a:solidFill>
                <a:schemeClr val="accent6">
                  <a:lumMod val="50000"/>
                </a:schemeClr>
              </a:solidFill>
            </a:endParaRPr>
          </a:p>
          <a:p>
            <a:pPr marL="571500" indent="-571500">
              <a:buFont typeface="Arial" panose="020B0604020202020204" pitchFamily="34" charset="0"/>
              <a:buChar char="•"/>
            </a:pPr>
            <a:r>
              <a:rPr lang="en-US" sz="3200" dirty="0" smtClean="0">
                <a:solidFill>
                  <a:schemeClr val="accent6">
                    <a:lumMod val="50000"/>
                  </a:schemeClr>
                </a:solidFill>
              </a:rPr>
              <a:t>ASSIST recognizes accounts with </a:t>
            </a:r>
            <a:r>
              <a:rPr lang="en-US" sz="3200" b="1" u="sng" dirty="0" smtClean="0">
                <a:solidFill>
                  <a:schemeClr val="accent6">
                    <a:lumMod val="50000"/>
                  </a:schemeClr>
                </a:solidFill>
              </a:rPr>
              <a:t>any</a:t>
            </a:r>
            <a:r>
              <a:rPr lang="en-US" sz="3200" dirty="0" smtClean="0">
                <a:solidFill>
                  <a:schemeClr val="accent6">
                    <a:lumMod val="50000"/>
                  </a:schemeClr>
                </a:solidFill>
              </a:rPr>
              <a:t> role</a:t>
            </a:r>
          </a:p>
          <a:p>
            <a:pPr marL="1485900" lvl="2" indent="-571500">
              <a:buFont typeface="Courier New" panose="02070309020205020404" pitchFamily="49" charset="0"/>
              <a:buChar char="o"/>
            </a:pPr>
            <a:r>
              <a:rPr lang="en-US" sz="3200" dirty="0" smtClean="0">
                <a:solidFill>
                  <a:schemeClr val="accent6">
                    <a:lumMod val="50000"/>
                  </a:schemeClr>
                </a:solidFill>
              </a:rPr>
              <a:t>Principal Investigator (PI)</a:t>
            </a:r>
          </a:p>
          <a:p>
            <a:pPr marL="1485900" lvl="2" indent="-571500">
              <a:buFont typeface="Courier New" panose="02070309020205020404" pitchFamily="49" charset="0"/>
              <a:buChar char="o"/>
            </a:pPr>
            <a:r>
              <a:rPr lang="en-US" sz="3200" dirty="0" smtClean="0">
                <a:solidFill>
                  <a:schemeClr val="accent6">
                    <a:lumMod val="50000"/>
                  </a:schemeClr>
                </a:solidFill>
              </a:rPr>
              <a:t>Assistant (ASST)</a:t>
            </a:r>
          </a:p>
          <a:p>
            <a:pPr marL="1485900" lvl="2" indent="-571500">
              <a:buFont typeface="Courier New" panose="02070309020205020404" pitchFamily="49" charset="0"/>
              <a:buChar char="o"/>
            </a:pPr>
            <a:r>
              <a:rPr lang="en-US" sz="3200" dirty="0" smtClean="0">
                <a:solidFill>
                  <a:schemeClr val="accent6">
                    <a:lumMod val="50000"/>
                  </a:schemeClr>
                </a:solidFill>
              </a:rPr>
              <a:t>Account Administrator (AA)</a:t>
            </a:r>
          </a:p>
          <a:p>
            <a:pPr marL="571500" indent="-571500">
              <a:buFont typeface="Arial" panose="020B0604020202020204" pitchFamily="34" charset="0"/>
              <a:buChar char="•"/>
            </a:pPr>
            <a:endParaRPr lang="en-US" sz="1000" dirty="0">
              <a:solidFill>
                <a:schemeClr val="accent6">
                  <a:lumMod val="50000"/>
                </a:schemeClr>
              </a:solidFill>
            </a:endParaRPr>
          </a:p>
          <a:p>
            <a:pPr marL="571500" indent="-571500">
              <a:buFont typeface="Arial" panose="020B0604020202020204" pitchFamily="34" charset="0"/>
              <a:buChar char="•"/>
            </a:pPr>
            <a:r>
              <a:rPr lang="en-US" sz="3200" dirty="0" smtClean="0">
                <a:solidFill>
                  <a:schemeClr val="accent6">
                    <a:lumMod val="50000"/>
                  </a:schemeClr>
                </a:solidFill>
              </a:rPr>
              <a:t>Work with the OSP office to register with eRA Commons</a:t>
            </a:r>
            <a:endParaRPr lang="en-US" sz="3200" dirty="0">
              <a:solidFill>
                <a:schemeClr val="accent6">
                  <a:lumMod val="50000"/>
                </a:schemeClr>
              </a:solidFill>
            </a:endParaRPr>
          </a:p>
        </p:txBody>
      </p:sp>
    </p:spTree>
    <p:extLst>
      <p:ext uri="{BB962C8B-B14F-4D97-AF65-F5344CB8AC3E}">
        <p14:creationId xmlns:p14="http://schemas.microsoft.com/office/powerpoint/2010/main" val="204445964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Rectangle 1"/>
          <p:cNvSpPr/>
          <p:nvPr/>
        </p:nvSpPr>
        <p:spPr>
          <a:xfrm>
            <a:off x="533400" y="2362200"/>
            <a:ext cx="8077200" cy="3170099"/>
          </a:xfrm>
          <a:prstGeom prst="rect">
            <a:avLst/>
          </a:prstGeom>
        </p:spPr>
        <p:txBody>
          <a:bodyPr wrap="square">
            <a:spAutoFit/>
          </a:bodyPr>
          <a:lstStyle/>
          <a:p>
            <a:pPr marL="342900" indent="-342900">
              <a:spcBef>
                <a:spcPts val="1200"/>
              </a:spcBef>
              <a:buFont typeface="Arial" panose="020B0604020202020204" pitchFamily="34" charset="0"/>
              <a:buChar char="•"/>
            </a:pPr>
            <a:r>
              <a:rPr lang="en-US" sz="2000" b="1" dirty="0">
                <a:solidFill>
                  <a:schemeClr val="accent6">
                    <a:lumMod val="50000"/>
                  </a:schemeClr>
                </a:solidFill>
              </a:rPr>
              <a:t>Work In Progress </a:t>
            </a:r>
            <a:r>
              <a:rPr lang="en-US" sz="2000" dirty="0">
                <a:solidFill>
                  <a:schemeClr val="accent6">
                    <a:lumMod val="50000"/>
                  </a:schemeClr>
                </a:solidFill>
              </a:rPr>
              <a:t>– Allows </a:t>
            </a:r>
            <a:r>
              <a:rPr lang="en-US" sz="2000" dirty="0" smtClean="0">
                <a:solidFill>
                  <a:schemeClr val="accent6">
                    <a:lumMod val="50000"/>
                  </a:schemeClr>
                </a:solidFill>
              </a:rPr>
              <a:t>editing</a:t>
            </a:r>
          </a:p>
          <a:p>
            <a:pPr marL="342900" indent="-342900">
              <a:spcBef>
                <a:spcPts val="1200"/>
              </a:spcBef>
              <a:buFont typeface="Arial" panose="020B0604020202020204" pitchFamily="34" charset="0"/>
              <a:buChar char="•"/>
            </a:pPr>
            <a:r>
              <a:rPr lang="en-US" sz="2000" b="1" dirty="0" smtClean="0">
                <a:solidFill>
                  <a:schemeClr val="accent6">
                    <a:lumMod val="50000"/>
                  </a:schemeClr>
                </a:solidFill>
              </a:rPr>
              <a:t>All </a:t>
            </a:r>
            <a:r>
              <a:rPr lang="en-US" sz="2000" b="1" dirty="0">
                <a:solidFill>
                  <a:schemeClr val="accent6">
                    <a:lumMod val="50000"/>
                  </a:schemeClr>
                </a:solidFill>
              </a:rPr>
              <a:t>Components Final </a:t>
            </a:r>
            <a:r>
              <a:rPr lang="en-US" sz="2000" dirty="0">
                <a:solidFill>
                  <a:schemeClr val="accent6">
                    <a:lumMod val="50000"/>
                  </a:schemeClr>
                </a:solidFill>
              </a:rPr>
              <a:t>– Can only be updated once each component status is Final; must Validate Application to move to next </a:t>
            </a:r>
            <a:r>
              <a:rPr lang="en-US" sz="2000" dirty="0" smtClean="0">
                <a:solidFill>
                  <a:schemeClr val="accent6">
                    <a:lumMod val="50000"/>
                  </a:schemeClr>
                </a:solidFill>
              </a:rPr>
              <a:t>status</a:t>
            </a:r>
          </a:p>
          <a:p>
            <a:pPr marL="342900" indent="-342900">
              <a:spcBef>
                <a:spcPts val="1200"/>
              </a:spcBef>
              <a:buFont typeface="Arial" panose="020B0604020202020204" pitchFamily="34" charset="0"/>
              <a:buChar char="•"/>
            </a:pPr>
            <a:r>
              <a:rPr lang="en-US" sz="2000" b="1" dirty="0" smtClean="0">
                <a:solidFill>
                  <a:schemeClr val="accent6">
                    <a:lumMod val="50000"/>
                  </a:schemeClr>
                </a:solidFill>
              </a:rPr>
              <a:t>All </a:t>
            </a:r>
            <a:r>
              <a:rPr lang="en-US" sz="2000" b="1" dirty="0">
                <a:solidFill>
                  <a:schemeClr val="accent6">
                    <a:lumMod val="50000"/>
                  </a:schemeClr>
                </a:solidFill>
              </a:rPr>
              <a:t>Components Validated </a:t>
            </a:r>
            <a:r>
              <a:rPr lang="en-US" sz="2000" dirty="0">
                <a:solidFill>
                  <a:schemeClr val="accent6">
                    <a:lumMod val="50000"/>
                  </a:schemeClr>
                </a:solidFill>
              </a:rPr>
              <a:t>– Automatically set once Application Validation is </a:t>
            </a:r>
            <a:r>
              <a:rPr lang="en-US" sz="2000" dirty="0" smtClean="0">
                <a:solidFill>
                  <a:schemeClr val="accent6">
                    <a:lumMod val="50000"/>
                  </a:schemeClr>
                </a:solidFill>
              </a:rPr>
              <a:t>error-free</a:t>
            </a:r>
          </a:p>
          <a:p>
            <a:pPr marL="342900" indent="-342900">
              <a:spcBef>
                <a:spcPts val="1200"/>
              </a:spcBef>
              <a:buFont typeface="Arial" panose="020B0604020202020204" pitchFamily="34" charset="0"/>
              <a:buChar char="•"/>
            </a:pPr>
            <a:r>
              <a:rPr lang="en-US" sz="2000" b="1" dirty="0" smtClean="0">
                <a:solidFill>
                  <a:schemeClr val="accent6">
                    <a:lumMod val="50000"/>
                  </a:schemeClr>
                </a:solidFill>
              </a:rPr>
              <a:t>Ready </a:t>
            </a:r>
            <a:r>
              <a:rPr lang="en-US" sz="2000" b="1" dirty="0">
                <a:solidFill>
                  <a:schemeClr val="accent6">
                    <a:lumMod val="50000"/>
                  </a:schemeClr>
                </a:solidFill>
              </a:rPr>
              <a:t>for Submission </a:t>
            </a:r>
            <a:r>
              <a:rPr lang="en-US" sz="2000" dirty="0">
                <a:solidFill>
                  <a:schemeClr val="accent6">
                    <a:lumMod val="50000"/>
                  </a:schemeClr>
                </a:solidFill>
              </a:rPr>
              <a:t>– Should be set after all internal reviews have taken </a:t>
            </a:r>
            <a:r>
              <a:rPr lang="en-US" sz="2000" dirty="0" smtClean="0">
                <a:solidFill>
                  <a:schemeClr val="accent6">
                    <a:lumMod val="50000"/>
                  </a:schemeClr>
                </a:solidFill>
              </a:rPr>
              <a:t>place</a:t>
            </a:r>
          </a:p>
          <a:p>
            <a:pPr marL="342900" indent="-342900">
              <a:spcBef>
                <a:spcPts val="1200"/>
              </a:spcBef>
              <a:buFont typeface="Arial" panose="020B0604020202020204" pitchFamily="34" charset="0"/>
              <a:buChar char="•"/>
            </a:pPr>
            <a:r>
              <a:rPr lang="en-US" sz="2000" b="1" dirty="0" smtClean="0">
                <a:solidFill>
                  <a:schemeClr val="accent6">
                    <a:lumMod val="50000"/>
                  </a:schemeClr>
                </a:solidFill>
              </a:rPr>
              <a:t>Submitted</a:t>
            </a:r>
            <a:r>
              <a:rPr lang="en-US" sz="2000" dirty="0" smtClean="0">
                <a:solidFill>
                  <a:schemeClr val="accent6">
                    <a:lumMod val="50000"/>
                  </a:schemeClr>
                </a:solidFill>
              </a:rPr>
              <a:t> </a:t>
            </a:r>
            <a:r>
              <a:rPr lang="en-US" sz="2000" dirty="0">
                <a:solidFill>
                  <a:schemeClr val="accent6">
                    <a:lumMod val="50000"/>
                  </a:schemeClr>
                </a:solidFill>
              </a:rPr>
              <a:t>– Automatically set after submitting to Grants.gov</a:t>
            </a:r>
          </a:p>
        </p:txBody>
      </p:sp>
      <p:sp>
        <p:nvSpPr>
          <p:cNvPr id="3" name="TextBox 2"/>
          <p:cNvSpPr txBox="1"/>
          <p:nvPr/>
        </p:nvSpPr>
        <p:spPr>
          <a:xfrm>
            <a:off x="1143000" y="609600"/>
            <a:ext cx="6858000" cy="707886"/>
          </a:xfrm>
          <a:prstGeom prst="rect">
            <a:avLst/>
          </a:prstGeom>
          <a:noFill/>
        </p:spPr>
        <p:txBody>
          <a:bodyPr wrap="square" rtlCol="0">
            <a:spAutoFit/>
          </a:bodyPr>
          <a:lstStyle/>
          <a:p>
            <a:pPr algn="ctr"/>
            <a:r>
              <a:rPr lang="en-US" sz="4000" dirty="0" smtClean="0">
                <a:solidFill>
                  <a:schemeClr val="accent6">
                    <a:lumMod val="50000"/>
                  </a:schemeClr>
                </a:solidFill>
              </a:rPr>
              <a:t>Application Status Flow</a:t>
            </a:r>
            <a:endParaRPr lang="en-US" sz="4000" dirty="0">
              <a:solidFill>
                <a:schemeClr val="accent6">
                  <a:lumMod val="50000"/>
                </a:schemeClr>
              </a:solidFill>
            </a:endParaRPr>
          </a:p>
        </p:txBody>
      </p:sp>
    </p:spTree>
    <p:extLst>
      <p:ext uri="{BB962C8B-B14F-4D97-AF65-F5344CB8AC3E}">
        <p14:creationId xmlns:p14="http://schemas.microsoft.com/office/powerpoint/2010/main" val="409444279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grpSp>
        <p:nvGrpSpPr>
          <p:cNvPr id="2" name="Group 1" title="&quot;&quot;"/>
          <p:cNvGrpSpPr/>
          <p:nvPr/>
        </p:nvGrpSpPr>
        <p:grpSpPr>
          <a:xfrm>
            <a:off x="585556" y="1314450"/>
            <a:ext cx="8039100" cy="5181599"/>
            <a:chOff x="571500" y="980178"/>
            <a:chExt cx="8039100" cy="5496821"/>
          </a:xfrm>
        </p:grpSpPr>
        <p:pic>
          <p:nvPicPr>
            <p:cNvPr id="3" name="Picture 2" title="&quot;&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 y="980178"/>
              <a:ext cx="8039100" cy="549682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Oval 3"/>
            <p:cNvSpPr/>
            <p:nvPr/>
          </p:nvSpPr>
          <p:spPr>
            <a:xfrm>
              <a:off x="2522892" y="1295400"/>
              <a:ext cx="2689777" cy="412540"/>
            </a:xfrm>
            <a:prstGeom prst="ellipse">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5" name="Oval 4"/>
          <p:cNvSpPr/>
          <p:nvPr/>
        </p:nvSpPr>
        <p:spPr>
          <a:xfrm>
            <a:off x="4304190" y="3619500"/>
            <a:ext cx="1219200" cy="190500"/>
          </a:xfrm>
          <a:prstGeom prst="ellipse">
            <a:avLst/>
          </a:prstGeom>
          <a:noFill/>
          <a:ln w="25400" cap="flat" cmpd="sng" algn="ctr">
            <a:solidFill>
              <a:srgbClr val="F0F3FB">
                <a:lumMod val="25000"/>
              </a:srgbClr>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1" i="0" u="none" strike="noStrike" kern="0" cap="none" spc="0" normalizeH="0" baseline="0" noProof="0" dirty="0" smtClean="0">
              <a:ln>
                <a:noFill/>
              </a:ln>
              <a:solidFill>
                <a:srgbClr val="FFFFFF"/>
              </a:solidFill>
              <a:effectLst/>
              <a:uLnTx/>
              <a:uFillTx/>
              <a:latin typeface="Calibri"/>
              <a:ea typeface="+mn-ea"/>
              <a:cs typeface="+mn-cs"/>
            </a:endParaRPr>
          </a:p>
        </p:txBody>
      </p:sp>
      <p:sp>
        <p:nvSpPr>
          <p:cNvPr id="6" name="Oval 5"/>
          <p:cNvSpPr/>
          <p:nvPr/>
        </p:nvSpPr>
        <p:spPr>
          <a:xfrm>
            <a:off x="767918" y="3905248"/>
            <a:ext cx="1524000" cy="285752"/>
          </a:xfrm>
          <a:prstGeom prst="ellipse">
            <a:avLst/>
          </a:prstGeom>
          <a:noFill/>
          <a:ln w="25400" cap="flat" cmpd="sng" algn="ctr">
            <a:solidFill>
              <a:srgbClr val="F0F3FB">
                <a:lumMod val="25000"/>
              </a:srgbClr>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1" i="0" u="none" strike="noStrike" kern="0" cap="none" spc="0" normalizeH="0" baseline="0" noProof="0" dirty="0" smtClean="0">
              <a:ln>
                <a:noFill/>
              </a:ln>
              <a:solidFill>
                <a:srgbClr val="FFFFFF"/>
              </a:solidFill>
              <a:effectLst/>
              <a:uLnTx/>
              <a:uFillTx/>
              <a:latin typeface="Calibri"/>
              <a:ea typeface="+mn-ea"/>
              <a:cs typeface="+mn-cs"/>
            </a:endParaRPr>
          </a:p>
        </p:txBody>
      </p:sp>
      <p:sp>
        <p:nvSpPr>
          <p:cNvPr id="7" name="Rectangular Callout 6"/>
          <p:cNvSpPr/>
          <p:nvPr/>
        </p:nvSpPr>
        <p:spPr>
          <a:xfrm>
            <a:off x="5207490" y="4267200"/>
            <a:ext cx="2325210" cy="1472953"/>
          </a:xfrm>
          <a:prstGeom prst="wedgeRectCallout">
            <a:avLst>
              <a:gd name="adj1" fmla="val -49086"/>
              <a:gd name="adj2" fmla="val -77336"/>
            </a:avLst>
          </a:prstGeom>
          <a:solidFill>
            <a:schemeClr val="accent1">
              <a:lumMod val="60000"/>
              <a:lumOff val="40000"/>
            </a:schemeClr>
          </a:solidFill>
          <a:ln w="25400" cap="flat" cmpd="sng" algn="ctr">
            <a:solidFill>
              <a:srgbClr val="F0F3FB">
                <a:lumMod val="25000"/>
              </a:srgbClr>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lang="en-US" sz="2000" kern="0" dirty="0" smtClean="0">
                <a:solidFill>
                  <a:schemeClr val="accent6">
                    <a:lumMod val="50000"/>
                  </a:schemeClr>
                </a:solidFill>
                <a:latin typeface="Calibri"/>
              </a:rPr>
              <a:t>Set the application status to </a:t>
            </a:r>
            <a:r>
              <a:rPr lang="en-US" sz="2000" b="1" kern="0" dirty="0" smtClean="0">
                <a:solidFill>
                  <a:schemeClr val="accent6">
                    <a:lumMod val="50000"/>
                  </a:schemeClr>
                </a:solidFill>
                <a:latin typeface="Calibri"/>
              </a:rPr>
              <a:t>All Components Final</a:t>
            </a:r>
            <a:endParaRPr kumimoji="0" lang="en-US" sz="2000" b="1" i="0" u="none" strike="noStrike" kern="0" cap="none" spc="0" normalizeH="0" baseline="0" noProof="0" dirty="0" smtClean="0">
              <a:ln>
                <a:noFill/>
              </a:ln>
              <a:solidFill>
                <a:schemeClr val="accent6">
                  <a:lumMod val="50000"/>
                </a:schemeClr>
              </a:solidFill>
              <a:effectLst/>
              <a:uLnTx/>
              <a:uFillTx/>
              <a:latin typeface="Calibri"/>
            </a:endParaRPr>
          </a:p>
        </p:txBody>
      </p:sp>
      <p:sp>
        <p:nvSpPr>
          <p:cNvPr id="8" name="Rounded Rectangle 7"/>
          <p:cNvSpPr/>
          <p:nvPr/>
        </p:nvSpPr>
        <p:spPr>
          <a:xfrm>
            <a:off x="5867400" y="1806036"/>
            <a:ext cx="2590800" cy="2242088"/>
          </a:xfrm>
          <a:prstGeom prst="roundRect">
            <a:avLst/>
          </a:prstGeom>
          <a:solidFill>
            <a:schemeClr val="accent1">
              <a:lumMod val="60000"/>
              <a:lumOff val="40000"/>
            </a:schemeClr>
          </a:solidFill>
          <a:ln w="25400" cap="flat" cmpd="sng" algn="ctr">
            <a:solidFill>
              <a:srgbClr val="F0F3FB">
                <a:lumMod val="25000"/>
              </a:srgbClr>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2000" i="0" u="none" strike="noStrike" kern="0" cap="none" spc="0" normalizeH="0" baseline="0" noProof="0" dirty="0" smtClean="0">
                <a:ln>
                  <a:noFill/>
                </a:ln>
                <a:solidFill>
                  <a:schemeClr val="accent6">
                    <a:lumMod val="50000"/>
                  </a:schemeClr>
                </a:solidFill>
                <a:effectLst/>
                <a:uLnTx/>
                <a:uFillTx/>
                <a:latin typeface="Calibri"/>
                <a:ea typeface="+mn-ea"/>
                <a:cs typeface="+mn-cs"/>
              </a:rPr>
              <a:t>You can prepare your application</a:t>
            </a:r>
            <a:r>
              <a:rPr kumimoji="0" lang="en-US" sz="2000" i="0" u="none" strike="noStrike" kern="0" cap="none" spc="0" normalizeH="0" noProof="0" dirty="0" smtClean="0">
                <a:ln>
                  <a:noFill/>
                </a:ln>
                <a:solidFill>
                  <a:schemeClr val="accent6">
                    <a:lumMod val="50000"/>
                  </a:schemeClr>
                </a:solidFill>
                <a:effectLst/>
                <a:uLnTx/>
                <a:uFillTx/>
                <a:latin typeface="Calibri"/>
                <a:ea typeface="+mn-ea"/>
                <a:cs typeface="+mn-cs"/>
              </a:rPr>
              <a:t> for submission once the status for all individual components has been set to </a:t>
            </a:r>
            <a:r>
              <a:rPr kumimoji="0" lang="en-US" sz="2000" b="1" i="0" u="none" strike="noStrike" kern="0" cap="none" spc="0" normalizeH="0" noProof="0" dirty="0" smtClean="0">
                <a:ln>
                  <a:noFill/>
                </a:ln>
                <a:solidFill>
                  <a:schemeClr val="accent6">
                    <a:lumMod val="50000"/>
                  </a:schemeClr>
                </a:solidFill>
                <a:effectLst/>
                <a:uLnTx/>
                <a:uFillTx/>
                <a:latin typeface="Calibri"/>
                <a:ea typeface="+mn-ea"/>
                <a:cs typeface="+mn-cs"/>
              </a:rPr>
              <a:t>Final</a:t>
            </a:r>
            <a:endParaRPr kumimoji="0" lang="en-US" sz="2000" b="1" i="0" u="none" strike="noStrike" kern="0" cap="none" spc="0" normalizeH="0" baseline="0" noProof="0" dirty="0" smtClean="0">
              <a:ln>
                <a:noFill/>
              </a:ln>
              <a:solidFill>
                <a:schemeClr val="accent6">
                  <a:lumMod val="50000"/>
                </a:schemeClr>
              </a:solidFill>
              <a:effectLst/>
              <a:uLnTx/>
              <a:uFillTx/>
              <a:latin typeface="Calibri"/>
              <a:ea typeface="+mn-ea"/>
              <a:cs typeface="+mn-cs"/>
            </a:endParaRPr>
          </a:p>
        </p:txBody>
      </p:sp>
      <p:sp>
        <p:nvSpPr>
          <p:cNvPr id="9" name="TextBox 8"/>
          <p:cNvSpPr txBox="1"/>
          <p:nvPr/>
        </p:nvSpPr>
        <p:spPr>
          <a:xfrm>
            <a:off x="1529918" y="228600"/>
            <a:ext cx="6007962" cy="707886"/>
          </a:xfrm>
          <a:prstGeom prst="rect">
            <a:avLst/>
          </a:prstGeom>
          <a:noFill/>
        </p:spPr>
        <p:txBody>
          <a:bodyPr wrap="square" rtlCol="0">
            <a:spAutoFit/>
          </a:bodyPr>
          <a:lstStyle/>
          <a:p>
            <a:pPr algn="ctr"/>
            <a:r>
              <a:rPr lang="en-US" sz="4000" dirty="0" smtClean="0">
                <a:solidFill>
                  <a:schemeClr val="accent6">
                    <a:lumMod val="50000"/>
                  </a:schemeClr>
                </a:solidFill>
              </a:rPr>
              <a:t>All Components Final</a:t>
            </a:r>
            <a:endParaRPr lang="en-US" sz="4000" dirty="0">
              <a:solidFill>
                <a:schemeClr val="accent6">
                  <a:lumMod val="50000"/>
                </a:schemeClr>
              </a:solidFill>
            </a:endParaRPr>
          </a:p>
        </p:txBody>
      </p:sp>
    </p:spTree>
    <p:extLst>
      <p:ext uri="{BB962C8B-B14F-4D97-AF65-F5344CB8AC3E}">
        <p14:creationId xmlns:p14="http://schemas.microsoft.com/office/powerpoint/2010/main" val="396207678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grpSp>
        <p:nvGrpSpPr>
          <p:cNvPr id="2" name="Group 1" title="&quot;&quot;"/>
          <p:cNvGrpSpPr/>
          <p:nvPr/>
        </p:nvGrpSpPr>
        <p:grpSpPr>
          <a:xfrm>
            <a:off x="552090" y="1375729"/>
            <a:ext cx="5619391" cy="2387478"/>
            <a:chOff x="552090" y="1375729"/>
            <a:chExt cx="5619391" cy="2387478"/>
          </a:xfrm>
        </p:grpSpPr>
        <p:pic>
          <p:nvPicPr>
            <p:cNvPr id="3" name="Picture 3" title="&quot;&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781" y="1375729"/>
              <a:ext cx="5600700" cy="238747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Oval 3"/>
            <p:cNvSpPr/>
            <p:nvPr/>
          </p:nvSpPr>
          <p:spPr>
            <a:xfrm>
              <a:off x="552090" y="2743200"/>
              <a:ext cx="1389742" cy="292228"/>
            </a:xfrm>
            <a:prstGeom prst="ellipse">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5" name="TextBox 4"/>
          <p:cNvSpPr txBox="1"/>
          <p:nvPr/>
        </p:nvSpPr>
        <p:spPr>
          <a:xfrm>
            <a:off x="2057400" y="228600"/>
            <a:ext cx="5029200" cy="707886"/>
          </a:xfrm>
          <a:prstGeom prst="rect">
            <a:avLst/>
          </a:prstGeom>
          <a:noFill/>
        </p:spPr>
        <p:txBody>
          <a:bodyPr wrap="square" rtlCol="0">
            <a:spAutoFit/>
          </a:bodyPr>
          <a:lstStyle/>
          <a:p>
            <a:pPr algn="ctr"/>
            <a:r>
              <a:rPr lang="en-US" sz="4000" dirty="0" smtClean="0">
                <a:solidFill>
                  <a:schemeClr val="accent6">
                    <a:lumMod val="50000"/>
                  </a:schemeClr>
                </a:solidFill>
              </a:rPr>
              <a:t>Final Validation Check</a:t>
            </a:r>
            <a:endParaRPr lang="en-US" sz="4000" dirty="0">
              <a:solidFill>
                <a:schemeClr val="accent6">
                  <a:lumMod val="50000"/>
                </a:schemeClr>
              </a:solidFill>
            </a:endParaRPr>
          </a:p>
        </p:txBody>
      </p:sp>
      <p:grpSp>
        <p:nvGrpSpPr>
          <p:cNvPr id="6" name="Group 5" title="&quot;&quot;"/>
          <p:cNvGrpSpPr/>
          <p:nvPr/>
        </p:nvGrpSpPr>
        <p:grpSpPr>
          <a:xfrm>
            <a:off x="1066800" y="2992632"/>
            <a:ext cx="5410200" cy="3179568"/>
            <a:chOff x="1066800" y="2992632"/>
            <a:chExt cx="5410200" cy="3179568"/>
          </a:xfrm>
        </p:grpSpPr>
        <p:pic>
          <p:nvPicPr>
            <p:cNvPr id="7" name="Picture 2" title="&quot;&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3433129"/>
              <a:ext cx="5181600" cy="263712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Oval 7"/>
            <p:cNvSpPr/>
            <p:nvPr/>
          </p:nvSpPr>
          <p:spPr>
            <a:xfrm>
              <a:off x="1066800" y="5719129"/>
              <a:ext cx="2369389" cy="453071"/>
            </a:xfrm>
            <a:prstGeom prst="ellipse">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9" name="Straight Arrow Connector 8"/>
            <p:cNvCxnSpPr/>
            <p:nvPr/>
          </p:nvCxnSpPr>
          <p:spPr>
            <a:xfrm>
              <a:off x="1738309" y="2992632"/>
              <a:ext cx="471491" cy="472260"/>
            </a:xfrm>
            <a:prstGeom prst="straightConnector1">
              <a:avLst/>
            </a:prstGeom>
            <a:ln w="25400">
              <a:solidFill>
                <a:srgbClr val="FF6600"/>
              </a:solidFill>
              <a:tailEnd type="arrow"/>
            </a:ln>
          </p:spPr>
          <p:style>
            <a:lnRef idx="1">
              <a:schemeClr val="accent1"/>
            </a:lnRef>
            <a:fillRef idx="0">
              <a:schemeClr val="accent1"/>
            </a:fillRef>
            <a:effectRef idx="0">
              <a:schemeClr val="accent1"/>
            </a:effectRef>
            <a:fontRef idx="minor">
              <a:schemeClr val="tx1"/>
            </a:fontRef>
          </p:style>
        </p:cxnSp>
      </p:grpSp>
      <p:sp>
        <p:nvSpPr>
          <p:cNvPr id="10" name="Rounded Rectangle 9"/>
          <p:cNvSpPr/>
          <p:nvPr/>
        </p:nvSpPr>
        <p:spPr>
          <a:xfrm>
            <a:off x="6248400" y="2133600"/>
            <a:ext cx="2667000" cy="2743200"/>
          </a:xfrm>
          <a:prstGeom prst="roundRect">
            <a:avLst/>
          </a:prstGeom>
          <a:solidFill>
            <a:schemeClr val="accent1">
              <a:lumMod val="60000"/>
              <a:lumOff val="40000"/>
            </a:schemeClr>
          </a:solidFill>
          <a:ln w="25400" cap="flat" cmpd="sng" algn="ctr">
            <a:solidFill>
              <a:srgbClr val="F0F3FB">
                <a:lumMod val="25000"/>
              </a:srgbClr>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2000" i="0" u="none" strike="noStrike" kern="0" cap="none" spc="0" normalizeH="0" baseline="0" noProof="0" dirty="0" smtClean="0">
                <a:ln>
                  <a:noFill/>
                </a:ln>
                <a:solidFill>
                  <a:schemeClr val="accent6">
                    <a:lumMod val="50000"/>
                  </a:schemeClr>
                </a:solidFill>
                <a:effectLst/>
                <a:uLnTx/>
                <a:uFillTx/>
                <a:latin typeface="Calibri"/>
                <a:ea typeface="+mn-ea"/>
                <a:cs typeface="+mn-cs"/>
              </a:rPr>
              <a:t>Before an</a:t>
            </a:r>
            <a:r>
              <a:rPr kumimoji="0" lang="en-US" sz="2000" i="0" u="none" strike="noStrike" kern="0" cap="none" spc="0" normalizeH="0" noProof="0" dirty="0" smtClean="0">
                <a:ln>
                  <a:noFill/>
                </a:ln>
                <a:solidFill>
                  <a:schemeClr val="accent6">
                    <a:lumMod val="50000"/>
                  </a:schemeClr>
                </a:solidFill>
                <a:effectLst/>
                <a:uLnTx/>
                <a:uFillTx/>
                <a:latin typeface="Calibri"/>
                <a:ea typeface="+mn-ea"/>
                <a:cs typeface="+mn-cs"/>
              </a:rPr>
              <a:t> application can be submitted, it must pass validations (Warnings are OK)</a:t>
            </a:r>
            <a:endParaRPr kumimoji="0" lang="en-US" sz="2000" i="0" u="none" strike="noStrike" kern="0" cap="none" spc="0" normalizeH="0" baseline="0" noProof="0" dirty="0" smtClean="0">
              <a:ln>
                <a:noFill/>
              </a:ln>
              <a:solidFill>
                <a:schemeClr val="accent6">
                  <a:lumMod val="50000"/>
                </a:schemeClr>
              </a:solidFill>
              <a:effectLst/>
              <a:uLnTx/>
              <a:uFillTx/>
              <a:latin typeface="Calibri"/>
              <a:ea typeface="+mn-ea"/>
              <a:cs typeface="+mn-cs"/>
            </a:endParaRPr>
          </a:p>
        </p:txBody>
      </p:sp>
    </p:spTree>
    <p:extLst>
      <p:ext uri="{BB962C8B-B14F-4D97-AF65-F5344CB8AC3E}">
        <p14:creationId xmlns:p14="http://schemas.microsoft.com/office/powerpoint/2010/main" val="310004858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pic>
        <p:nvPicPr>
          <p:cNvPr id="2" name="Picture 2" title="&quot;&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371600"/>
            <a:ext cx="6948488" cy="5181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1371600" y="228600"/>
            <a:ext cx="6110288" cy="707886"/>
          </a:xfrm>
          <a:prstGeom prst="rect">
            <a:avLst/>
          </a:prstGeom>
          <a:noFill/>
        </p:spPr>
        <p:txBody>
          <a:bodyPr wrap="square" rtlCol="0">
            <a:spAutoFit/>
          </a:bodyPr>
          <a:lstStyle/>
          <a:p>
            <a:pPr algn="ctr"/>
            <a:r>
              <a:rPr lang="en-US" sz="4000" dirty="0" smtClean="0">
                <a:solidFill>
                  <a:schemeClr val="accent6">
                    <a:lumMod val="50000"/>
                  </a:schemeClr>
                </a:solidFill>
              </a:rPr>
              <a:t>All Components Validated</a:t>
            </a:r>
            <a:endParaRPr lang="en-US" sz="4000" dirty="0">
              <a:solidFill>
                <a:schemeClr val="accent6">
                  <a:lumMod val="50000"/>
                </a:schemeClr>
              </a:solidFill>
            </a:endParaRPr>
          </a:p>
        </p:txBody>
      </p:sp>
      <p:sp>
        <p:nvSpPr>
          <p:cNvPr id="4" name="Rounded Rectangle 3"/>
          <p:cNvSpPr/>
          <p:nvPr/>
        </p:nvSpPr>
        <p:spPr>
          <a:xfrm>
            <a:off x="6477000" y="2133600"/>
            <a:ext cx="2514600" cy="3429000"/>
          </a:xfrm>
          <a:prstGeom prst="roundRect">
            <a:avLst/>
          </a:prstGeom>
          <a:solidFill>
            <a:schemeClr val="accent1">
              <a:lumMod val="60000"/>
              <a:lumOff val="40000"/>
            </a:schemeClr>
          </a:solidFill>
          <a:ln w="25400" cap="flat" cmpd="sng" algn="ctr">
            <a:solidFill>
              <a:srgbClr val="F0F3FB">
                <a:lumMod val="25000"/>
              </a:srgbClr>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2000" i="0" u="none" strike="noStrike" kern="0" cap="none" spc="0" normalizeH="0" baseline="0" noProof="0" dirty="0" smtClean="0">
                <a:ln>
                  <a:noFill/>
                </a:ln>
                <a:solidFill>
                  <a:schemeClr val="accent6">
                    <a:lumMod val="50000"/>
                  </a:schemeClr>
                </a:solidFill>
                <a:effectLst/>
                <a:uLnTx/>
                <a:uFillTx/>
                <a:latin typeface="Calibri"/>
                <a:ea typeface="+mn-ea"/>
                <a:cs typeface="+mn-cs"/>
              </a:rPr>
              <a:t>When the application passes validations,</a:t>
            </a:r>
            <a:r>
              <a:rPr kumimoji="0" lang="en-US" sz="2000" i="0" u="none" strike="noStrike" kern="0" cap="none" spc="0" normalizeH="0" noProof="0" dirty="0" smtClean="0">
                <a:ln>
                  <a:noFill/>
                </a:ln>
                <a:solidFill>
                  <a:schemeClr val="accent6">
                    <a:lumMod val="50000"/>
                  </a:schemeClr>
                </a:solidFill>
                <a:effectLst/>
                <a:uLnTx/>
                <a:uFillTx/>
                <a:latin typeface="Calibri"/>
                <a:ea typeface="+mn-ea"/>
                <a:cs typeface="+mn-cs"/>
              </a:rPr>
              <a:t> the application status is automatically updated to</a:t>
            </a:r>
            <a:r>
              <a:rPr kumimoji="0" lang="en-US" sz="2000" b="1" i="0" u="none" strike="noStrike" kern="0" cap="none" spc="0" normalizeH="0" noProof="0" dirty="0" smtClean="0">
                <a:ln>
                  <a:noFill/>
                </a:ln>
                <a:solidFill>
                  <a:schemeClr val="accent6">
                    <a:lumMod val="50000"/>
                  </a:schemeClr>
                </a:solidFill>
                <a:effectLst/>
                <a:uLnTx/>
                <a:uFillTx/>
                <a:latin typeface="Calibri"/>
                <a:ea typeface="+mn-ea"/>
                <a:cs typeface="+mn-cs"/>
              </a:rPr>
              <a:t> All Components Validated</a:t>
            </a:r>
            <a:endParaRPr kumimoji="0" lang="en-US" sz="2000" b="1" i="0" u="none" strike="noStrike" kern="0" cap="none" spc="0" normalizeH="0" baseline="0" noProof="0" dirty="0" smtClean="0">
              <a:ln>
                <a:noFill/>
              </a:ln>
              <a:solidFill>
                <a:schemeClr val="accent6">
                  <a:lumMod val="50000"/>
                </a:schemeClr>
              </a:solidFill>
              <a:effectLst/>
              <a:uLnTx/>
              <a:uFillTx/>
              <a:latin typeface="Calibri"/>
              <a:ea typeface="+mn-ea"/>
              <a:cs typeface="+mn-cs"/>
            </a:endParaRPr>
          </a:p>
        </p:txBody>
      </p:sp>
    </p:spTree>
    <p:extLst>
      <p:ext uri="{BB962C8B-B14F-4D97-AF65-F5344CB8AC3E}">
        <p14:creationId xmlns:p14="http://schemas.microsoft.com/office/powerpoint/2010/main" val="302288890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pic>
        <p:nvPicPr>
          <p:cNvPr id="2" name="Picture 2" title="&quot;&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338" y="2352918"/>
            <a:ext cx="8076183" cy="351448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1295400" y="381000"/>
            <a:ext cx="6172200" cy="707886"/>
          </a:xfrm>
          <a:prstGeom prst="rect">
            <a:avLst/>
          </a:prstGeom>
          <a:noFill/>
        </p:spPr>
        <p:txBody>
          <a:bodyPr wrap="square" rtlCol="0">
            <a:spAutoFit/>
          </a:bodyPr>
          <a:lstStyle/>
          <a:p>
            <a:pPr algn="ctr"/>
            <a:r>
              <a:rPr lang="en-US" sz="4000" dirty="0" smtClean="0">
                <a:solidFill>
                  <a:schemeClr val="accent6">
                    <a:lumMod val="50000"/>
                  </a:schemeClr>
                </a:solidFill>
              </a:rPr>
              <a:t>Preview Application</a:t>
            </a:r>
            <a:endParaRPr lang="en-US" sz="4000" dirty="0">
              <a:solidFill>
                <a:schemeClr val="accent6">
                  <a:lumMod val="50000"/>
                </a:schemeClr>
              </a:solidFill>
            </a:endParaRPr>
          </a:p>
        </p:txBody>
      </p:sp>
      <p:pic>
        <p:nvPicPr>
          <p:cNvPr id="5" name="Picture 4" title="&quot;&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3200" y="4267200"/>
            <a:ext cx="5587213" cy="22098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Oval 5"/>
          <p:cNvSpPr/>
          <p:nvPr/>
        </p:nvSpPr>
        <p:spPr>
          <a:xfrm>
            <a:off x="4381500" y="3810000"/>
            <a:ext cx="1155306" cy="228600"/>
          </a:xfrm>
          <a:prstGeom prst="ellipse">
            <a:avLst/>
          </a:prstGeom>
          <a:noFill/>
          <a:ln w="25400" cap="flat" cmpd="sng" algn="ctr">
            <a:solidFill>
              <a:srgbClr val="F0F3FB">
                <a:lumMod val="25000"/>
              </a:srgbClr>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1" i="0" u="none" strike="noStrike" kern="0" cap="none" spc="0" normalizeH="0" baseline="0" noProof="0" dirty="0" smtClean="0">
              <a:ln>
                <a:noFill/>
              </a:ln>
              <a:solidFill>
                <a:srgbClr val="FFFFFF"/>
              </a:solidFill>
              <a:effectLst/>
              <a:uLnTx/>
              <a:uFillTx/>
              <a:latin typeface="Calibri"/>
              <a:ea typeface="+mn-ea"/>
              <a:cs typeface="+mn-cs"/>
            </a:endParaRPr>
          </a:p>
        </p:txBody>
      </p:sp>
      <p:sp>
        <p:nvSpPr>
          <p:cNvPr id="7" name="Oval 6"/>
          <p:cNvSpPr/>
          <p:nvPr/>
        </p:nvSpPr>
        <p:spPr>
          <a:xfrm>
            <a:off x="7467600" y="3352800"/>
            <a:ext cx="762000" cy="228600"/>
          </a:xfrm>
          <a:prstGeom prst="ellipse">
            <a:avLst/>
          </a:prstGeom>
          <a:noFill/>
          <a:ln w="25400" cap="flat" cmpd="sng" algn="ctr">
            <a:solidFill>
              <a:srgbClr val="F0F3FB">
                <a:lumMod val="25000"/>
              </a:srgbClr>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1" i="0" u="none" strike="noStrike" kern="0" cap="none" spc="0" normalizeH="0" baseline="0" noProof="0" dirty="0" smtClean="0">
              <a:ln>
                <a:noFill/>
              </a:ln>
              <a:solidFill>
                <a:srgbClr val="FFFFFF"/>
              </a:solidFill>
              <a:effectLst/>
              <a:uLnTx/>
              <a:uFillTx/>
              <a:latin typeface="Calibri"/>
              <a:ea typeface="+mn-ea"/>
              <a:cs typeface="+mn-cs"/>
            </a:endParaRPr>
          </a:p>
        </p:txBody>
      </p:sp>
      <p:sp>
        <p:nvSpPr>
          <p:cNvPr id="8" name="Oval 7"/>
          <p:cNvSpPr/>
          <p:nvPr/>
        </p:nvSpPr>
        <p:spPr>
          <a:xfrm>
            <a:off x="762000" y="4572000"/>
            <a:ext cx="1219200" cy="304800"/>
          </a:xfrm>
          <a:prstGeom prst="ellipse">
            <a:avLst/>
          </a:prstGeom>
          <a:noFill/>
          <a:ln w="25400" cap="flat" cmpd="sng" algn="ctr">
            <a:solidFill>
              <a:srgbClr val="F0F3FB">
                <a:lumMod val="25000"/>
              </a:srgbClr>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1" i="0" u="none" strike="noStrike" kern="0" cap="none" spc="0" normalizeH="0" baseline="0" noProof="0" dirty="0" smtClean="0">
              <a:ln>
                <a:noFill/>
              </a:ln>
              <a:solidFill>
                <a:srgbClr val="FFFFFF"/>
              </a:solidFill>
              <a:effectLst/>
              <a:uLnTx/>
              <a:uFillTx/>
              <a:latin typeface="Calibri"/>
              <a:ea typeface="+mn-ea"/>
              <a:cs typeface="+mn-cs"/>
            </a:endParaRPr>
          </a:p>
        </p:txBody>
      </p:sp>
      <p:cxnSp>
        <p:nvCxnSpPr>
          <p:cNvPr id="10" name="Straight Arrow Connector 9"/>
          <p:cNvCxnSpPr/>
          <p:nvPr/>
        </p:nvCxnSpPr>
        <p:spPr>
          <a:xfrm flipH="1">
            <a:off x="7391400" y="3657600"/>
            <a:ext cx="457200" cy="762000"/>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3810000" y="1371600"/>
            <a:ext cx="4704520" cy="1295400"/>
          </a:xfrm>
          <a:prstGeom prst="roundRect">
            <a:avLst/>
          </a:prstGeom>
          <a:solidFill>
            <a:schemeClr val="accent1">
              <a:lumMod val="60000"/>
              <a:lumOff val="40000"/>
            </a:schemeClr>
          </a:solidFill>
          <a:ln w="25400" cap="flat" cmpd="sng" algn="ctr">
            <a:solidFill>
              <a:srgbClr val="F0F3FB">
                <a:lumMod val="25000"/>
              </a:srgbClr>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2000" i="0" u="none" strike="noStrike" kern="0" cap="none" spc="0" normalizeH="0" baseline="0" noProof="0" dirty="0" smtClean="0">
                <a:ln>
                  <a:noFill/>
                </a:ln>
                <a:solidFill>
                  <a:schemeClr val="accent6">
                    <a:lumMod val="50000"/>
                  </a:schemeClr>
                </a:solidFill>
                <a:effectLst/>
                <a:uLnTx/>
                <a:uFillTx/>
                <a:latin typeface="Calibri"/>
                <a:ea typeface="+mn-ea"/>
                <a:cs typeface="+mn-cs"/>
              </a:rPr>
              <a:t>Before you submit you can </a:t>
            </a:r>
            <a:r>
              <a:rPr kumimoji="0" lang="en-US" sz="2000" b="1" i="0" u="none" strike="noStrike" kern="0" cap="none" spc="0" normalizeH="0" baseline="0" noProof="0" dirty="0" smtClean="0">
                <a:ln>
                  <a:noFill/>
                </a:ln>
                <a:solidFill>
                  <a:schemeClr val="accent6">
                    <a:lumMod val="50000"/>
                  </a:schemeClr>
                </a:solidFill>
                <a:effectLst/>
                <a:uLnTx/>
                <a:uFillTx/>
                <a:latin typeface="Calibri"/>
                <a:ea typeface="+mn-ea"/>
                <a:cs typeface="+mn-cs"/>
              </a:rPr>
              <a:t>Preview</a:t>
            </a:r>
            <a:r>
              <a:rPr kumimoji="0" lang="en-US" sz="2000" i="0" u="none" strike="noStrike" kern="0" cap="none" spc="0" normalizeH="0" baseline="0" noProof="0" dirty="0" smtClean="0">
                <a:ln>
                  <a:noFill/>
                </a:ln>
                <a:solidFill>
                  <a:schemeClr val="accent6">
                    <a:lumMod val="50000"/>
                  </a:schemeClr>
                </a:solidFill>
                <a:effectLst/>
                <a:uLnTx/>
                <a:uFillTx/>
                <a:latin typeface="Calibri"/>
                <a:ea typeface="+mn-ea"/>
                <a:cs typeface="+mn-cs"/>
              </a:rPr>
              <a:t> </a:t>
            </a:r>
            <a:r>
              <a:rPr kumimoji="0" lang="en-US" sz="2000" b="1" i="0" u="none" strike="noStrike" kern="0" cap="none" spc="0" normalizeH="0" baseline="0" noProof="0" dirty="0" smtClean="0">
                <a:ln>
                  <a:noFill/>
                </a:ln>
                <a:solidFill>
                  <a:schemeClr val="accent6">
                    <a:lumMod val="50000"/>
                  </a:schemeClr>
                </a:solidFill>
                <a:effectLst/>
                <a:uLnTx/>
                <a:uFillTx/>
                <a:latin typeface="Calibri"/>
                <a:ea typeface="+mn-ea"/>
                <a:cs typeface="+mn-cs"/>
              </a:rPr>
              <a:t>the</a:t>
            </a:r>
            <a:r>
              <a:rPr kumimoji="0" lang="en-US" sz="2000" i="0" u="none" strike="noStrike" kern="0" cap="none" spc="0" normalizeH="0" baseline="0" noProof="0" dirty="0" smtClean="0">
                <a:ln>
                  <a:noFill/>
                </a:ln>
                <a:solidFill>
                  <a:schemeClr val="accent6">
                    <a:lumMod val="50000"/>
                  </a:schemeClr>
                </a:solidFill>
                <a:effectLst/>
                <a:uLnTx/>
                <a:uFillTx/>
                <a:latin typeface="Calibri"/>
                <a:ea typeface="+mn-ea"/>
                <a:cs typeface="+mn-cs"/>
              </a:rPr>
              <a:t> </a:t>
            </a:r>
            <a:r>
              <a:rPr kumimoji="0" lang="en-US" sz="2000" b="1" i="0" u="none" strike="noStrike" kern="0" cap="none" spc="0" normalizeH="0" baseline="0" noProof="0" dirty="0" smtClean="0">
                <a:ln>
                  <a:noFill/>
                </a:ln>
                <a:solidFill>
                  <a:schemeClr val="accent6">
                    <a:lumMod val="50000"/>
                  </a:schemeClr>
                </a:solidFill>
                <a:effectLst/>
                <a:uLnTx/>
                <a:uFillTx/>
                <a:latin typeface="Calibri"/>
                <a:ea typeface="+mn-ea"/>
                <a:cs typeface="+mn-cs"/>
              </a:rPr>
              <a:t>Application</a:t>
            </a:r>
            <a:r>
              <a:rPr kumimoji="0" lang="en-US" sz="2000" i="0" u="none" strike="noStrike" kern="0" cap="none" spc="0" normalizeH="0" noProof="0" dirty="0" smtClean="0">
                <a:ln>
                  <a:noFill/>
                </a:ln>
                <a:solidFill>
                  <a:schemeClr val="accent6">
                    <a:lumMod val="50000"/>
                  </a:schemeClr>
                </a:solidFill>
                <a:effectLst/>
                <a:uLnTx/>
                <a:uFillTx/>
                <a:latin typeface="Calibri"/>
                <a:ea typeface="+mn-ea"/>
                <a:cs typeface="+mn-cs"/>
              </a:rPr>
              <a:t> and verify that everything is just the way you want it to go to review</a:t>
            </a:r>
            <a:endParaRPr kumimoji="0" lang="en-US" sz="2000" i="0" u="none" strike="noStrike" kern="0" cap="none" spc="0" normalizeH="0" baseline="0" noProof="0" dirty="0" smtClean="0">
              <a:ln>
                <a:noFill/>
              </a:ln>
              <a:solidFill>
                <a:schemeClr val="accent6">
                  <a:lumMod val="50000"/>
                </a:schemeClr>
              </a:solidFill>
              <a:effectLst/>
              <a:uLnTx/>
              <a:uFillTx/>
              <a:latin typeface="Calibri"/>
              <a:ea typeface="+mn-ea"/>
              <a:cs typeface="+mn-cs"/>
            </a:endParaRPr>
          </a:p>
        </p:txBody>
      </p:sp>
    </p:spTree>
    <p:extLst>
      <p:ext uri="{BB962C8B-B14F-4D97-AF65-F5344CB8AC3E}">
        <p14:creationId xmlns:p14="http://schemas.microsoft.com/office/powerpoint/2010/main" val="1168217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grpSp>
        <p:nvGrpSpPr>
          <p:cNvPr id="2" name="Group 1" descr="After selecting the Update Submission Status action the user is presented with a drop down of available status. User should chose Ready for Submission and optionally provide comments." title="setting application to Ready for Submission"/>
          <p:cNvGrpSpPr/>
          <p:nvPr/>
        </p:nvGrpSpPr>
        <p:grpSpPr>
          <a:xfrm>
            <a:off x="1066800" y="2285999"/>
            <a:ext cx="6874571" cy="4267201"/>
            <a:chOff x="1066800" y="2140285"/>
            <a:chExt cx="6874571" cy="4243654"/>
          </a:xfrm>
        </p:grpSpPr>
        <p:pic>
          <p:nvPicPr>
            <p:cNvPr id="3" name="Picture 2" title="&quot;&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140285"/>
              <a:ext cx="6874571" cy="424365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Oval 3"/>
            <p:cNvSpPr/>
            <p:nvPr/>
          </p:nvSpPr>
          <p:spPr>
            <a:xfrm>
              <a:off x="1143000" y="4270738"/>
              <a:ext cx="1389742" cy="352750"/>
            </a:xfrm>
            <a:prstGeom prst="ellipse">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Oval 4"/>
            <p:cNvSpPr/>
            <p:nvPr/>
          </p:nvSpPr>
          <p:spPr>
            <a:xfrm>
              <a:off x="4114800" y="3935904"/>
              <a:ext cx="1389742" cy="352750"/>
            </a:xfrm>
            <a:prstGeom prst="ellipse">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6" name="Straight Arrow Connector 5"/>
            <p:cNvCxnSpPr/>
            <p:nvPr/>
          </p:nvCxnSpPr>
          <p:spPr>
            <a:xfrm>
              <a:off x="2532742" y="4447113"/>
              <a:ext cx="304800" cy="0"/>
            </a:xfrm>
            <a:prstGeom prst="straightConnector1">
              <a:avLst/>
            </a:prstGeom>
            <a:ln w="25400">
              <a:solidFill>
                <a:srgbClr val="FF6600"/>
              </a:solidFill>
              <a:tailEnd type="arrow"/>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1447800" y="228600"/>
            <a:ext cx="5791199" cy="707886"/>
          </a:xfrm>
          <a:prstGeom prst="rect">
            <a:avLst/>
          </a:prstGeom>
          <a:noFill/>
        </p:spPr>
        <p:txBody>
          <a:bodyPr wrap="square" rtlCol="0">
            <a:spAutoFit/>
          </a:bodyPr>
          <a:lstStyle/>
          <a:p>
            <a:pPr algn="ctr"/>
            <a:r>
              <a:rPr lang="en-US" sz="4000" dirty="0" smtClean="0">
                <a:solidFill>
                  <a:schemeClr val="accent6">
                    <a:lumMod val="50000"/>
                  </a:schemeClr>
                </a:solidFill>
              </a:rPr>
              <a:t>Ready for Submission</a:t>
            </a:r>
            <a:endParaRPr lang="en-US" sz="4000" dirty="0">
              <a:solidFill>
                <a:schemeClr val="accent6">
                  <a:lumMod val="50000"/>
                </a:schemeClr>
              </a:solidFill>
            </a:endParaRPr>
          </a:p>
        </p:txBody>
      </p:sp>
      <p:sp>
        <p:nvSpPr>
          <p:cNvPr id="8" name="Rounded Rectangle 7"/>
          <p:cNvSpPr/>
          <p:nvPr/>
        </p:nvSpPr>
        <p:spPr>
          <a:xfrm>
            <a:off x="1143000" y="1295400"/>
            <a:ext cx="6798371" cy="914400"/>
          </a:xfrm>
          <a:prstGeom prst="roundRect">
            <a:avLst/>
          </a:prstGeom>
          <a:solidFill>
            <a:schemeClr val="accent1">
              <a:lumMod val="60000"/>
              <a:lumOff val="40000"/>
            </a:schemeClr>
          </a:solidFill>
          <a:ln w="25400" cap="flat" cmpd="sng" algn="ctr">
            <a:solidFill>
              <a:srgbClr val="F0F3FB">
                <a:lumMod val="25000"/>
              </a:srgbClr>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2000" i="0" u="none" strike="noStrike" kern="0" cap="none" spc="0" normalizeH="0" baseline="0" noProof="0" dirty="0" smtClean="0">
                <a:ln>
                  <a:noFill/>
                </a:ln>
                <a:solidFill>
                  <a:schemeClr val="accent6">
                    <a:lumMod val="50000"/>
                  </a:schemeClr>
                </a:solidFill>
                <a:effectLst/>
                <a:uLnTx/>
                <a:uFillTx/>
                <a:latin typeface="Calibri"/>
                <a:ea typeface="+mn-ea"/>
                <a:cs typeface="+mn-cs"/>
              </a:rPr>
              <a:t>Once all internal reviews are complete, update the application status</a:t>
            </a:r>
            <a:r>
              <a:rPr kumimoji="0" lang="en-US" sz="2000" i="0" u="none" strike="noStrike" kern="0" cap="none" spc="0" normalizeH="0" noProof="0" dirty="0" smtClean="0">
                <a:ln>
                  <a:noFill/>
                </a:ln>
                <a:solidFill>
                  <a:schemeClr val="accent6">
                    <a:lumMod val="50000"/>
                  </a:schemeClr>
                </a:solidFill>
                <a:effectLst/>
                <a:uLnTx/>
                <a:uFillTx/>
                <a:latin typeface="Calibri"/>
                <a:ea typeface="+mn-ea"/>
                <a:cs typeface="+mn-cs"/>
              </a:rPr>
              <a:t> to </a:t>
            </a:r>
            <a:r>
              <a:rPr kumimoji="0" lang="en-US" sz="2000" b="1" i="0" u="none" strike="noStrike" kern="0" cap="none" spc="0" normalizeH="0" noProof="0" dirty="0" smtClean="0">
                <a:ln>
                  <a:noFill/>
                </a:ln>
                <a:solidFill>
                  <a:schemeClr val="accent6">
                    <a:lumMod val="50000"/>
                  </a:schemeClr>
                </a:solidFill>
                <a:effectLst/>
                <a:uLnTx/>
                <a:uFillTx/>
                <a:latin typeface="Calibri"/>
                <a:ea typeface="+mn-ea"/>
                <a:cs typeface="+mn-cs"/>
              </a:rPr>
              <a:t>Ready for Submission</a:t>
            </a:r>
            <a:endParaRPr kumimoji="0" lang="en-US" sz="2000" b="1" i="0" u="none" strike="noStrike" kern="0" cap="none" spc="0" normalizeH="0" baseline="0" noProof="0" dirty="0" smtClean="0">
              <a:ln>
                <a:noFill/>
              </a:ln>
              <a:solidFill>
                <a:schemeClr val="accent6">
                  <a:lumMod val="50000"/>
                </a:schemeClr>
              </a:solidFill>
              <a:effectLst/>
              <a:uLnTx/>
              <a:uFillTx/>
              <a:latin typeface="Calibri"/>
              <a:ea typeface="+mn-ea"/>
              <a:cs typeface="+mn-cs"/>
            </a:endParaRPr>
          </a:p>
        </p:txBody>
      </p:sp>
    </p:spTree>
    <p:extLst>
      <p:ext uri="{BB962C8B-B14F-4D97-AF65-F5344CB8AC3E}">
        <p14:creationId xmlns:p14="http://schemas.microsoft.com/office/powerpoint/2010/main" val="384798917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9" name="Bevel 8"/>
          <p:cNvSpPr/>
          <p:nvPr/>
        </p:nvSpPr>
        <p:spPr>
          <a:xfrm>
            <a:off x="1828800" y="838200"/>
            <a:ext cx="5410199" cy="4038600"/>
          </a:xfrm>
          <a:prstGeom prst="bevel">
            <a:avLst/>
          </a:prstGeom>
          <a:solidFill>
            <a:srgbClr val="F0F3FB">
              <a:lumMod val="25000"/>
            </a:srgbClr>
          </a:solidFill>
          <a:ln w="25400" cap="flat" cmpd="sng" algn="ctr">
            <a:solidFill>
              <a:srgbClr val="F0F3FB">
                <a:lumMod val="25000"/>
              </a:srgbClr>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4000" b="1" i="0" u="none" strike="noStrike" kern="0" cap="none" spc="0" normalizeH="0" baseline="0" noProof="0" dirty="0" smtClean="0">
                <a:ln>
                  <a:noFill/>
                </a:ln>
                <a:solidFill>
                  <a:srgbClr val="FFFFFF"/>
                </a:solidFill>
                <a:effectLst/>
                <a:uLnTx/>
                <a:uFillTx/>
                <a:latin typeface="Calibri"/>
                <a:ea typeface="+mn-ea"/>
                <a:cs typeface="+mn-cs"/>
              </a:rPr>
              <a:t>Submit Your</a:t>
            </a:r>
          </a:p>
          <a:p>
            <a:pPr marL="0" marR="0" indent="0" algn="ctr" defTabSz="914400" eaLnBrk="1" fontAlgn="auto" latinLnBrk="0" hangingPunct="1">
              <a:lnSpc>
                <a:spcPct val="100000"/>
              </a:lnSpc>
              <a:spcBef>
                <a:spcPts val="0"/>
              </a:spcBef>
              <a:spcAft>
                <a:spcPts val="0"/>
              </a:spcAft>
              <a:buClrTx/>
              <a:buSzTx/>
              <a:buFontTx/>
              <a:buNone/>
              <a:tabLst/>
            </a:pPr>
            <a:r>
              <a:rPr lang="en-US" sz="4000" b="1" kern="0" dirty="0" smtClean="0">
                <a:solidFill>
                  <a:srgbClr val="FFFFFF"/>
                </a:solidFill>
                <a:latin typeface="Calibri"/>
              </a:rPr>
              <a:t>Application</a:t>
            </a:r>
            <a:endParaRPr kumimoji="0" lang="en-US" sz="4000" b="1" i="0" u="none" strike="noStrike" kern="0" cap="none" spc="0" normalizeH="0" baseline="0" noProof="0" dirty="0" smtClean="0">
              <a:ln>
                <a:noFill/>
              </a:ln>
              <a:solidFill>
                <a:srgbClr val="FFFFFF"/>
              </a:solidFill>
              <a:effectLst/>
              <a:uLnTx/>
              <a:uFillTx/>
              <a:latin typeface="Calibri"/>
              <a:ea typeface="+mn-ea"/>
              <a:cs typeface="+mn-cs"/>
            </a:endParaRPr>
          </a:p>
        </p:txBody>
      </p:sp>
      <p:sp>
        <p:nvSpPr>
          <p:cNvPr id="11" name="Right Arrow Callout 10"/>
          <p:cNvSpPr/>
          <p:nvPr/>
        </p:nvSpPr>
        <p:spPr>
          <a:xfrm>
            <a:off x="76200" y="6019800"/>
            <a:ext cx="838200" cy="609600"/>
          </a:xfrm>
          <a:prstGeom prst="rightArrowCallout">
            <a:avLst>
              <a:gd name="adj1" fmla="val 25000"/>
              <a:gd name="adj2" fmla="val 25000"/>
              <a:gd name="adj3" fmla="val 25000"/>
              <a:gd name="adj4" fmla="val 74509"/>
            </a:avLst>
          </a:prstGeom>
          <a:solidFill>
            <a:schemeClr val="bg2">
              <a:lumMod val="50000"/>
            </a:schemeClr>
          </a:solidFill>
          <a:ln w="25400" cap="flat" cmpd="sng" algn="ctr">
            <a:solidFill>
              <a:srgbClr val="F0F3FB">
                <a:lumMod val="25000"/>
              </a:srgbClr>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1800" b="1" i="0" u="none" strike="noStrike" kern="0" cap="none" spc="0" normalizeH="0" baseline="0" noProof="0" dirty="0" smtClean="0">
                <a:ln>
                  <a:noFill/>
                </a:ln>
                <a:solidFill>
                  <a:srgbClr val="FFFFFF"/>
                </a:solidFill>
                <a:effectLst/>
                <a:uLnTx/>
                <a:uFillTx/>
                <a:latin typeface="Calibri"/>
                <a:ea typeface="+mn-ea"/>
                <a:cs typeface="+mn-cs"/>
              </a:rPr>
              <a:t>Find</a:t>
            </a:r>
          </a:p>
        </p:txBody>
      </p:sp>
      <p:sp>
        <p:nvSpPr>
          <p:cNvPr id="12" name="Right Arrow Callout 11"/>
          <p:cNvSpPr/>
          <p:nvPr/>
        </p:nvSpPr>
        <p:spPr>
          <a:xfrm>
            <a:off x="928456" y="6019800"/>
            <a:ext cx="824144" cy="609600"/>
          </a:xfrm>
          <a:prstGeom prst="rightArrowCallout">
            <a:avLst>
              <a:gd name="adj1" fmla="val 25000"/>
              <a:gd name="adj2" fmla="val 25000"/>
              <a:gd name="adj3" fmla="val 25000"/>
              <a:gd name="adj4" fmla="val 74099"/>
            </a:avLst>
          </a:prstGeom>
          <a:solidFill>
            <a:schemeClr val="bg2">
              <a:lumMod val="50000"/>
            </a:schemeClr>
          </a:solidFill>
          <a:ln w="25400" cap="flat" cmpd="sng" algn="ctr">
            <a:solidFill>
              <a:srgbClr val="F0F3FB">
                <a:lumMod val="25000"/>
              </a:srgbClr>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1800" b="1" i="0" u="none" strike="noStrike" kern="0" cap="none" spc="0" normalizeH="0" baseline="0" noProof="0" dirty="0" smtClean="0">
                <a:ln>
                  <a:noFill/>
                </a:ln>
                <a:solidFill>
                  <a:schemeClr val="bg1"/>
                </a:solidFill>
                <a:effectLst/>
                <a:uLnTx/>
                <a:uFillTx/>
                <a:latin typeface="Calibri"/>
                <a:ea typeface="+mn-ea"/>
                <a:cs typeface="+mn-cs"/>
              </a:rPr>
              <a:t>Plan</a:t>
            </a:r>
          </a:p>
        </p:txBody>
      </p:sp>
      <p:sp>
        <p:nvSpPr>
          <p:cNvPr id="13" name="Right Arrow Callout 12"/>
          <p:cNvSpPr/>
          <p:nvPr/>
        </p:nvSpPr>
        <p:spPr>
          <a:xfrm>
            <a:off x="1752600" y="6019060"/>
            <a:ext cx="1371600" cy="611080"/>
          </a:xfrm>
          <a:prstGeom prst="rightArrowCallout">
            <a:avLst>
              <a:gd name="adj1" fmla="val 19175"/>
              <a:gd name="adj2" fmla="val 26456"/>
              <a:gd name="adj3" fmla="val 25000"/>
              <a:gd name="adj4" fmla="val 84979"/>
            </a:avLst>
          </a:prstGeom>
          <a:solidFill>
            <a:schemeClr val="bg2">
              <a:lumMod val="50000"/>
            </a:schemeClr>
          </a:solidFill>
          <a:ln w="25400" cap="flat" cmpd="sng" algn="ctr">
            <a:solidFill>
              <a:srgbClr val="F0F3FB">
                <a:lumMod val="25000"/>
              </a:srgbClr>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1800" b="1" i="0" u="none" strike="noStrike" kern="0" cap="none" spc="0" normalizeH="0" baseline="0" noProof="0" dirty="0" smtClean="0">
                <a:ln>
                  <a:noFill/>
                </a:ln>
                <a:solidFill>
                  <a:srgbClr val="FFFFFF"/>
                </a:solidFill>
                <a:effectLst/>
                <a:uLnTx/>
                <a:uFillTx/>
                <a:latin typeface="Calibri"/>
                <a:ea typeface="+mn-ea"/>
                <a:cs typeface="+mn-cs"/>
              </a:rPr>
              <a:t>Initiate</a:t>
            </a:r>
          </a:p>
        </p:txBody>
      </p:sp>
      <p:sp>
        <p:nvSpPr>
          <p:cNvPr id="14" name="Right Arrow Callout 13"/>
          <p:cNvSpPr/>
          <p:nvPr/>
        </p:nvSpPr>
        <p:spPr>
          <a:xfrm>
            <a:off x="3147134" y="6019060"/>
            <a:ext cx="1356064" cy="611080"/>
          </a:xfrm>
          <a:prstGeom prst="rightArrowCallout">
            <a:avLst>
              <a:gd name="adj1" fmla="val 25000"/>
              <a:gd name="adj2" fmla="val 25000"/>
              <a:gd name="adj3" fmla="val 25000"/>
              <a:gd name="adj4" fmla="val 82652"/>
            </a:avLst>
          </a:prstGeom>
          <a:solidFill>
            <a:schemeClr val="bg2">
              <a:lumMod val="50000"/>
            </a:schemeClr>
          </a:solidFill>
          <a:ln w="25400" cap="flat" cmpd="sng" algn="ctr">
            <a:solidFill>
              <a:srgbClr val="F0F3FB">
                <a:lumMod val="25000"/>
              </a:srgbClr>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1800" b="1" i="0" u="none" strike="noStrike" kern="0" cap="none" spc="0" normalizeH="0" baseline="0" noProof="0" dirty="0" smtClean="0">
                <a:ln>
                  <a:noFill/>
                </a:ln>
                <a:solidFill>
                  <a:srgbClr val="FFFFFF"/>
                </a:solidFill>
                <a:effectLst/>
                <a:uLnTx/>
                <a:uFillTx/>
                <a:latin typeface="Calibri"/>
                <a:ea typeface="+mn-ea"/>
                <a:cs typeface="+mn-cs"/>
              </a:rPr>
              <a:t>Build Team</a:t>
            </a:r>
          </a:p>
        </p:txBody>
      </p:sp>
      <p:sp>
        <p:nvSpPr>
          <p:cNvPr id="15" name="Right Arrow Callout 14"/>
          <p:cNvSpPr/>
          <p:nvPr/>
        </p:nvSpPr>
        <p:spPr>
          <a:xfrm>
            <a:off x="4503198" y="6019060"/>
            <a:ext cx="1082336" cy="610340"/>
          </a:xfrm>
          <a:prstGeom prst="rightArrowCallout">
            <a:avLst>
              <a:gd name="adj1" fmla="val 25000"/>
              <a:gd name="adj2" fmla="val 25000"/>
              <a:gd name="adj3" fmla="val 25000"/>
              <a:gd name="adj4" fmla="val 78101"/>
            </a:avLst>
          </a:prstGeom>
          <a:solidFill>
            <a:schemeClr val="bg2">
              <a:lumMod val="50000"/>
            </a:schemeClr>
          </a:solidFill>
          <a:ln w="25400" cap="flat" cmpd="sng" algn="ctr">
            <a:solidFill>
              <a:srgbClr val="F0F3FB">
                <a:lumMod val="25000"/>
              </a:srgbClr>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1800" b="1" i="0" u="none" strike="noStrike" kern="0" cap="none" spc="0" normalizeH="0" baseline="0" noProof="0" dirty="0" smtClean="0">
                <a:ln>
                  <a:noFill/>
                </a:ln>
                <a:solidFill>
                  <a:srgbClr val="FFFFFF"/>
                </a:solidFill>
                <a:effectLst/>
                <a:uLnTx/>
                <a:uFillTx/>
                <a:latin typeface="Calibri"/>
                <a:ea typeface="+mn-ea"/>
                <a:cs typeface="+mn-cs"/>
              </a:rPr>
              <a:t>Enter Data</a:t>
            </a:r>
          </a:p>
        </p:txBody>
      </p:sp>
      <p:sp>
        <p:nvSpPr>
          <p:cNvPr id="16" name="Right Arrow Callout 15"/>
          <p:cNvSpPr/>
          <p:nvPr/>
        </p:nvSpPr>
        <p:spPr>
          <a:xfrm>
            <a:off x="5585534" y="6019060"/>
            <a:ext cx="1295400" cy="611080"/>
          </a:xfrm>
          <a:prstGeom prst="rightArrowCallout">
            <a:avLst>
              <a:gd name="adj1" fmla="val 25000"/>
              <a:gd name="adj2" fmla="val 25000"/>
              <a:gd name="adj3" fmla="val 25000"/>
              <a:gd name="adj4" fmla="val 81725"/>
            </a:avLst>
          </a:prstGeom>
          <a:solidFill>
            <a:schemeClr val="bg2">
              <a:lumMod val="50000"/>
            </a:schemeClr>
          </a:solidFill>
          <a:ln w="25400" cap="flat" cmpd="sng" algn="ctr">
            <a:solidFill>
              <a:srgbClr val="F0F3FB">
                <a:lumMod val="25000"/>
              </a:srgbClr>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1800" b="1" i="0" u="none" strike="noStrike" kern="0" cap="none" spc="0" normalizeH="0" baseline="0" noProof="0" dirty="0" smtClean="0">
                <a:ln>
                  <a:noFill/>
                </a:ln>
                <a:solidFill>
                  <a:srgbClr val="FFFFFF"/>
                </a:solidFill>
                <a:effectLst/>
                <a:uLnTx/>
                <a:uFillTx/>
                <a:latin typeface="Calibri"/>
                <a:ea typeface="+mn-ea"/>
                <a:cs typeface="+mn-cs"/>
              </a:rPr>
              <a:t>Finalize</a:t>
            </a:r>
          </a:p>
        </p:txBody>
      </p:sp>
      <p:sp>
        <p:nvSpPr>
          <p:cNvPr id="17" name="Right Arrow Callout 16"/>
          <p:cNvSpPr/>
          <p:nvPr/>
        </p:nvSpPr>
        <p:spPr>
          <a:xfrm>
            <a:off x="6858000" y="6019060"/>
            <a:ext cx="1142999" cy="610340"/>
          </a:xfrm>
          <a:prstGeom prst="rightArrowCallout">
            <a:avLst>
              <a:gd name="adj1" fmla="val 25000"/>
              <a:gd name="adj2" fmla="val 25000"/>
              <a:gd name="adj3" fmla="val 25000"/>
              <a:gd name="adj4" fmla="val 80511"/>
            </a:avLst>
          </a:prstGeom>
          <a:solidFill>
            <a:srgbClr val="002060"/>
          </a:solidFill>
          <a:ln w="25400" cap="flat" cmpd="sng" algn="ctr">
            <a:solidFill>
              <a:srgbClr val="F0F3FB">
                <a:lumMod val="25000"/>
              </a:srgbClr>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1800" b="1" i="0" u="none" strike="noStrike" kern="0" cap="none" spc="0" normalizeH="0" baseline="0" noProof="0" dirty="0" smtClean="0">
                <a:ln>
                  <a:noFill/>
                </a:ln>
                <a:solidFill>
                  <a:srgbClr val="FFFFFF"/>
                </a:solidFill>
                <a:effectLst/>
                <a:uLnTx/>
                <a:uFillTx/>
                <a:latin typeface="Calibri"/>
                <a:ea typeface="+mn-ea"/>
                <a:cs typeface="+mn-cs"/>
              </a:rPr>
              <a:t>Submit</a:t>
            </a:r>
          </a:p>
        </p:txBody>
      </p:sp>
      <p:sp>
        <p:nvSpPr>
          <p:cNvPr id="18" name="Rectangle 17"/>
          <p:cNvSpPr/>
          <p:nvPr/>
        </p:nvSpPr>
        <p:spPr>
          <a:xfrm>
            <a:off x="8001000" y="6019060"/>
            <a:ext cx="914400" cy="611080"/>
          </a:xfrm>
          <a:prstGeom prst="rect">
            <a:avLst/>
          </a:prstGeom>
          <a:solidFill>
            <a:schemeClr val="bg2">
              <a:lumMod val="50000"/>
            </a:schemeClr>
          </a:solidFill>
          <a:ln w="25400" cap="flat" cmpd="sng" algn="ctr">
            <a:solidFill>
              <a:srgbClr val="F0F3FB">
                <a:lumMod val="25000"/>
              </a:srgbClr>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1800" b="1" i="0" u="none" strike="noStrike" kern="0" cap="none" spc="0" normalizeH="0" baseline="0" noProof="0" dirty="0" smtClean="0">
                <a:ln>
                  <a:noFill/>
                </a:ln>
                <a:solidFill>
                  <a:srgbClr val="FFFFFF"/>
                </a:solidFill>
                <a:effectLst/>
                <a:uLnTx/>
                <a:uFillTx/>
                <a:latin typeface="Calibri"/>
                <a:ea typeface="+mn-ea"/>
                <a:cs typeface="+mn-cs"/>
              </a:rPr>
              <a:t>Track</a:t>
            </a:r>
          </a:p>
        </p:txBody>
      </p:sp>
      <p:pic>
        <p:nvPicPr>
          <p:cNvPr id="20" name="Picture 19" title="&quot;&quo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53000" y="3581400"/>
            <a:ext cx="2819400" cy="2114550"/>
          </a:xfrm>
          <a:prstGeom prst="rect">
            <a:avLst/>
          </a:prstGeom>
        </p:spPr>
      </p:pic>
    </p:spTree>
    <p:extLst>
      <p:ext uri="{BB962C8B-B14F-4D97-AF65-F5344CB8AC3E}">
        <p14:creationId xmlns:p14="http://schemas.microsoft.com/office/powerpoint/2010/main" val="318743972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Rectangle 1"/>
          <p:cNvSpPr/>
          <p:nvPr/>
        </p:nvSpPr>
        <p:spPr>
          <a:xfrm>
            <a:off x="914400" y="1752600"/>
            <a:ext cx="7543800" cy="3046988"/>
          </a:xfrm>
          <a:prstGeom prst="rect">
            <a:avLst/>
          </a:prstGeom>
        </p:spPr>
        <p:txBody>
          <a:bodyPr wrap="square">
            <a:spAutoFit/>
          </a:bodyPr>
          <a:lstStyle/>
          <a:p>
            <a:pPr lvl="0"/>
            <a:r>
              <a:rPr lang="en-US" sz="2400" dirty="0"/>
              <a:t>Error-free submission must be made by 5:00 p.m. local time (of submitting organization) on due </a:t>
            </a:r>
            <a:r>
              <a:rPr lang="en-US" sz="2400" dirty="0" smtClean="0"/>
              <a:t>date</a:t>
            </a:r>
          </a:p>
          <a:p>
            <a:pPr lvl="0"/>
            <a:r>
              <a:rPr lang="en-US" sz="2400" dirty="0" smtClean="0"/>
              <a:t> </a:t>
            </a:r>
            <a:endParaRPr lang="en-US" sz="2400" dirty="0"/>
          </a:p>
          <a:p>
            <a:pPr marL="800100" lvl="1" indent="-342900">
              <a:buFont typeface="Calibri" panose="020F0502020204030204" pitchFamily="34" charset="0"/>
              <a:buChar char="‒"/>
            </a:pPr>
            <a:r>
              <a:rPr lang="en-US" sz="2400" dirty="0"/>
              <a:t>It takes time to prepare your application for submission </a:t>
            </a:r>
            <a:endParaRPr lang="en-US" sz="2400" dirty="0" smtClean="0"/>
          </a:p>
          <a:p>
            <a:pPr marL="800100" lvl="1" indent="-342900">
              <a:buFont typeface="Calibri" panose="020F0502020204030204" pitchFamily="34" charset="0"/>
              <a:buChar char="‒"/>
            </a:pPr>
            <a:r>
              <a:rPr lang="en-US" sz="2400" dirty="0" smtClean="0"/>
              <a:t>Submit </a:t>
            </a:r>
            <a:r>
              <a:rPr lang="en-US" sz="2400" dirty="0"/>
              <a:t>early (days, not minutes) </a:t>
            </a:r>
            <a:r>
              <a:rPr lang="en-US" sz="2400" dirty="0" smtClean="0"/>
              <a:t>to </a:t>
            </a:r>
            <a:r>
              <a:rPr lang="en-US" sz="2400" dirty="0"/>
              <a:t>have time to address any </a:t>
            </a:r>
            <a:r>
              <a:rPr lang="en-US" sz="2400" dirty="0" smtClean="0"/>
              <a:t>unforeseen </a:t>
            </a:r>
            <a:r>
              <a:rPr lang="en-US" sz="2400" dirty="0"/>
              <a:t>issues and to view</a:t>
            </a:r>
            <a:br>
              <a:rPr lang="en-US" sz="2400" dirty="0"/>
            </a:br>
            <a:r>
              <a:rPr lang="en-US" sz="2400" dirty="0"/>
              <a:t>your assembled application</a:t>
            </a:r>
          </a:p>
        </p:txBody>
      </p:sp>
      <p:sp>
        <p:nvSpPr>
          <p:cNvPr id="3" name="TextBox 2"/>
          <p:cNvSpPr txBox="1"/>
          <p:nvPr/>
        </p:nvSpPr>
        <p:spPr>
          <a:xfrm>
            <a:off x="1828800" y="685800"/>
            <a:ext cx="5410200" cy="707886"/>
          </a:xfrm>
          <a:prstGeom prst="rect">
            <a:avLst/>
          </a:prstGeom>
          <a:noFill/>
        </p:spPr>
        <p:txBody>
          <a:bodyPr wrap="square" rtlCol="0">
            <a:spAutoFit/>
          </a:bodyPr>
          <a:lstStyle/>
          <a:p>
            <a:pPr algn="ctr"/>
            <a:r>
              <a:rPr lang="en-US" sz="4000" dirty="0" smtClean="0">
                <a:solidFill>
                  <a:schemeClr val="accent6">
                    <a:lumMod val="50000"/>
                  </a:schemeClr>
                </a:solidFill>
              </a:rPr>
              <a:t>On-time Submission</a:t>
            </a:r>
            <a:endParaRPr lang="en-US" sz="4000" dirty="0">
              <a:solidFill>
                <a:schemeClr val="accent6">
                  <a:lumMod val="50000"/>
                </a:schemeClr>
              </a:solidFill>
            </a:endParaRPr>
          </a:p>
        </p:txBody>
      </p:sp>
      <p:pic>
        <p:nvPicPr>
          <p:cNvPr id="4" name="Picture 3" title="&quot;&quo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9858" y="4343400"/>
            <a:ext cx="1905000" cy="2667000"/>
          </a:xfrm>
          <a:prstGeom prst="rect">
            <a:avLst/>
          </a:prstGeom>
        </p:spPr>
      </p:pic>
    </p:spTree>
    <p:extLst>
      <p:ext uri="{BB962C8B-B14F-4D97-AF65-F5344CB8AC3E}">
        <p14:creationId xmlns:p14="http://schemas.microsoft.com/office/powerpoint/2010/main" val="396753256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9" name="Bevel 8"/>
          <p:cNvSpPr/>
          <p:nvPr/>
        </p:nvSpPr>
        <p:spPr>
          <a:xfrm>
            <a:off x="1828800" y="838200"/>
            <a:ext cx="5410199" cy="4038600"/>
          </a:xfrm>
          <a:prstGeom prst="bevel">
            <a:avLst/>
          </a:prstGeom>
          <a:solidFill>
            <a:srgbClr val="F0F3FB">
              <a:lumMod val="25000"/>
            </a:srgbClr>
          </a:solidFill>
          <a:ln w="25400" cap="flat" cmpd="sng" algn="ctr">
            <a:solidFill>
              <a:srgbClr val="F0F3FB">
                <a:lumMod val="25000"/>
              </a:srgbClr>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4000" b="1" i="0" u="none" strike="noStrike" kern="0" cap="none" spc="0" normalizeH="0" baseline="0" noProof="0" dirty="0" smtClean="0">
                <a:ln>
                  <a:noFill/>
                </a:ln>
                <a:solidFill>
                  <a:srgbClr val="FFFFFF"/>
                </a:solidFill>
                <a:effectLst/>
                <a:uLnTx/>
                <a:uFillTx/>
                <a:latin typeface="Calibri"/>
                <a:ea typeface="+mn-ea"/>
                <a:cs typeface="+mn-cs"/>
              </a:rPr>
              <a:t>Track Your</a:t>
            </a:r>
          </a:p>
          <a:p>
            <a:pPr marL="0" marR="0" indent="0" algn="ctr" defTabSz="914400" eaLnBrk="1" fontAlgn="auto" latinLnBrk="0" hangingPunct="1">
              <a:lnSpc>
                <a:spcPct val="100000"/>
              </a:lnSpc>
              <a:spcBef>
                <a:spcPts val="0"/>
              </a:spcBef>
              <a:spcAft>
                <a:spcPts val="0"/>
              </a:spcAft>
              <a:buClrTx/>
              <a:buSzTx/>
              <a:buFontTx/>
              <a:buNone/>
              <a:tabLst/>
            </a:pPr>
            <a:r>
              <a:rPr lang="en-US" sz="4000" b="1" kern="0" dirty="0" smtClean="0">
                <a:solidFill>
                  <a:srgbClr val="FFFFFF"/>
                </a:solidFill>
                <a:latin typeface="Calibri"/>
              </a:rPr>
              <a:t>Application</a:t>
            </a:r>
            <a:endParaRPr kumimoji="0" lang="en-US" sz="4000" b="1" i="0" u="none" strike="noStrike" kern="0" cap="none" spc="0" normalizeH="0" baseline="0" noProof="0" dirty="0" smtClean="0">
              <a:ln>
                <a:noFill/>
              </a:ln>
              <a:solidFill>
                <a:srgbClr val="FFFFFF"/>
              </a:solidFill>
              <a:effectLst/>
              <a:uLnTx/>
              <a:uFillTx/>
              <a:latin typeface="Calibri"/>
              <a:ea typeface="+mn-ea"/>
              <a:cs typeface="+mn-cs"/>
            </a:endParaRPr>
          </a:p>
        </p:txBody>
      </p:sp>
      <p:sp>
        <p:nvSpPr>
          <p:cNvPr id="11" name="Right Arrow Callout 10"/>
          <p:cNvSpPr/>
          <p:nvPr/>
        </p:nvSpPr>
        <p:spPr>
          <a:xfrm>
            <a:off x="76200" y="6019800"/>
            <a:ext cx="838200" cy="609600"/>
          </a:xfrm>
          <a:prstGeom prst="rightArrowCallout">
            <a:avLst>
              <a:gd name="adj1" fmla="val 25000"/>
              <a:gd name="adj2" fmla="val 25000"/>
              <a:gd name="adj3" fmla="val 25000"/>
              <a:gd name="adj4" fmla="val 74509"/>
            </a:avLst>
          </a:prstGeom>
          <a:solidFill>
            <a:schemeClr val="bg2">
              <a:lumMod val="50000"/>
            </a:schemeClr>
          </a:solidFill>
          <a:ln w="25400" cap="flat" cmpd="sng" algn="ctr">
            <a:solidFill>
              <a:srgbClr val="F0F3FB">
                <a:lumMod val="25000"/>
              </a:srgbClr>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1800" b="1" i="0" u="none" strike="noStrike" kern="0" cap="none" spc="0" normalizeH="0" baseline="0" noProof="0" dirty="0" smtClean="0">
                <a:ln>
                  <a:noFill/>
                </a:ln>
                <a:solidFill>
                  <a:srgbClr val="FFFFFF"/>
                </a:solidFill>
                <a:effectLst/>
                <a:uLnTx/>
                <a:uFillTx/>
                <a:latin typeface="Calibri"/>
                <a:ea typeface="+mn-ea"/>
                <a:cs typeface="+mn-cs"/>
              </a:rPr>
              <a:t>Find</a:t>
            </a:r>
          </a:p>
        </p:txBody>
      </p:sp>
      <p:sp>
        <p:nvSpPr>
          <p:cNvPr id="12" name="Right Arrow Callout 11"/>
          <p:cNvSpPr/>
          <p:nvPr/>
        </p:nvSpPr>
        <p:spPr>
          <a:xfrm>
            <a:off x="928456" y="6019800"/>
            <a:ext cx="824144" cy="609600"/>
          </a:xfrm>
          <a:prstGeom prst="rightArrowCallout">
            <a:avLst>
              <a:gd name="adj1" fmla="val 25000"/>
              <a:gd name="adj2" fmla="val 25000"/>
              <a:gd name="adj3" fmla="val 25000"/>
              <a:gd name="adj4" fmla="val 74099"/>
            </a:avLst>
          </a:prstGeom>
          <a:solidFill>
            <a:schemeClr val="bg2">
              <a:lumMod val="50000"/>
            </a:schemeClr>
          </a:solidFill>
          <a:ln w="25400" cap="flat" cmpd="sng" algn="ctr">
            <a:solidFill>
              <a:srgbClr val="F0F3FB">
                <a:lumMod val="25000"/>
              </a:srgbClr>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1800" b="1" i="0" u="none" strike="noStrike" kern="0" cap="none" spc="0" normalizeH="0" baseline="0" noProof="0" dirty="0" smtClean="0">
                <a:ln>
                  <a:noFill/>
                </a:ln>
                <a:solidFill>
                  <a:schemeClr val="bg1"/>
                </a:solidFill>
                <a:effectLst/>
                <a:uLnTx/>
                <a:uFillTx/>
                <a:latin typeface="Calibri"/>
                <a:ea typeface="+mn-ea"/>
                <a:cs typeface="+mn-cs"/>
              </a:rPr>
              <a:t>Plan</a:t>
            </a:r>
          </a:p>
        </p:txBody>
      </p:sp>
      <p:sp>
        <p:nvSpPr>
          <p:cNvPr id="13" name="Right Arrow Callout 12"/>
          <p:cNvSpPr/>
          <p:nvPr/>
        </p:nvSpPr>
        <p:spPr>
          <a:xfrm>
            <a:off x="1752600" y="6019060"/>
            <a:ext cx="1371600" cy="611080"/>
          </a:xfrm>
          <a:prstGeom prst="rightArrowCallout">
            <a:avLst>
              <a:gd name="adj1" fmla="val 19175"/>
              <a:gd name="adj2" fmla="val 26456"/>
              <a:gd name="adj3" fmla="val 25000"/>
              <a:gd name="adj4" fmla="val 84979"/>
            </a:avLst>
          </a:prstGeom>
          <a:solidFill>
            <a:schemeClr val="bg2">
              <a:lumMod val="50000"/>
            </a:schemeClr>
          </a:solidFill>
          <a:ln w="25400" cap="flat" cmpd="sng" algn="ctr">
            <a:solidFill>
              <a:srgbClr val="F0F3FB">
                <a:lumMod val="25000"/>
              </a:srgbClr>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1800" b="1" i="0" u="none" strike="noStrike" kern="0" cap="none" spc="0" normalizeH="0" baseline="0" noProof="0" dirty="0" smtClean="0">
                <a:ln>
                  <a:noFill/>
                </a:ln>
                <a:solidFill>
                  <a:srgbClr val="FFFFFF"/>
                </a:solidFill>
                <a:effectLst/>
                <a:uLnTx/>
                <a:uFillTx/>
                <a:latin typeface="Calibri"/>
                <a:ea typeface="+mn-ea"/>
                <a:cs typeface="+mn-cs"/>
              </a:rPr>
              <a:t>Initiate</a:t>
            </a:r>
          </a:p>
        </p:txBody>
      </p:sp>
      <p:sp>
        <p:nvSpPr>
          <p:cNvPr id="14" name="Right Arrow Callout 13"/>
          <p:cNvSpPr/>
          <p:nvPr/>
        </p:nvSpPr>
        <p:spPr>
          <a:xfrm>
            <a:off x="3147134" y="6019060"/>
            <a:ext cx="1356064" cy="611080"/>
          </a:xfrm>
          <a:prstGeom prst="rightArrowCallout">
            <a:avLst>
              <a:gd name="adj1" fmla="val 25000"/>
              <a:gd name="adj2" fmla="val 25000"/>
              <a:gd name="adj3" fmla="val 25000"/>
              <a:gd name="adj4" fmla="val 82652"/>
            </a:avLst>
          </a:prstGeom>
          <a:solidFill>
            <a:schemeClr val="bg2">
              <a:lumMod val="50000"/>
            </a:schemeClr>
          </a:solidFill>
          <a:ln w="25400" cap="flat" cmpd="sng" algn="ctr">
            <a:solidFill>
              <a:srgbClr val="F0F3FB">
                <a:lumMod val="25000"/>
              </a:srgbClr>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1800" b="1" i="0" u="none" strike="noStrike" kern="0" cap="none" spc="0" normalizeH="0" baseline="0" noProof="0" dirty="0" smtClean="0">
                <a:ln>
                  <a:noFill/>
                </a:ln>
                <a:solidFill>
                  <a:srgbClr val="FFFFFF"/>
                </a:solidFill>
                <a:effectLst/>
                <a:uLnTx/>
                <a:uFillTx/>
                <a:latin typeface="Calibri"/>
                <a:ea typeface="+mn-ea"/>
                <a:cs typeface="+mn-cs"/>
              </a:rPr>
              <a:t>Build Team</a:t>
            </a:r>
          </a:p>
        </p:txBody>
      </p:sp>
      <p:sp>
        <p:nvSpPr>
          <p:cNvPr id="15" name="Right Arrow Callout 14"/>
          <p:cNvSpPr/>
          <p:nvPr/>
        </p:nvSpPr>
        <p:spPr>
          <a:xfrm>
            <a:off x="4503198" y="6019060"/>
            <a:ext cx="1082336" cy="610340"/>
          </a:xfrm>
          <a:prstGeom prst="rightArrowCallout">
            <a:avLst>
              <a:gd name="adj1" fmla="val 25000"/>
              <a:gd name="adj2" fmla="val 25000"/>
              <a:gd name="adj3" fmla="val 25000"/>
              <a:gd name="adj4" fmla="val 78101"/>
            </a:avLst>
          </a:prstGeom>
          <a:solidFill>
            <a:schemeClr val="bg2">
              <a:lumMod val="50000"/>
            </a:schemeClr>
          </a:solidFill>
          <a:ln w="25400" cap="flat" cmpd="sng" algn="ctr">
            <a:solidFill>
              <a:srgbClr val="F0F3FB">
                <a:lumMod val="25000"/>
              </a:srgbClr>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1800" b="1" i="0" u="none" strike="noStrike" kern="0" cap="none" spc="0" normalizeH="0" baseline="0" noProof="0" dirty="0" smtClean="0">
                <a:ln>
                  <a:noFill/>
                </a:ln>
                <a:solidFill>
                  <a:srgbClr val="FFFFFF"/>
                </a:solidFill>
                <a:effectLst/>
                <a:uLnTx/>
                <a:uFillTx/>
                <a:latin typeface="Calibri"/>
                <a:ea typeface="+mn-ea"/>
                <a:cs typeface="+mn-cs"/>
              </a:rPr>
              <a:t>Enter Data</a:t>
            </a:r>
          </a:p>
        </p:txBody>
      </p:sp>
      <p:sp>
        <p:nvSpPr>
          <p:cNvPr id="16" name="Right Arrow Callout 15"/>
          <p:cNvSpPr/>
          <p:nvPr/>
        </p:nvSpPr>
        <p:spPr>
          <a:xfrm>
            <a:off x="5585534" y="6019060"/>
            <a:ext cx="1295400" cy="611080"/>
          </a:xfrm>
          <a:prstGeom prst="rightArrowCallout">
            <a:avLst>
              <a:gd name="adj1" fmla="val 25000"/>
              <a:gd name="adj2" fmla="val 25000"/>
              <a:gd name="adj3" fmla="val 25000"/>
              <a:gd name="adj4" fmla="val 81725"/>
            </a:avLst>
          </a:prstGeom>
          <a:solidFill>
            <a:schemeClr val="bg2">
              <a:lumMod val="50000"/>
            </a:schemeClr>
          </a:solidFill>
          <a:ln w="25400" cap="flat" cmpd="sng" algn="ctr">
            <a:solidFill>
              <a:srgbClr val="F0F3FB">
                <a:lumMod val="25000"/>
              </a:srgbClr>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1800" b="1" i="0" u="none" strike="noStrike" kern="0" cap="none" spc="0" normalizeH="0" baseline="0" noProof="0" dirty="0" smtClean="0">
                <a:ln>
                  <a:noFill/>
                </a:ln>
                <a:solidFill>
                  <a:srgbClr val="FFFFFF"/>
                </a:solidFill>
                <a:effectLst/>
                <a:uLnTx/>
                <a:uFillTx/>
                <a:latin typeface="Calibri"/>
                <a:ea typeface="+mn-ea"/>
                <a:cs typeface="+mn-cs"/>
              </a:rPr>
              <a:t>Finalize</a:t>
            </a:r>
          </a:p>
        </p:txBody>
      </p:sp>
      <p:sp>
        <p:nvSpPr>
          <p:cNvPr id="17" name="Right Arrow Callout 16"/>
          <p:cNvSpPr/>
          <p:nvPr/>
        </p:nvSpPr>
        <p:spPr>
          <a:xfrm>
            <a:off x="6858000" y="6019060"/>
            <a:ext cx="1142999" cy="610340"/>
          </a:xfrm>
          <a:prstGeom prst="rightArrowCallout">
            <a:avLst>
              <a:gd name="adj1" fmla="val 25000"/>
              <a:gd name="adj2" fmla="val 25000"/>
              <a:gd name="adj3" fmla="val 25000"/>
              <a:gd name="adj4" fmla="val 80511"/>
            </a:avLst>
          </a:prstGeom>
          <a:solidFill>
            <a:schemeClr val="bg2">
              <a:lumMod val="50000"/>
            </a:schemeClr>
          </a:solidFill>
          <a:ln w="25400" cap="flat" cmpd="sng" algn="ctr">
            <a:solidFill>
              <a:srgbClr val="F0F3FB">
                <a:lumMod val="25000"/>
              </a:srgbClr>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1800" b="1" i="0" u="none" strike="noStrike" kern="0" cap="none" spc="0" normalizeH="0" baseline="0" noProof="0" dirty="0" smtClean="0">
                <a:ln>
                  <a:noFill/>
                </a:ln>
                <a:solidFill>
                  <a:srgbClr val="FFFFFF"/>
                </a:solidFill>
                <a:effectLst/>
                <a:uLnTx/>
                <a:uFillTx/>
                <a:latin typeface="Calibri"/>
                <a:ea typeface="+mn-ea"/>
                <a:cs typeface="+mn-cs"/>
              </a:rPr>
              <a:t>Submit</a:t>
            </a:r>
          </a:p>
        </p:txBody>
      </p:sp>
      <p:sp>
        <p:nvSpPr>
          <p:cNvPr id="18" name="Rectangle 17"/>
          <p:cNvSpPr/>
          <p:nvPr/>
        </p:nvSpPr>
        <p:spPr>
          <a:xfrm>
            <a:off x="8001000" y="6019060"/>
            <a:ext cx="914400" cy="611080"/>
          </a:xfrm>
          <a:prstGeom prst="rect">
            <a:avLst/>
          </a:prstGeom>
          <a:solidFill>
            <a:srgbClr val="002060"/>
          </a:solidFill>
          <a:ln w="25400" cap="flat" cmpd="sng" algn="ctr">
            <a:solidFill>
              <a:srgbClr val="F0F3FB">
                <a:lumMod val="25000"/>
              </a:srgbClr>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1800" b="1" i="0" u="none" strike="noStrike" kern="0" cap="none" spc="0" normalizeH="0" baseline="0" noProof="0" dirty="0" smtClean="0">
                <a:ln>
                  <a:noFill/>
                </a:ln>
                <a:solidFill>
                  <a:srgbClr val="FFFFFF"/>
                </a:solidFill>
                <a:effectLst/>
                <a:uLnTx/>
                <a:uFillTx/>
                <a:latin typeface="Calibri"/>
                <a:ea typeface="+mn-ea"/>
                <a:cs typeface="+mn-cs"/>
              </a:rPr>
              <a:t>Track</a:t>
            </a:r>
          </a:p>
        </p:txBody>
      </p:sp>
      <p:pic>
        <p:nvPicPr>
          <p:cNvPr id="19" name="Picture 18" title="&quot;&quo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25167" y="3733800"/>
            <a:ext cx="2194634" cy="2057400"/>
          </a:xfrm>
          <a:prstGeom prst="rect">
            <a:avLst/>
          </a:prstGeom>
        </p:spPr>
      </p:pic>
    </p:spTree>
    <p:extLst>
      <p:ext uri="{BB962C8B-B14F-4D97-AF65-F5344CB8AC3E}">
        <p14:creationId xmlns:p14="http://schemas.microsoft.com/office/powerpoint/2010/main" val="241200128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Rectangle 1"/>
          <p:cNvSpPr/>
          <p:nvPr/>
        </p:nvSpPr>
        <p:spPr>
          <a:xfrm>
            <a:off x="228600" y="1295400"/>
            <a:ext cx="8382000" cy="3379387"/>
          </a:xfrm>
          <a:prstGeom prst="rect">
            <a:avLst/>
          </a:prstGeom>
        </p:spPr>
        <p:txBody>
          <a:bodyPr wrap="square">
            <a:spAutoFit/>
          </a:bodyPr>
          <a:lstStyle/>
          <a:p>
            <a:pPr lvl="0" fontAlgn="base">
              <a:spcBef>
                <a:spcPct val="20000"/>
              </a:spcBef>
              <a:spcAft>
                <a:spcPct val="0"/>
              </a:spcAft>
              <a:defRPr/>
            </a:pPr>
            <a:r>
              <a:rPr lang="en-US" sz="3200" kern="0" dirty="0">
                <a:solidFill>
                  <a:schemeClr val="accent6">
                    <a:lumMod val="50000"/>
                  </a:schemeClr>
                </a:solidFill>
              </a:rPr>
              <a:t>ASSIST sends out quite a few email notifications throughout the preparation </a:t>
            </a:r>
            <a:r>
              <a:rPr lang="en-US" sz="3200" kern="0" dirty="0" smtClean="0">
                <a:solidFill>
                  <a:schemeClr val="accent6">
                    <a:lumMod val="50000"/>
                  </a:schemeClr>
                </a:solidFill>
              </a:rPr>
              <a:t>and </a:t>
            </a:r>
            <a:r>
              <a:rPr lang="en-US" sz="3200" kern="0" dirty="0">
                <a:solidFill>
                  <a:schemeClr val="accent6">
                    <a:lumMod val="50000"/>
                  </a:schemeClr>
                </a:solidFill>
              </a:rPr>
              <a:t>submission process to help you </a:t>
            </a:r>
            <a:r>
              <a:rPr lang="en-US" sz="3200" kern="0" dirty="0" smtClean="0">
                <a:solidFill>
                  <a:schemeClr val="accent6">
                    <a:lumMod val="50000"/>
                  </a:schemeClr>
                </a:solidFill>
              </a:rPr>
              <a:t>track </a:t>
            </a:r>
            <a:r>
              <a:rPr lang="en-US" sz="3200" kern="0" dirty="0">
                <a:solidFill>
                  <a:schemeClr val="accent6">
                    <a:lumMod val="50000"/>
                  </a:schemeClr>
                </a:solidFill>
              </a:rPr>
              <a:t>your application</a:t>
            </a:r>
          </a:p>
          <a:p>
            <a:pPr marL="742950" lvl="1" indent="-285750" fontAlgn="base">
              <a:spcBef>
                <a:spcPct val="20000"/>
              </a:spcBef>
              <a:spcAft>
                <a:spcPct val="0"/>
              </a:spcAft>
              <a:buFontTx/>
              <a:buChar char="–"/>
              <a:defRPr/>
            </a:pPr>
            <a:r>
              <a:rPr lang="en-US" sz="2800" kern="0" dirty="0">
                <a:solidFill>
                  <a:schemeClr val="accent6">
                    <a:lumMod val="50000"/>
                  </a:schemeClr>
                </a:solidFill>
              </a:rPr>
              <a:t>Application access changes, component/application updates, component/application status changes, submission status updates and </a:t>
            </a:r>
            <a:r>
              <a:rPr lang="en-US" sz="2800" kern="0" dirty="0" smtClean="0">
                <a:solidFill>
                  <a:schemeClr val="accent6">
                    <a:lumMod val="50000"/>
                  </a:schemeClr>
                </a:solidFill>
              </a:rPr>
              <a:t>more</a:t>
            </a:r>
            <a:endParaRPr lang="en-US" sz="2800" kern="0" dirty="0">
              <a:solidFill>
                <a:schemeClr val="accent6">
                  <a:lumMod val="50000"/>
                </a:schemeClr>
              </a:solidFill>
            </a:endParaRPr>
          </a:p>
        </p:txBody>
      </p:sp>
      <p:sp>
        <p:nvSpPr>
          <p:cNvPr id="3" name="TextBox 2"/>
          <p:cNvSpPr txBox="1"/>
          <p:nvPr/>
        </p:nvSpPr>
        <p:spPr>
          <a:xfrm>
            <a:off x="2590800" y="457200"/>
            <a:ext cx="3505200" cy="707886"/>
          </a:xfrm>
          <a:prstGeom prst="rect">
            <a:avLst/>
          </a:prstGeom>
          <a:noFill/>
        </p:spPr>
        <p:txBody>
          <a:bodyPr wrap="square" rtlCol="0">
            <a:spAutoFit/>
          </a:bodyPr>
          <a:lstStyle/>
          <a:p>
            <a:pPr algn="ctr"/>
            <a:r>
              <a:rPr lang="en-US" sz="4000" dirty="0" smtClean="0">
                <a:solidFill>
                  <a:schemeClr val="accent6">
                    <a:lumMod val="50000"/>
                  </a:schemeClr>
                </a:solidFill>
              </a:rPr>
              <a:t>Notifications</a:t>
            </a:r>
            <a:endParaRPr lang="en-US" sz="4000" dirty="0">
              <a:solidFill>
                <a:schemeClr val="accent6">
                  <a:lumMod val="50000"/>
                </a:schemeClr>
              </a:solidFill>
            </a:endParaRPr>
          </a:p>
        </p:txBody>
      </p:sp>
      <p:pic>
        <p:nvPicPr>
          <p:cNvPr id="4" name="Picture 3" title="&quot;&quot;"/>
          <p:cNvPicPr>
            <a:picLocks noChangeAspect="1"/>
          </p:cNvPicPr>
          <p:nvPr/>
        </p:nvPicPr>
        <p:blipFill>
          <a:blip r:embed="rId2" cstate="print"/>
          <a:stretch>
            <a:fillRect/>
          </a:stretch>
        </p:blipFill>
        <p:spPr>
          <a:xfrm>
            <a:off x="7391400" y="1676400"/>
            <a:ext cx="1758888" cy="2438400"/>
          </a:xfrm>
          <a:prstGeom prst="rect">
            <a:avLst/>
          </a:prstGeom>
        </p:spPr>
      </p:pic>
      <p:sp>
        <p:nvSpPr>
          <p:cNvPr id="5" name="Rounded Rectangle 4"/>
          <p:cNvSpPr/>
          <p:nvPr/>
        </p:nvSpPr>
        <p:spPr>
          <a:xfrm>
            <a:off x="685800" y="5181600"/>
            <a:ext cx="7924800" cy="1066800"/>
          </a:xfrm>
          <a:prstGeom prst="roundRect">
            <a:avLst/>
          </a:prstGeom>
          <a:solidFill>
            <a:schemeClr val="accent1">
              <a:lumMod val="60000"/>
              <a:lumOff val="40000"/>
            </a:schemeClr>
          </a:solidFill>
          <a:ln w="25400" cap="flat" cmpd="sng" algn="ctr">
            <a:solidFill>
              <a:srgbClr val="F0F3FB">
                <a:lumMod val="25000"/>
              </a:srgbClr>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1800" b="1" i="0" u="none" strike="noStrike" kern="0" cap="none" spc="0" normalizeH="0" baseline="0" noProof="0" dirty="0" smtClean="0">
                <a:ln>
                  <a:noFill/>
                </a:ln>
                <a:solidFill>
                  <a:srgbClr val="FF0000"/>
                </a:solidFill>
                <a:effectLst/>
                <a:uLnTx/>
                <a:uFillTx/>
                <a:latin typeface="Calibri"/>
                <a:ea typeface="+mn-ea"/>
                <a:cs typeface="+mn-cs"/>
              </a:rPr>
              <a:t>Check out this resources:</a:t>
            </a:r>
          </a:p>
          <a:p>
            <a:pPr algn="ctr"/>
            <a:r>
              <a:rPr lang="en-US" b="1" kern="0" dirty="0">
                <a:solidFill>
                  <a:srgbClr val="002060"/>
                </a:solidFill>
                <a:hlinkClick r:id="rId3"/>
              </a:rPr>
              <a:t>http://grants.nih.gov/grants/electronicreceipt/files/ASSIST_eNotifications.pdf</a:t>
            </a:r>
            <a:endParaRPr kumimoji="0" lang="en-US" sz="1800" b="1" i="0" u="none" strike="noStrike" kern="0" cap="none" spc="0" normalizeH="0" baseline="0" noProof="0" dirty="0" smtClean="0">
              <a:ln>
                <a:noFill/>
              </a:ln>
              <a:solidFill>
                <a:srgbClr val="002060"/>
              </a:solidFill>
              <a:effectLst/>
              <a:uLnTx/>
              <a:uFillTx/>
              <a:latin typeface="Calibri"/>
            </a:endParaRPr>
          </a:p>
        </p:txBody>
      </p:sp>
    </p:spTree>
    <p:extLst>
      <p:ext uri="{BB962C8B-B14F-4D97-AF65-F5344CB8AC3E}">
        <p14:creationId xmlns:p14="http://schemas.microsoft.com/office/powerpoint/2010/main" val="20453431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pic>
        <p:nvPicPr>
          <p:cNvPr id="2" name="Picture 1" title="&quot;&quo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832" y="1490092"/>
            <a:ext cx="1187544" cy="1380040"/>
          </a:xfrm>
          <a:prstGeom prst="rect">
            <a:avLst/>
          </a:prstGeom>
        </p:spPr>
      </p:pic>
      <p:pic>
        <p:nvPicPr>
          <p:cNvPr id="3" name="Picture 2" title="&quot;&qu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3281" y="724691"/>
            <a:ext cx="976422" cy="1301896"/>
          </a:xfrm>
          <a:prstGeom prst="rect">
            <a:avLst/>
          </a:prstGeom>
        </p:spPr>
      </p:pic>
      <p:pic>
        <p:nvPicPr>
          <p:cNvPr id="4" name="Picture 3" title="&quot;&quo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75169" y="1534454"/>
            <a:ext cx="1129903" cy="1291317"/>
          </a:xfrm>
          <a:prstGeom prst="rect">
            <a:avLst/>
          </a:prstGeom>
        </p:spPr>
      </p:pic>
      <p:pic>
        <p:nvPicPr>
          <p:cNvPr id="5" name="Picture 4" title="&quot;&quo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87659" y="724691"/>
            <a:ext cx="1487832" cy="1115874"/>
          </a:xfrm>
          <a:prstGeom prst="rect">
            <a:avLst/>
          </a:prstGeom>
        </p:spPr>
      </p:pic>
      <p:pic>
        <p:nvPicPr>
          <p:cNvPr id="6" name="Picture 5" title="&quot;&quo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5660" y="5623249"/>
            <a:ext cx="1296953" cy="933806"/>
          </a:xfrm>
          <a:prstGeom prst="rect">
            <a:avLst/>
          </a:prstGeom>
        </p:spPr>
      </p:pic>
      <p:pic>
        <p:nvPicPr>
          <p:cNvPr id="7" name="Picture 6" title="&quot;&quot;"/>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30032" y="4411937"/>
            <a:ext cx="2209800" cy="1243013"/>
          </a:xfrm>
          <a:prstGeom prst="rect">
            <a:avLst/>
          </a:prstGeom>
        </p:spPr>
      </p:pic>
      <p:pic>
        <p:nvPicPr>
          <p:cNvPr id="8" name="Picture 7" title="&quot;&quot;"/>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36370" y="5486005"/>
            <a:ext cx="1295400" cy="1152907"/>
          </a:xfrm>
          <a:prstGeom prst="rect">
            <a:avLst/>
          </a:prstGeom>
        </p:spPr>
      </p:pic>
      <p:pic>
        <p:nvPicPr>
          <p:cNvPr id="9" name="Picture 8" title="&quot;&quot;"/>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59676" y="3958989"/>
            <a:ext cx="1430731" cy="1251890"/>
          </a:xfrm>
          <a:prstGeom prst="rect">
            <a:avLst/>
          </a:prstGeom>
        </p:spPr>
      </p:pic>
      <p:sp>
        <p:nvSpPr>
          <p:cNvPr id="10" name="TextBox 9"/>
          <p:cNvSpPr txBox="1"/>
          <p:nvPr/>
        </p:nvSpPr>
        <p:spPr>
          <a:xfrm>
            <a:off x="221641" y="724691"/>
            <a:ext cx="1678579" cy="707886"/>
          </a:xfrm>
          <a:prstGeom prst="rect">
            <a:avLst/>
          </a:prstGeom>
          <a:noFill/>
        </p:spPr>
        <p:txBody>
          <a:bodyPr wrap="square" rtlCol="0">
            <a:spAutoFit/>
          </a:bodyPr>
          <a:lstStyle/>
          <a:p>
            <a:r>
              <a:rPr lang="en-US" sz="2000" dirty="0" smtClean="0">
                <a:solidFill>
                  <a:schemeClr val="accent6">
                    <a:lumMod val="50000"/>
                  </a:schemeClr>
                </a:solidFill>
              </a:rPr>
              <a:t>Find </a:t>
            </a:r>
          </a:p>
          <a:p>
            <a:r>
              <a:rPr lang="en-US" sz="2000" dirty="0" smtClean="0">
                <a:solidFill>
                  <a:schemeClr val="accent6">
                    <a:lumMod val="50000"/>
                  </a:schemeClr>
                </a:solidFill>
              </a:rPr>
              <a:t>Opportunity</a:t>
            </a:r>
            <a:endParaRPr lang="en-US" sz="2000" dirty="0">
              <a:solidFill>
                <a:schemeClr val="accent6">
                  <a:lumMod val="50000"/>
                </a:schemeClr>
              </a:solidFill>
            </a:endParaRPr>
          </a:p>
        </p:txBody>
      </p:sp>
      <p:sp>
        <p:nvSpPr>
          <p:cNvPr id="11" name="TextBox 10"/>
          <p:cNvSpPr txBox="1"/>
          <p:nvPr/>
        </p:nvSpPr>
        <p:spPr>
          <a:xfrm>
            <a:off x="1231858" y="1826117"/>
            <a:ext cx="2728546" cy="1015663"/>
          </a:xfrm>
          <a:prstGeom prst="rect">
            <a:avLst/>
          </a:prstGeom>
          <a:noFill/>
        </p:spPr>
        <p:txBody>
          <a:bodyPr wrap="square" rtlCol="0">
            <a:spAutoFit/>
          </a:bodyPr>
          <a:lstStyle/>
          <a:p>
            <a:pPr algn="ctr"/>
            <a:r>
              <a:rPr lang="en-US" sz="2000" dirty="0" smtClean="0">
                <a:solidFill>
                  <a:schemeClr val="accent6">
                    <a:lumMod val="50000"/>
                  </a:schemeClr>
                </a:solidFill>
              </a:rPr>
              <a:t>Initiate application and</a:t>
            </a:r>
          </a:p>
          <a:p>
            <a:pPr algn="ctr"/>
            <a:r>
              <a:rPr lang="en-US" sz="2000" dirty="0">
                <a:solidFill>
                  <a:schemeClr val="accent6">
                    <a:lumMod val="50000"/>
                  </a:schemeClr>
                </a:solidFill>
              </a:rPr>
              <a:t>c</a:t>
            </a:r>
            <a:r>
              <a:rPr lang="en-US" sz="2000" dirty="0" smtClean="0">
                <a:solidFill>
                  <a:schemeClr val="accent6">
                    <a:lumMod val="50000"/>
                  </a:schemeClr>
                </a:solidFill>
              </a:rPr>
              <a:t>reate the application shell</a:t>
            </a:r>
            <a:endParaRPr lang="en-US" sz="2000" dirty="0">
              <a:solidFill>
                <a:schemeClr val="accent6">
                  <a:lumMod val="50000"/>
                </a:schemeClr>
              </a:solidFill>
            </a:endParaRPr>
          </a:p>
        </p:txBody>
      </p:sp>
      <p:sp>
        <p:nvSpPr>
          <p:cNvPr id="12" name="Right Arrow Callout 11"/>
          <p:cNvSpPr/>
          <p:nvPr/>
        </p:nvSpPr>
        <p:spPr>
          <a:xfrm>
            <a:off x="1288894" y="2903900"/>
            <a:ext cx="1005313" cy="655666"/>
          </a:xfrm>
          <a:prstGeom prst="rightArrowCallout">
            <a:avLst>
              <a:gd name="adj1" fmla="val 30788"/>
              <a:gd name="adj2" fmla="val 27894"/>
              <a:gd name="adj3" fmla="val 25000"/>
              <a:gd name="adj4" fmla="val 78158"/>
            </a:avLst>
          </a:prstGeom>
          <a:solidFill>
            <a:srgbClr val="F0F3FB">
              <a:lumMod val="25000"/>
            </a:srgbClr>
          </a:solidFill>
          <a:ln w="25400" cap="flat" cmpd="sng" algn="ctr">
            <a:solidFill>
              <a:srgbClr val="F0F3FB">
                <a:lumMod val="2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FFFFFF"/>
                </a:solidFill>
                <a:effectLst/>
                <a:uLnTx/>
                <a:uFillTx/>
                <a:latin typeface="Calibri"/>
                <a:ea typeface="+mn-ea"/>
                <a:cs typeface="+mn-cs"/>
              </a:rPr>
              <a:t>Plan</a:t>
            </a:r>
            <a:endParaRPr kumimoji="0" lang="en-US" sz="1800" b="1" i="0" u="none" strike="noStrike" kern="0" cap="none" spc="0" normalizeH="0" baseline="0" noProof="0" dirty="0">
              <a:ln>
                <a:noFill/>
              </a:ln>
              <a:solidFill>
                <a:srgbClr val="FFFFFF"/>
              </a:solidFill>
              <a:effectLst/>
              <a:uLnTx/>
              <a:uFillTx/>
              <a:latin typeface="Calibri"/>
              <a:ea typeface="+mn-ea"/>
              <a:cs typeface="+mn-cs"/>
            </a:endParaRPr>
          </a:p>
        </p:txBody>
      </p:sp>
      <p:sp>
        <p:nvSpPr>
          <p:cNvPr id="13" name="Right Arrow Callout 12"/>
          <p:cNvSpPr/>
          <p:nvPr/>
        </p:nvSpPr>
        <p:spPr>
          <a:xfrm>
            <a:off x="44314" y="2903900"/>
            <a:ext cx="1244580" cy="658224"/>
          </a:xfrm>
          <a:prstGeom prst="rightArrowCallout">
            <a:avLst>
              <a:gd name="adj1" fmla="val 30788"/>
              <a:gd name="adj2" fmla="val 27894"/>
              <a:gd name="adj3" fmla="val 25000"/>
              <a:gd name="adj4" fmla="val 78158"/>
            </a:avLst>
          </a:prstGeom>
          <a:solidFill>
            <a:srgbClr val="F0F3FB">
              <a:lumMod val="25000"/>
            </a:srgbClr>
          </a:solidFill>
          <a:ln w="25400" cap="flat" cmpd="sng" algn="ctr">
            <a:solidFill>
              <a:srgbClr val="F0F3FB">
                <a:lumMod val="2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FFFFFF"/>
                </a:solidFill>
                <a:effectLst/>
                <a:uLnTx/>
                <a:uFillTx/>
                <a:latin typeface="Calibri"/>
                <a:ea typeface="+mn-ea"/>
                <a:cs typeface="+mn-cs"/>
              </a:rPr>
              <a:t>Find</a:t>
            </a:r>
            <a:endParaRPr kumimoji="0" lang="en-US" sz="1800" b="1" i="0" u="none" strike="noStrike" kern="0" cap="none" spc="0" normalizeH="0" baseline="0" noProof="0" dirty="0">
              <a:ln>
                <a:noFill/>
              </a:ln>
              <a:solidFill>
                <a:srgbClr val="FFFFFF"/>
              </a:solidFill>
              <a:effectLst/>
              <a:uLnTx/>
              <a:uFillTx/>
              <a:latin typeface="Calibri"/>
              <a:ea typeface="+mn-ea"/>
              <a:cs typeface="+mn-cs"/>
            </a:endParaRPr>
          </a:p>
        </p:txBody>
      </p:sp>
      <p:sp>
        <p:nvSpPr>
          <p:cNvPr id="14" name="Right Arrow Callout 13"/>
          <p:cNvSpPr/>
          <p:nvPr/>
        </p:nvSpPr>
        <p:spPr>
          <a:xfrm>
            <a:off x="2294207" y="2903899"/>
            <a:ext cx="1210993" cy="658225"/>
          </a:xfrm>
          <a:prstGeom prst="rightArrowCallout">
            <a:avLst>
              <a:gd name="adj1" fmla="val 30788"/>
              <a:gd name="adj2" fmla="val 27894"/>
              <a:gd name="adj3" fmla="val 25000"/>
              <a:gd name="adj4" fmla="val 78158"/>
            </a:avLst>
          </a:prstGeom>
          <a:solidFill>
            <a:srgbClr val="F0F3FB">
              <a:lumMod val="25000"/>
            </a:srgbClr>
          </a:solidFill>
          <a:ln w="25400" cap="flat" cmpd="sng" algn="ctr">
            <a:solidFill>
              <a:srgbClr val="F0F3FB">
                <a:lumMod val="2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FFFFFF"/>
                </a:solidFill>
                <a:effectLst/>
                <a:uLnTx/>
                <a:uFillTx/>
                <a:latin typeface="Calibri"/>
                <a:ea typeface="+mn-ea"/>
                <a:cs typeface="+mn-cs"/>
              </a:rPr>
              <a:t>Initiate</a:t>
            </a:r>
            <a:endParaRPr kumimoji="0" lang="en-US" sz="1800" b="1" i="0" u="none" strike="noStrike" kern="0" cap="none" spc="0" normalizeH="0" baseline="0" noProof="0" dirty="0">
              <a:ln>
                <a:noFill/>
              </a:ln>
              <a:solidFill>
                <a:srgbClr val="FFFFFF"/>
              </a:solidFill>
              <a:effectLst/>
              <a:uLnTx/>
              <a:uFillTx/>
              <a:latin typeface="Calibri"/>
              <a:ea typeface="+mn-ea"/>
              <a:cs typeface="+mn-cs"/>
            </a:endParaRPr>
          </a:p>
        </p:txBody>
      </p:sp>
      <p:sp>
        <p:nvSpPr>
          <p:cNvPr id="15" name="Right Arrow Callout 14"/>
          <p:cNvSpPr/>
          <p:nvPr/>
        </p:nvSpPr>
        <p:spPr>
          <a:xfrm>
            <a:off x="3542658" y="2891331"/>
            <a:ext cx="1224587" cy="658224"/>
          </a:xfrm>
          <a:prstGeom prst="rightArrowCallout">
            <a:avLst>
              <a:gd name="adj1" fmla="val 30788"/>
              <a:gd name="adj2" fmla="val 27894"/>
              <a:gd name="adj3" fmla="val 25000"/>
              <a:gd name="adj4" fmla="val 78158"/>
            </a:avLst>
          </a:prstGeom>
          <a:solidFill>
            <a:srgbClr val="F0F3FB">
              <a:lumMod val="25000"/>
            </a:srgbClr>
          </a:solidFill>
          <a:ln w="25400" cap="flat" cmpd="sng" algn="ctr">
            <a:solidFill>
              <a:srgbClr val="F0F3FB">
                <a:lumMod val="2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FFFFFF"/>
                </a:solidFill>
                <a:effectLst/>
                <a:uLnTx/>
                <a:uFillTx/>
                <a:latin typeface="Calibri"/>
                <a:ea typeface="+mn-ea"/>
                <a:cs typeface="+mn-cs"/>
              </a:rPr>
              <a:t>Build Team</a:t>
            </a:r>
            <a:endParaRPr kumimoji="0" lang="en-US" sz="1800" b="1" i="0" u="none" strike="noStrike" kern="0" cap="none" spc="0" normalizeH="0" baseline="0" noProof="0" dirty="0">
              <a:ln>
                <a:noFill/>
              </a:ln>
              <a:solidFill>
                <a:srgbClr val="FFFFFF"/>
              </a:solidFill>
              <a:effectLst/>
              <a:uLnTx/>
              <a:uFillTx/>
              <a:latin typeface="Calibri"/>
              <a:ea typeface="+mn-ea"/>
              <a:cs typeface="+mn-cs"/>
            </a:endParaRPr>
          </a:p>
        </p:txBody>
      </p:sp>
      <p:sp>
        <p:nvSpPr>
          <p:cNvPr id="16" name="Right Arrow Callout 15"/>
          <p:cNvSpPr/>
          <p:nvPr/>
        </p:nvSpPr>
        <p:spPr>
          <a:xfrm>
            <a:off x="4729787" y="2903899"/>
            <a:ext cx="1109120" cy="658225"/>
          </a:xfrm>
          <a:prstGeom prst="rightArrowCallout">
            <a:avLst>
              <a:gd name="adj1" fmla="val 30788"/>
              <a:gd name="adj2" fmla="val 27894"/>
              <a:gd name="adj3" fmla="val 25000"/>
              <a:gd name="adj4" fmla="val 78158"/>
            </a:avLst>
          </a:prstGeom>
          <a:solidFill>
            <a:srgbClr val="F0F3FB">
              <a:lumMod val="25000"/>
            </a:srgbClr>
          </a:solidFill>
          <a:ln w="25400" cap="flat" cmpd="sng" algn="ctr">
            <a:solidFill>
              <a:srgbClr val="F0F3FB">
                <a:lumMod val="2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kern="0" dirty="0" smtClean="0">
                <a:solidFill>
                  <a:srgbClr val="FFFFFF"/>
                </a:solidFill>
                <a:latin typeface="Calibri"/>
              </a:rPr>
              <a:t>Enter Data</a:t>
            </a:r>
            <a:endParaRPr kumimoji="0" lang="en-US" sz="1800" b="1" i="0" u="none" strike="noStrike" kern="0" cap="none" spc="0" normalizeH="0" baseline="0" noProof="0" dirty="0">
              <a:ln>
                <a:noFill/>
              </a:ln>
              <a:solidFill>
                <a:srgbClr val="FFFFFF"/>
              </a:solidFill>
              <a:effectLst/>
              <a:uLnTx/>
              <a:uFillTx/>
              <a:latin typeface="Calibri"/>
              <a:ea typeface="+mn-ea"/>
              <a:cs typeface="+mn-cs"/>
            </a:endParaRPr>
          </a:p>
        </p:txBody>
      </p:sp>
      <p:sp>
        <p:nvSpPr>
          <p:cNvPr id="18" name="Right Arrow Callout 17"/>
          <p:cNvSpPr/>
          <p:nvPr/>
        </p:nvSpPr>
        <p:spPr>
          <a:xfrm>
            <a:off x="5838907" y="2903900"/>
            <a:ext cx="1175713" cy="655666"/>
          </a:xfrm>
          <a:prstGeom prst="rightArrowCallout">
            <a:avLst>
              <a:gd name="adj1" fmla="val 30788"/>
              <a:gd name="adj2" fmla="val 27894"/>
              <a:gd name="adj3" fmla="val 25000"/>
              <a:gd name="adj4" fmla="val 78158"/>
            </a:avLst>
          </a:prstGeom>
          <a:solidFill>
            <a:srgbClr val="F0F3FB">
              <a:lumMod val="25000"/>
            </a:srgbClr>
          </a:solidFill>
          <a:ln w="25400" cap="flat" cmpd="sng" algn="ctr">
            <a:solidFill>
              <a:srgbClr val="F0F3FB">
                <a:lumMod val="2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FFFFFF"/>
                </a:solidFill>
                <a:effectLst/>
                <a:uLnTx/>
                <a:uFillTx/>
                <a:latin typeface="Calibri"/>
                <a:ea typeface="+mn-ea"/>
                <a:cs typeface="+mn-cs"/>
              </a:rPr>
              <a:t>Finalize</a:t>
            </a:r>
            <a:endParaRPr kumimoji="0" lang="en-US" sz="1800" b="1" i="0" u="none" strike="noStrike" kern="0" cap="none" spc="0" normalizeH="0" baseline="0" noProof="0" dirty="0">
              <a:ln>
                <a:noFill/>
              </a:ln>
              <a:solidFill>
                <a:srgbClr val="FFFFFF"/>
              </a:solidFill>
              <a:effectLst/>
              <a:uLnTx/>
              <a:uFillTx/>
              <a:latin typeface="Calibri"/>
              <a:ea typeface="+mn-ea"/>
              <a:cs typeface="+mn-cs"/>
            </a:endParaRPr>
          </a:p>
        </p:txBody>
      </p:sp>
      <p:sp>
        <p:nvSpPr>
          <p:cNvPr id="19" name="Right Arrow Callout 18"/>
          <p:cNvSpPr/>
          <p:nvPr/>
        </p:nvSpPr>
        <p:spPr>
          <a:xfrm>
            <a:off x="7014620" y="2903899"/>
            <a:ext cx="1233910" cy="655667"/>
          </a:xfrm>
          <a:prstGeom prst="rightArrowCallout">
            <a:avLst>
              <a:gd name="adj1" fmla="val 30788"/>
              <a:gd name="adj2" fmla="val 27894"/>
              <a:gd name="adj3" fmla="val 25000"/>
              <a:gd name="adj4" fmla="val 78158"/>
            </a:avLst>
          </a:prstGeom>
          <a:solidFill>
            <a:srgbClr val="F0F3FB">
              <a:lumMod val="25000"/>
            </a:srgbClr>
          </a:solidFill>
          <a:ln w="25400" cap="flat" cmpd="sng" algn="ctr">
            <a:solidFill>
              <a:srgbClr val="F0F3FB">
                <a:lumMod val="2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FFFFFF"/>
                </a:solidFill>
                <a:effectLst/>
                <a:uLnTx/>
                <a:uFillTx/>
                <a:latin typeface="Calibri"/>
                <a:ea typeface="+mn-ea"/>
                <a:cs typeface="+mn-cs"/>
              </a:rPr>
              <a:t>Submit</a:t>
            </a:r>
            <a:endParaRPr kumimoji="0" lang="en-US" sz="1800" b="1" i="0" u="none" strike="noStrike" kern="0" cap="none" spc="0" normalizeH="0" baseline="0" noProof="0" dirty="0">
              <a:ln>
                <a:noFill/>
              </a:ln>
              <a:solidFill>
                <a:srgbClr val="FFFFFF"/>
              </a:solidFill>
              <a:effectLst/>
              <a:uLnTx/>
              <a:uFillTx/>
              <a:latin typeface="Calibri"/>
              <a:ea typeface="+mn-ea"/>
              <a:cs typeface="+mn-cs"/>
            </a:endParaRPr>
          </a:p>
        </p:txBody>
      </p:sp>
      <p:sp>
        <p:nvSpPr>
          <p:cNvPr id="25" name="TextBox 24"/>
          <p:cNvSpPr txBox="1"/>
          <p:nvPr/>
        </p:nvSpPr>
        <p:spPr>
          <a:xfrm>
            <a:off x="72833" y="4021827"/>
            <a:ext cx="2221374" cy="1323439"/>
          </a:xfrm>
          <a:prstGeom prst="rect">
            <a:avLst/>
          </a:prstGeom>
          <a:noFill/>
        </p:spPr>
        <p:txBody>
          <a:bodyPr wrap="square" rtlCol="0">
            <a:spAutoFit/>
          </a:bodyPr>
          <a:lstStyle/>
          <a:p>
            <a:pPr algn="ctr"/>
            <a:r>
              <a:rPr lang="en-US" sz="2000" dirty="0" smtClean="0">
                <a:solidFill>
                  <a:schemeClr val="accent6">
                    <a:lumMod val="50000"/>
                  </a:schemeClr>
                </a:solidFill>
              </a:rPr>
              <a:t>Get Familiar </a:t>
            </a:r>
          </a:p>
          <a:p>
            <a:pPr algn="ctr"/>
            <a:r>
              <a:rPr lang="en-US" sz="2000" dirty="0">
                <a:solidFill>
                  <a:schemeClr val="accent6">
                    <a:lumMod val="50000"/>
                  </a:schemeClr>
                </a:solidFill>
              </a:rPr>
              <a:t>w</a:t>
            </a:r>
            <a:r>
              <a:rPr lang="en-US" sz="2000" dirty="0" smtClean="0">
                <a:solidFill>
                  <a:schemeClr val="accent6">
                    <a:lumMod val="50000"/>
                  </a:schemeClr>
                </a:solidFill>
              </a:rPr>
              <a:t>ith the process </a:t>
            </a:r>
          </a:p>
          <a:p>
            <a:pPr algn="ctr"/>
            <a:r>
              <a:rPr lang="en-US" sz="2000" dirty="0">
                <a:solidFill>
                  <a:schemeClr val="accent6">
                    <a:lumMod val="50000"/>
                  </a:schemeClr>
                </a:solidFill>
              </a:rPr>
              <a:t>a</a:t>
            </a:r>
            <a:r>
              <a:rPr lang="en-US" sz="2000" dirty="0" smtClean="0">
                <a:solidFill>
                  <a:schemeClr val="accent6">
                    <a:lumMod val="50000"/>
                  </a:schemeClr>
                </a:solidFill>
              </a:rPr>
              <a:t>nd create an </a:t>
            </a:r>
          </a:p>
          <a:p>
            <a:pPr algn="ctr"/>
            <a:r>
              <a:rPr lang="en-US" sz="2000" dirty="0" smtClean="0">
                <a:solidFill>
                  <a:schemeClr val="accent6">
                    <a:lumMod val="50000"/>
                  </a:schemeClr>
                </a:solidFill>
              </a:rPr>
              <a:t>application plan</a:t>
            </a:r>
            <a:endParaRPr lang="en-US" sz="2000" dirty="0">
              <a:solidFill>
                <a:schemeClr val="accent6">
                  <a:lumMod val="50000"/>
                </a:schemeClr>
              </a:solidFill>
            </a:endParaRPr>
          </a:p>
        </p:txBody>
      </p:sp>
      <p:cxnSp>
        <p:nvCxnSpPr>
          <p:cNvPr id="26" name="Straight Connector 25"/>
          <p:cNvCxnSpPr/>
          <p:nvPr/>
        </p:nvCxnSpPr>
        <p:spPr>
          <a:xfrm>
            <a:off x="1900220" y="3562124"/>
            <a:ext cx="0" cy="705076"/>
          </a:xfrm>
          <a:prstGeom prst="line">
            <a:avLst/>
          </a:prstGeom>
          <a:ln w="22225">
            <a:solidFill>
              <a:schemeClr val="tx1">
                <a:lumMod val="85000"/>
                <a:lumOff val="1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947226" y="1933576"/>
            <a:ext cx="0" cy="970323"/>
          </a:xfrm>
          <a:prstGeom prst="line">
            <a:avLst/>
          </a:prstGeom>
          <a:ln w="22225">
            <a:solidFill>
              <a:schemeClr val="tx1">
                <a:lumMod val="85000"/>
                <a:lumOff val="1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3069376" y="2540268"/>
            <a:ext cx="14966" cy="351063"/>
          </a:xfrm>
          <a:prstGeom prst="line">
            <a:avLst/>
          </a:prstGeom>
          <a:ln w="22225">
            <a:solidFill>
              <a:schemeClr val="tx1">
                <a:lumMod val="85000"/>
                <a:lumOff val="15000"/>
              </a:schemeClr>
            </a:solidFill>
            <a:tailEnd type="oval"/>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8248530" y="2903899"/>
            <a:ext cx="819270" cy="658225"/>
          </a:xfrm>
          <a:prstGeom prst="rect">
            <a:avLst/>
          </a:prstGeom>
          <a:solidFill>
            <a:srgbClr val="F0F3FB">
              <a:lumMod val="25000"/>
            </a:srgbClr>
          </a:solidFill>
          <a:ln w="25400" cap="flat" cmpd="sng" algn="ctr">
            <a:solidFill>
              <a:srgbClr val="F0F3FB">
                <a:lumMod val="25000"/>
              </a:srgbClr>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1800" b="1" i="0" u="none" strike="noStrike" kern="0" cap="none" spc="0" normalizeH="0" baseline="0" noProof="0" dirty="0" smtClean="0">
                <a:ln>
                  <a:noFill/>
                </a:ln>
                <a:solidFill>
                  <a:srgbClr val="FFFFFF"/>
                </a:solidFill>
                <a:effectLst/>
                <a:uLnTx/>
                <a:uFillTx/>
                <a:latin typeface="Calibri"/>
                <a:ea typeface="+mn-ea"/>
                <a:cs typeface="+mn-cs"/>
              </a:rPr>
              <a:t>Track</a:t>
            </a:r>
          </a:p>
        </p:txBody>
      </p:sp>
      <p:sp>
        <p:nvSpPr>
          <p:cNvPr id="41" name="TextBox 40"/>
          <p:cNvSpPr txBox="1"/>
          <p:nvPr/>
        </p:nvSpPr>
        <p:spPr>
          <a:xfrm>
            <a:off x="2596131" y="5623249"/>
            <a:ext cx="2509269" cy="1015663"/>
          </a:xfrm>
          <a:prstGeom prst="rect">
            <a:avLst/>
          </a:prstGeom>
          <a:noFill/>
        </p:spPr>
        <p:txBody>
          <a:bodyPr wrap="square" rtlCol="0">
            <a:spAutoFit/>
          </a:bodyPr>
          <a:lstStyle/>
          <a:p>
            <a:pPr algn="ctr"/>
            <a:r>
              <a:rPr lang="en-US" sz="2000" dirty="0" smtClean="0">
                <a:solidFill>
                  <a:schemeClr val="accent6">
                    <a:lumMod val="50000"/>
                  </a:schemeClr>
                </a:solidFill>
              </a:rPr>
              <a:t>Define your team and </a:t>
            </a:r>
          </a:p>
          <a:p>
            <a:pPr algn="ctr"/>
            <a:r>
              <a:rPr lang="en-US" sz="2000" dirty="0">
                <a:solidFill>
                  <a:schemeClr val="accent6">
                    <a:lumMod val="50000"/>
                  </a:schemeClr>
                </a:solidFill>
              </a:rPr>
              <a:t>p</a:t>
            </a:r>
            <a:r>
              <a:rPr lang="en-US" sz="2000" dirty="0" smtClean="0">
                <a:solidFill>
                  <a:schemeClr val="accent6">
                    <a:lumMod val="50000"/>
                  </a:schemeClr>
                </a:solidFill>
              </a:rPr>
              <a:t>rovide application</a:t>
            </a:r>
          </a:p>
          <a:p>
            <a:pPr algn="ctr"/>
            <a:r>
              <a:rPr lang="en-US" sz="2000" dirty="0" smtClean="0">
                <a:solidFill>
                  <a:schemeClr val="accent6">
                    <a:lumMod val="50000"/>
                  </a:schemeClr>
                </a:solidFill>
              </a:rPr>
              <a:t>access</a:t>
            </a:r>
            <a:endParaRPr lang="en-US" sz="2000" dirty="0">
              <a:solidFill>
                <a:schemeClr val="accent6">
                  <a:lumMod val="50000"/>
                </a:schemeClr>
              </a:solidFill>
            </a:endParaRPr>
          </a:p>
        </p:txBody>
      </p:sp>
      <p:cxnSp>
        <p:nvCxnSpPr>
          <p:cNvPr id="42" name="Straight Connector 41"/>
          <p:cNvCxnSpPr/>
          <p:nvPr/>
        </p:nvCxnSpPr>
        <p:spPr>
          <a:xfrm>
            <a:off x="3886200" y="3549555"/>
            <a:ext cx="0" cy="705076"/>
          </a:xfrm>
          <a:prstGeom prst="line">
            <a:avLst/>
          </a:prstGeom>
          <a:ln w="22225">
            <a:solidFill>
              <a:schemeClr val="tx1">
                <a:lumMod val="85000"/>
                <a:lumOff val="1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6235137" y="3509476"/>
            <a:ext cx="13264" cy="622291"/>
          </a:xfrm>
          <a:prstGeom prst="line">
            <a:avLst/>
          </a:prstGeom>
          <a:ln w="22225">
            <a:solidFill>
              <a:schemeClr val="tx1">
                <a:lumMod val="85000"/>
                <a:lumOff val="15000"/>
              </a:schemeClr>
            </a:solidFill>
            <a:tailEnd type="ova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939832" y="4131767"/>
            <a:ext cx="2869053" cy="1600438"/>
          </a:xfrm>
          <a:prstGeom prst="rect">
            <a:avLst/>
          </a:prstGeom>
          <a:noFill/>
        </p:spPr>
        <p:txBody>
          <a:bodyPr wrap="square" rtlCol="0">
            <a:spAutoFit/>
          </a:bodyPr>
          <a:lstStyle/>
          <a:p>
            <a:pPr algn="ctr"/>
            <a:r>
              <a:rPr lang="en-US" sz="2000" dirty="0" smtClean="0">
                <a:solidFill>
                  <a:schemeClr val="accent6">
                    <a:lumMod val="50000"/>
                  </a:schemeClr>
                </a:solidFill>
              </a:rPr>
              <a:t>Finalize components</a:t>
            </a:r>
          </a:p>
          <a:p>
            <a:pPr algn="ctr"/>
            <a:r>
              <a:rPr lang="en-US" sz="2000" dirty="0" smtClean="0">
                <a:solidFill>
                  <a:schemeClr val="accent6">
                    <a:lumMod val="50000"/>
                  </a:schemeClr>
                </a:solidFill>
              </a:rPr>
              <a:t> and prepare your application for submission</a:t>
            </a:r>
          </a:p>
          <a:p>
            <a:endParaRPr lang="en-US" dirty="0"/>
          </a:p>
        </p:txBody>
      </p:sp>
      <p:cxnSp>
        <p:nvCxnSpPr>
          <p:cNvPr id="45" name="Straight Connector 44"/>
          <p:cNvCxnSpPr/>
          <p:nvPr/>
        </p:nvCxnSpPr>
        <p:spPr>
          <a:xfrm flipV="1">
            <a:off x="5531691" y="2355325"/>
            <a:ext cx="0" cy="551083"/>
          </a:xfrm>
          <a:prstGeom prst="line">
            <a:avLst/>
          </a:prstGeom>
          <a:ln w="22225">
            <a:solidFill>
              <a:schemeClr val="tx1">
                <a:lumMod val="85000"/>
                <a:lumOff val="1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7391400" y="2715799"/>
            <a:ext cx="2" cy="188101"/>
          </a:xfrm>
          <a:prstGeom prst="line">
            <a:avLst/>
          </a:prstGeom>
          <a:ln w="22225">
            <a:solidFill>
              <a:schemeClr val="tx1">
                <a:lumMod val="85000"/>
                <a:lumOff val="1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8763000" y="3559566"/>
            <a:ext cx="0" cy="705076"/>
          </a:xfrm>
          <a:prstGeom prst="line">
            <a:avLst/>
          </a:prstGeom>
          <a:ln w="22225">
            <a:solidFill>
              <a:schemeClr val="tx1">
                <a:lumMod val="85000"/>
                <a:lumOff val="15000"/>
              </a:schemeClr>
            </a:solidFill>
            <a:tailEnd type="ova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4154952" y="904493"/>
            <a:ext cx="2476255" cy="707886"/>
          </a:xfrm>
          <a:prstGeom prst="rect">
            <a:avLst/>
          </a:prstGeom>
          <a:noFill/>
        </p:spPr>
        <p:txBody>
          <a:bodyPr wrap="none" rtlCol="0">
            <a:spAutoFit/>
          </a:bodyPr>
          <a:lstStyle/>
          <a:p>
            <a:pPr algn="ctr"/>
            <a:r>
              <a:rPr lang="en-US" sz="2000" dirty="0" smtClean="0">
                <a:solidFill>
                  <a:schemeClr val="accent6">
                    <a:lumMod val="50000"/>
                  </a:schemeClr>
                </a:solidFill>
              </a:rPr>
              <a:t>Enter application data</a:t>
            </a:r>
          </a:p>
          <a:p>
            <a:pPr algn="ctr"/>
            <a:r>
              <a:rPr lang="en-US" sz="2000" dirty="0" smtClean="0">
                <a:solidFill>
                  <a:schemeClr val="accent6">
                    <a:lumMod val="50000"/>
                  </a:schemeClr>
                </a:solidFill>
              </a:rPr>
              <a:t>for all components</a:t>
            </a:r>
            <a:endParaRPr lang="en-US" sz="2000" dirty="0">
              <a:solidFill>
                <a:schemeClr val="accent6">
                  <a:lumMod val="50000"/>
                </a:schemeClr>
              </a:solidFill>
            </a:endParaRPr>
          </a:p>
        </p:txBody>
      </p:sp>
      <p:sp>
        <p:nvSpPr>
          <p:cNvPr id="54" name="TextBox 53"/>
          <p:cNvSpPr txBox="1"/>
          <p:nvPr/>
        </p:nvSpPr>
        <p:spPr>
          <a:xfrm>
            <a:off x="6221875" y="1752184"/>
            <a:ext cx="2819400" cy="1015663"/>
          </a:xfrm>
          <a:prstGeom prst="rect">
            <a:avLst/>
          </a:prstGeom>
          <a:noFill/>
        </p:spPr>
        <p:txBody>
          <a:bodyPr wrap="square" rtlCol="0">
            <a:spAutoFit/>
          </a:bodyPr>
          <a:lstStyle/>
          <a:p>
            <a:pPr algn="ctr"/>
            <a:r>
              <a:rPr lang="en-US" sz="2000" dirty="0" smtClean="0">
                <a:solidFill>
                  <a:schemeClr val="accent6">
                    <a:lumMod val="50000"/>
                  </a:schemeClr>
                </a:solidFill>
              </a:rPr>
              <a:t>Submit your application</a:t>
            </a:r>
          </a:p>
          <a:p>
            <a:pPr algn="ctr"/>
            <a:r>
              <a:rPr lang="en-US" sz="2000" dirty="0">
                <a:solidFill>
                  <a:schemeClr val="accent6">
                    <a:lumMod val="50000"/>
                  </a:schemeClr>
                </a:solidFill>
              </a:rPr>
              <a:t>t</a:t>
            </a:r>
            <a:r>
              <a:rPr lang="en-US" sz="2000" dirty="0" smtClean="0">
                <a:solidFill>
                  <a:schemeClr val="accent6">
                    <a:lumMod val="50000"/>
                  </a:schemeClr>
                </a:solidFill>
              </a:rPr>
              <a:t>hrough Grants.gov to NIH</a:t>
            </a:r>
            <a:endParaRPr lang="en-US" sz="2000" dirty="0">
              <a:solidFill>
                <a:schemeClr val="accent6">
                  <a:lumMod val="50000"/>
                </a:schemeClr>
              </a:solidFill>
            </a:endParaRPr>
          </a:p>
        </p:txBody>
      </p:sp>
      <p:sp>
        <p:nvSpPr>
          <p:cNvPr id="56" name="TextBox 55"/>
          <p:cNvSpPr txBox="1"/>
          <p:nvPr/>
        </p:nvSpPr>
        <p:spPr>
          <a:xfrm>
            <a:off x="7391402" y="5302788"/>
            <a:ext cx="1676398" cy="1323439"/>
          </a:xfrm>
          <a:prstGeom prst="rect">
            <a:avLst/>
          </a:prstGeom>
          <a:noFill/>
        </p:spPr>
        <p:txBody>
          <a:bodyPr wrap="square" rtlCol="0">
            <a:spAutoFit/>
          </a:bodyPr>
          <a:lstStyle/>
          <a:p>
            <a:pPr algn="ctr"/>
            <a:r>
              <a:rPr lang="en-US" sz="2000" dirty="0" smtClean="0">
                <a:solidFill>
                  <a:schemeClr val="accent6">
                    <a:lumMod val="50000"/>
                  </a:schemeClr>
                </a:solidFill>
              </a:rPr>
              <a:t>Track status and view final</a:t>
            </a:r>
          </a:p>
          <a:p>
            <a:pPr algn="ctr"/>
            <a:r>
              <a:rPr lang="en-US" sz="2000" dirty="0">
                <a:solidFill>
                  <a:schemeClr val="accent6">
                    <a:lumMod val="50000"/>
                  </a:schemeClr>
                </a:solidFill>
              </a:rPr>
              <a:t>a</a:t>
            </a:r>
            <a:r>
              <a:rPr lang="en-US" sz="2000" dirty="0" smtClean="0">
                <a:solidFill>
                  <a:schemeClr val="accent6">
                    <a:lumMod val="50000"/>
                  </a:schemeClr>
                </a:solidFill>
              </a:rPr>
              <a:t>pplication</a:t>
            </a:r>
          </a:p>
          <a:p>
            <a:pPr algn="ctr"/>
            <a:r>
              <a:rPr lang="en-US" sz="2000" dirty="0" smtClean="0">
                <a:solidFill>
                  <a:schemeClr val="accent6">
                    <a:lumMod val="50000"/>
                  </a:schemeClr>
                </a:solidFill>
              </a:rPr>
              <a:t>image</a:t>
            </a:r>
            <a:endParaRPr lang="en-US" sz="2000" dirty="0">
              <a:solidFill>
                <a:schemeClr val="accent6">
                  <a:lumMod val="50000"/>
                </a:schemeClr>
              </a:solidFill>
            </a:endParaRPr>
          </a:p>
        </p:txBody>
      </p:sp>
      <p:sp>
        <p:nvSpPr>
          <p:cNvPr id="61" name="TextBox 60"/>
          <p:cNvSpPr txBox="1"/>
          <p:nvPr/>
        </p:nvSpPr>
        <p:spPr>
          <a:xfrm>
            <a:off x="2122032" y="152400"/>
            <a:ext cx="4583567" cy="646331"/>
          </a:xfrm>
          <a:prstGeom prst="rect">
            <a:avLst/>
          </a:prstGeom>
          <a:noFill/>
        </p:spPr>
        <p:txBody>
          <a:bodyPr wrap="square" rtlCol="0">
            <a:spAutoFit/>
          </a:bodyPr>
          <a:lstStyle/>
          <a:p>
            <a:pPr algn="ctr"/>
            <a:r>
              <a:rPr lang="en-US" sz="3600" dirty="0" smtClean="0">
                <a:solidFill>
                  <a:schemeClr val="accent6">
                    <a:lumMod val="50000"/>
                  </a:schemeClr>
                </a:solidFill>
              </a:rPr>
              <a:t>Overview of Process</a:t>
            </a:r>
            <a:endParaRPr lang="en-US" sz="3600" dirty="0">
              <a:solidFill>
                <a:schemeClr val="accent6">
                  <a:lumMod val="50000"/>
                </a:schemeClr>
              </a:solidFill>
            </a:endParaRPr>
          </a:p>
        </p:txBody>
      </p:sp>
    </p:spTree>
    <p:extLst>
      <p:ext uri="{BB962C8B-B14F-4D97-AF65-F5344CB8AC3E}">
        <p14:creationId xmlns:p14="http://schemas.microsoft.com/office/powerpoint/2010/main" val="365667874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Rectangle 1"/>
          <p:cNvSpPr/>
          <p:nvPr/>
        </p:nvSpPr>
        <p:spPr>
          <a:xfrm>
            <a:off x="685800" y="1981200"/>
            <a:ext cx="7848600" cy="2554545"/>
          </a:xfrm>
          <a:prstGeom prst="rect">
            <a:avLst/>
          </a:prstGeom>
        </p:spPr>
        <p:txBody>
          <a:bodyPr wrap="square">
            <a:spAutoFit/>
          </a:bodyPr>
          <a:lstStyle/>
          <a:p>
            <a:r>
              <a:rPr lang="en-US" sz="3200" dirty="0">
                <a:solidFill>
                  <a:schemeClr val="accent6">
                    <a:lumMod val="50000"/>
                  </a:schemeClr>
                </a:solidFill>
              </a:rPr>
              <a:t>ASSIST provides the ability to track both Grants.gov and NIH status</a:t>
            </a:r>
          </a:p>
          <a:p>
            <a:pPr marL="914400" lvl="1" indent="-457200">
              <a:buFont typeface="Calibri" panose="020F0502020204030204" pitchFamily="34" charset="0"/>
              <a:buChar char="‒"/>
            </a:pPr>
            <a:r>
              <a:rPr lang="en-US" sz="3200" dirty="0">
                <a:solidFill>
                  <a:schemeClr val="accent6">
                    <a:lumMod val="50000"/>
                  </a:schemeClr>
                </a:solidFill>
              </a:rPr>
              <a:t>ASSIST provides a link to the Commons Detailed Status Information to view your assembled application</a:t>
            </a:r>
          </a:p>
        </p:txBody>
      </p:sp>
      <p:sp>
        <p:nvSpPr>
          <p:cNvPr id="3" name="TextBox 2"/>
          <p:cNvSpPr txBox="1"/>
          <p:nvPr/>
        </p:nvSpPr>
        <p:spPr>
          <a:xfrm>
            <a:off x="381000" y="685800"/>
            <a:ext cx="8305800" cy="707886"/>
          </a:xfrm>
          <a:prstGeom prst="rect">
            <a:avLst/>
          </a:prstGeom>
          <a:noFill/>
        </p:spPr>
        <p:txBody>
          <a:bodyPr wrap="square" rtlCol="0">
            <a:spAutoFit/>
          </a:bodyPr>
          <a:lstStyle/>
          <a:p>
            <a:pPr algn="ctr"/>
            <a:r>
              <a:rPr lang="en-US" sz="4000" dirty="0" smtClean="0">
                <a:solidFill>
                  <a:schemeClr val="accent6">
                    <a:lumMod val="50000"/>
                  </a:schemeClr>
                </a:solidFill>
              </a:rPr>
              <a:t>Tracking Submission Status- ASSIST</a:t>
            </a:r>
            <a:endParaRPr lang="en-US" sz="4000" dirty="0">
              <a:solidFill>
                <a:schemeClr val="accent6">
                  <a:lumMod val="50000"/>
                </a:schemeClr>
              </a:solidFill>
            </a:endParaRPr>
          </a:p>
        </p:txBody>
      </p:sp>
      <p:pic>
        <p:nvPicPr>
          <p:cNvPr id="4" name="Picture 3" title="&quot;&quo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5668" y="4114800"/>
            <a:ext cx="2808732" cy="2362200"/>
          </a:xfrm>
          <a:prstGeom prst="rect">
            <a:avLst/>
          </a:prstGeom>
        </p:spPr>
      </p:pic>
    </p:spTree>
    <p:extLst>
      <p:ext uri="{BB962C8B-B14F-4D97-AF65-F5344CB8AC3E}">
        <p14:creationId xmlns:p14="http://schemas.microsoft.com/office/powerpoint/2010/main" val="337270875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Rectangle 1"/>
          <p:cNvSpPr/>
          <p:nvPr/>
        </p:nvSpPr>
        <p:spPr>
          <a:xfrm>
            <a:off x="1066800" y="2057400"/>
            <a:ext cx="5791200" cy="3046988"/>
          </a:xfrm>
          <a:prstGeom prst="rect">
            <a:avLst/>
          </a:prstGeom>
        </p:spPr>
        <p:txBody>
          <a:bodyPr wrap="square">
            <a:spAutoFit/>
          </a:bodyPr>
          <a:lstStyle/>
          <a:p>
            <a:r>
              <a:rPr lang="en-US" sz="3200" dirty="0"/>
              <a:t>Applicants have two (2) business days to view the assembled application image in Commons before it automatically moves forward to NIH staff for further processing</a:t>
            </a:r>
          </a:p>
        </p:txBody>
      </p:sp>
      <p:sp>
        <p:nvSpPr>
          <p:cNvPr id="3" name="TextBox 2"/>
          <p:cNvSpPr txBox="1"/>
          <p:nvPr/>
        </p:nvSpPr>
        <p:spPr>
          <a:xfrm>
            <a:off x="1371600" y="838200"/>
            <a:ext cx="6477000" cy="707886"/>
          </a:xfrm>
          <a:prstGeom prst="rect">
            <a:avLst/>
          </a:prstGeom>
          <a:noFill/>
        </p:spPr>
        <p:txBody>
          <a:bodyPr wrap="square" rtlCol="0">
            <a:spAutoFit/>
          </a:bodyPr>
          <a:lstStyle/>
          <a:p>
            <a:pPr algn="ctr"/>
            <a:r>
              <a:rPr lang="en-US" sz="4000" dirty="0" smtClean="0">
                <a:solidFill>
                  <a:schemeClr val="accent6">
                    <a:lumMod val="50000"/>
                  </a:schemeClr>
                </a:solidFill>
              </a:rPr>
              <a:t>Application Viewing Window</a:t>
            </a:r>
            <a:endParaRPr lang="en-US" sz="4000" dirty="0">
              <a:solidFill>
                <a:schemeClr val="accent6">
                  <a:lumMod val="50000"/>
                </a:schemeClr>
              </a:solidFill>
            </a:endParaRPr>
          </a:p>
        </p:txBody>
      </p:sp>
      <p:pic>
        <p:nvPicPr>
          <p:cNvPr id="4" name="Picture 6" descr="stick_man_bandana_show_peace_lg_clr.gif" title="&quot;&quot;"/>
          <p:cNvPicPr>
            <a:picLocks noChangeAspect="1"/>
          </p:cNvPicPr>
          <p:nvPr/>
        </p:nvPicPr>
        <p:blipFill>
          <a:blip r:embed="rId2" cstate="print"/>
          <a:srcRect/>
          <a:stretch>
            <a:fillRect/>
          </a:stretch>
        </p:blipFill>
        <p:spPr bwMode="auto">
          <a:xfrm>
            <a:off x="7092916" y="4114800"/>
            <a:ext cx="1761699" cy="2355542"/>
          </a:xfrm>
          <a:prstGeom prst="rect">
            <a:avLst/>
          </a:prstGeom>
          <a:noFill/>
          <a:ln w="9525">
            <a:noFill/>
            <a:miter lim="800000"/>
            <a:headEnd/>
            <a:tailEnd/>
          </a:ln>
        </p:spPr>
      </p:pic>
      <p:sp>
        <p:nvSpPr>
          <p:cNvPr id="6" name="Rounded Rectangle 5"/>
          <p:cNvSpPr/>
          <p:nvPr/>
        </p:nvSpPr>
        <p:spPr>
          <a:xfrm>
            <a:off x="1066800" y="5325862"/>
            <a:ext cx="6172200" cy="846338"/>
          </a:xfrm>
          <a:prstGeom prst="roundRect">
            <a:avLst/>
          </a:prstGeom>
          <a:solidFill>
            <a:schemeClr val="accent1">
              <a:lumMod val="60000"/>
              <a:lumOff val="40000"/>
            </a:schemeClr>
          </a:solidFill>
          <a:ln w="25400" cap="flat" cmpd="sng" algn="ctr">
            <a:solidFill>
              <a:srgbClr val="F0F3FB">
                <a:lumMod val="25000"/>
              </a:srgbClr>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2400" i="0" u="none" strike="noStrike" kern="0" cap="none" spc="0" normalizeH="0" baseline="0" noProof="0" dirty="0" smtClean="0">
                <a:ln>
                  <a:noFill/>
                </a:ln>
                <a:solidFill>
                  <a:schemeClr val="accent6">
                    <a:lumMod val="50000"/>
                  </a:schemeClr>
                </a:solidFill>
                <a:effectLst/>
                <a:uLnTx/>
                <a:uFillTx/>
                <a:latin typeface="Calibri"/>
                <a:ea typeface="+mn-ea"/>
                <a:cs typeface="+mn-cs"/>
              </a:rPr>
              <a:t>If you can’t </a:t>
            </a:r>
            <a:r>
              <a:rPr kumimoji="0" lang="en-US" sz="2400" b="1" i="0" u="none" strike="noStrike" kern="0" cap="none" spc="0" normalizeH="0" baseline="0" noProof="0" dirty="0" smtClean="0">
                <a:ln>
                  <a:noFill/>
                </a:ln>
                <a:solidFill>
                  <a:schemeClr val="accent6">
                    <a:lumMod val="50000"/>
                  </a:schemeClr>
                </a:solidFill>
                <a:effectLst/>
                <a:uLnTx/>
                <a:uFillTx/>
                <a:latin typeface="Calibri"/>
                <a:ea typeface="+mn-ea"/>
                <a:cs typeface="+mn-cs"/>
              </a:rPr>
              <a:t>VIEW</a:t>
            </a:r>
            <a:r>
              <a:rPr kumimoji="0" lang="en-US" sz="2400" i="0" u="none" strike="noStrike" kern="0" cap="none" spc="0" normalizeH="0" baseline="0" noProof="0" dirty="0" smtClean="0">
                <a:ln>
                  <a:noFill/>
                </a:ln>
                <a:solidFill>
                  <a:schemeClr val="accent6">
                    <a:lumMod val="50000"/>
                  </a:schemeClr>
                </a:solidFill>
                <a:effectLst/>
                <a:uLnTx/>
                <a:uFillTx/>
                <a:latin typeface="Calibri"/>
                <a:ea typeface="+mn-ea"/>
                <a:cs typeface="+mn-cs"/>
              </a:rPr>
              <a:t> it, we can’t </a:t>
            </a:r>
            <a:r>
              <a:rPr kumimoji="0" lang="en-US" sz="2400" b="1" i="0" u="none" strike="noStrike" kern="0" cap="none" spc="0" normalizeH="0" baseline="0" noProof="0" dirty="0" smtClean="0">
                <a:ln>
                  <a:noFill/>
                </a:ln>
                <a:solidFill>
                  <a:schemeClr val="accent6">
                    <a:lumMod val="50000"/>
                  </a:schemeClr>
                </a:solidFill>
                <a:effectLst/>
                <a:uLnTx/>
                <a:uFillTx/>
                <a:latin typeface="Calibri"/>
                <a:ea typeface="+mn-ea"/>
                <a:cs typeface="+mn-cs"/>
              </a:rPr>
              <a:t>REVIEW </a:t>
            </a:r>
            <a:r>
              <a:rPr kumimoji="0" lang="en-US" sz="2400" i="0" u="none" strike="noStrike" kern="0" cap="none" spc="0" normalizeH="0" baseline="0" noProof="0" dirty="0" smtClean="0">
                <a:ln>
                  <a:noFill/>
                </a:ln>
                <a:solidFill>
                  <a:schemeClr val="accent6">
                    <a:lumMod val="50000"/>
                  </a:schemeClr>
                </a:solidFill>
                <a:effectLst/>
                <a:uLnTx/>
                <a:uFillTx/>
                <a:latin typeface="Calibri"/>
                <a:ea typeface="+mn-ea"/>
                <a:cs typeface="+mn-cs"/>
              </a:rPr>
              <a:t>it!</a:t>
            </a:r>
          </a:p>
        </p:txBody>
      </p:sp>
    </p:spTree>
    <p:extLst>
      <p:ext uri="{BB962C8B-B14F-4D97-AF65-F5344CB8AC3E}">
        <p14:creationId xmlns:p14="http://schemas.microsoft.com/office/powerpoint/2010/main" val="72818743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pic>
        <p:nvPicPr>
          <p:cNvPr id="2" name="Picture 2" title="commons screen shot showing reject eapplication lin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124200"/>
            <a:ext cx="8382000" cy="33528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1295400" y="381000"/>
            <a:ext cx="6553200" cy="707886"/>
          </a:xfrm>
          <a:prstGeom prst="rect">
            <a:avLst/>
          </a:prstGeom>
          <a:noFill/>
        </p:spPr>
        <p:txBody>
          <a:bodyPr wrap="square" rtlCol="0">
            <a:spAutoFit/>
          </a:bodyPr>
          <a:lstStyle/>
          <a:p>
            <a:pPr algn="ctr"/>
            <a:r>
              <a:rPr lang="en-US" sz="4000" dirty="0" smtClean="0">
                <a:solidFill>
                  <a:schemeClr val="accent6">
                    <a:lumMod val="50000"/>
                  </a:schemeClr>
                </a:solidFill>
              </a:rPr>
              <a:t>Rejecting the Application</a:t>
            </a:r>
            <a:endParaRPr lang="en-US" sz="4000" dirty="0">
              <a:solidFill>
                <a:schemeClr val="accent6">
                  <a:lumMod val="50000"/>
                </a:schemeClr>
              </a:solidFill>
            </a:endParaRPr>
          </a:p>
        </p:txBody>
      </p:sp>
      <p:sp>
        <p:nvSpPr>
          <p:cNvPr id="4" name="TextBox 3"/>
          <p:cNvSpPr txBox="1"/>
          <p:nvPr/>
        </p:nvSpPr>
        <p:spPr>
          <a:xfrm>
            <a:off x="533400" y="1371600"/>
            <a:ext cx="7848600" cy="1384995"/>
          </a:xfrm>
          <a:prstGeom prst="rect">
            <a:avLst/>
          </a:prstGeom>
          <a:noFill/>
        </p:spPr>
        <p:txBody>
          <a:bodyPr wrap="square" rtlCol="0">
            <a:spAutoFit/>
          </a:bodyPr>
          <a:lstStyle/>
          <a:p>
            <a:r>
              <a:rPr lang="en-US" sz="2800" dirty="0" smtClean="0">
                <a:solidFill>
                  <a:schemeClr val="accent6">
                    <a:lumMod val="50000"/>
                  </a:schemeClr>
                </a:solidFill>
              </a:rPr>
              <a:t>SO (Signing Official) can Reject application in Commons within viewing window and submit a Changed/Corrected application prior to the due date</a:t>
            </a:r>
            <a:endParaRPr lang="en-US" sz="2800" dirty="0">
              <a:solidFill>
                <a:schemeClr val="accent6">
                  <a:lumMod val="50000"/>
                </a:schemeClr>
              </a:solidFill>
            </a:endParaRPr>
          </a:p>
        </p:txBody>
      </p:sp>
      <p:sp>
        <p:nvSpPr>
          <p:cNvPr id="5" name="Oval 4"/>
          <p:cNvSpPr/>
          <p:nvPr/>
        </p:nvSpPr>
        <p:spPr>
          <a:xfrm>
            <a:off x="7315200" y="6019800"/>
            <a:ext cx="1295400" cy="533400"/>
          </a:xfrm>
          <a:prstGeom prst="ellipse">
            <a:avLst/>
          </a:prstGeom>
          <a:noFill/>
          <a:ln w="25400" cap="flat" cmpd="sng" algn="ctr">
            <a:solidFill>
              <a:srgbClr val="F0F3FB">
                <a:lumMod val="25000"/>
              </a:srgbClr>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1" i="0" u="none" strike="noStrike" kern="0" cap="none" spc="0" normalizeH="0" baseline="0" noProof="0" dirty="0" smtClean="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85909762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Rectangle 1"/>
          <p:cNvSpPr/>
          <p:nvPr/>
        </p:nvSpPr>
        <p:spPr>
          <a:xfrm>
            <a:off x="1371600" y="2209800"/>
            <a:ext cx="6781800" cy="1815882"/>
          </a:xfrm>
          <a:prstGeom prst="rect">
            <a:avLst/>
          </a:prstGeom>
        </p:spPr>
        <p:txBody>
          <a:bodyPr wrap="square">
            <a:spAutoFit/>
          </a:bodyPr>
          <a:lstStyle/>
          <a:p>
            <a:r>
              <a:rPr lang="en-US" sz="2800" dirty="0">
                <a:solidFill>
                  <a:schemeClr val="accent6">
                    <a:lumMod val="50000"/>
                  </a:schemeClr>
                </a:solidFill>
              </a:rPr>
              <a:t>If no action is taken to reject the application during the two business day viewing window, the application automatically moves forward to NIH for further processing.</a:t>
            </a:r>
          </a:p>
        </p:txBody>
      </p:sp>
      <p:sp>
        <p:nvSpPr>
          <p:cNvPr id="3" name="TextBox 2"/>
          <p:cNvSpPr txBox="1"/>
          <p:nvPr/>
        </p:nvSpPr>
        <p:spPr>
          <a:xfrm>
            <a:off x="1600200" y="914400"/>
            <a:ext cx="6096000" cy="707886"/>
          </a:xfrm>
          <a:prstGeom prst="rect">
            <a:avLst/>
          </a:prstGeom>
          <a:noFill/>
        </p:spPr>
        <p:txBody>
          <a:bodyPr wrap="square" rtlCol="0">
            <a:spAutoFit/>
          </a:bodyPr>
          <a:lstStyle/>
          <a:p>
            <a:pPr algn="ctr"/>
            <a:r>
              <a:rPr lang="en-US" sz="4000" dirty="0" smtClean="0">
                <a:solidFill>
                  <a:schemeClr val="accent6">
                    <a:lumMod val="50000"/>
                  </a:schemeClr>
                </a:solidFill>
              </a:rPr>
              <a:t>Submission Complete</a:t>
            </a:r>
            <a:endParaRPr lang="en-US" sz="4000" dirty="0">
              <a:solidFill>
                <a:schemeClr val="accent6">
                  <a:lumMod val="50000"/>
                </a:schemeClr>
              </a:solidFill>
            </a:endParaRPr>
          </a:p>
        </p:txBody>
      </p:sp>
      <p:pic>
        <p:nvPicPr>
          <p:cNvPr id="4" name="Picture 3" title="&quot;&quo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31733" y="4114800"/>
            <a:ext cx="3393067" cy="2631067"/>
          </a:xfrm>
          <a:prstGeom prst="rect">
            <a:avLst/>
          </a:prstGeom>
        </p:spPr>
      </p:pic>
    </p:spTree>
    <p:extLst>
      <p:ext uri="{BB962C8B-B14F-4D97-AF65-F5344CB8AC3E}">
        <p14:creationId xmlns:p14="http://schemas.microsoft.com/office/powerpoint/2010/main" val="236355252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Rectangle 1"/>
          <p:cNvSpPr/>
          <p:nvPr/>
        </p:nvSpPr>
        <p:spPr>
          <a:xfrm>
            <a:off x="381000" y="1752600"/>
            <a:ext cx="8229600" cy="1569660"/>
          </a:xfrm>
          <a:prstGeom prst="rect">
            <a:avLst/>
          </a:prstGeom>
        </p:spPr>
        <p:txBody>
          <a:bodyPr wrap="square">
            <a:spAutoFit/>
          </a:bodyPr>
          <a:lstStyle/>
          <a:p>
            <a:pPr marL="1257300" lvl="2" indent="-342900">
              <a:buFont typeface="Arial" panose="020B0604020202020204" pitchFamily="34" charset="0"/>
              <a:buChar char="•"/>
            </a:pPr>
            <a:endParaRPr lang="en-US" sz="2400" dirty="0">
              <a:solidFill>
                <a:schemeClr val="accent6">
                  <a:lumMod val="50000"/>
                </a:schemeClr>
              </a:solidFill>
            </a:endParaRPr>
          </a:p>
          <a:p>
            <a:pPr marL="1257300" lvl="2" indent="-342900">
              <a:buFont typeface="Arial" panose="020B0604020202020204" pitchFamily="34" charset="0"/>
              <a:buChar char="•"/>
            </a:pPr>
            <a:endParaRPr lang="en-US" sz="2400" dirty="0" smtClean="0">
              <a:solidFill>
                <a:schemeClr val="accent6">
                  <a:lumMod val="50000"/>
                </a:schemeClr>
              </a:solidFill>
            </a:endParaRPr>
          </a:p>
          <a:p>
            <a:pPr marL="1257300" lvl="2" indent="-342900">
              <a:buFont typeface="Arial" panose="020B0604020202020204" pitchFamily="34" charset="0"/>
              <a:buChar char="•"/>
            </a:pPr>
            <a:endParaRPr lang="en-US" sz="2400" dirty="0">
              <a:solidFill>
                <a:schemeClr val="accent6">
                  <a:lumMod val="50000"/>
                </a:schemeClr>
              </a:solidFill>
            </a:endParaRPr>
          </a:p>
          <a:p>
            <a:pPr marL="1257300" lvl="2" indent="-342900">
              <a:buFont typeface="Arial" panose="020B0604020202020204" pitchFamily="34" charset="0"/>
              <a:buChar char="•"/>
            </a:pPr>
            <a:endParaRPr lang="en-US" sz="2400" dirty="0">
              <a:solidFill>
                <a:schemeClr val="accent6">
                  <a:lumMod val="50000"/>
                </a:schemeClr>
              </a:solidFill>
            </a:endParaRPr>
          </a:p>
        </p:txBody>
      </p:sp>
      <p:sp>
        <p:nvSpPr>
          <p:cNvPr id="3" name="TextBox 2"/>
          <p:cNvSpPr txBox="1"/>
          <p:nvPr/>
        </p:nvSpPr>
        <p:spPr>
          <a:xfrm>
            <a:off x="1066800" y="152400"/>
            <a:ext cx="7010400" cy="707886"/>
          </a:xfrm>
          <a:prstGeom prst="rect">
            <a:avLst/>
          </a:prstGeom>
          <a:noFill/>
        </p:spPr>
        <p:txBody>
          <a:bodyPr wrap="square" rtlCol="0">
            <a:spAutoFit/>
          </a:bodyPr>
          <a:lstStyle/>
          <a:p>
            <a:pPr algn="ctr"/>
            <a:r>
              <a:rPr lang="en-US" sz="4000" dirty="0" smtClean="0">
                <a:solidFill>
                  <a:schemeClr val="accent6">
                    <a:lumMod val="50000"/>
                  </a:schemeClr>
                </a:solidFill>
              </a:rPr>
              <a:t>Links and Resources</a:t>
            </a:r>
            <a:endParaRPr lang="en-US" sz="4000" dirty="0">
              <a:solidFill>
                <a:schemeClr val="accent6">
                  <a:lumMod val="50000"/>
                </a:schemeClr>
              </a:solidFill>
            </a:endParaRPr>
          </a:p>
        </p:txBody>
      </p:sp>
      <p:sp>
        <p:nvSpPr>
          <p:cNvPr id="4" name="Rectangle 3"/>
          <p:cNvSpPr/>
          <p:nvPr/>
        </p:nvSpPr>
        <p:spPr>
          <a:xfrm>
            <a:off x="533400" y="1219200"/>
            <a:ext cx="8077200" cy="4231928"/>
          </a:xfrm>
          <a:prstGeom prst="rect">
            <a:avLst/>
          </a:prstGeom>
          <a:solidFill>
            <a:schemeClr val="accent1">
              <a:lumMod val="60000"/>
              <a:lumOff val="40000"/>
            </a:schemeClr>
          </a:solidFill>
        </p:spPr>
        <p:txBody>
          <a:bodyPr wrap="square">
            <a:spAutoFit/>
          </a:bodyPr>
          <a:lstStyle/>
          <a:p>
            <a:pPr marL="339725" indent="-339725">
              <a:spcAft>
                <a:spcPts val="1800"/>
              </a:spcAft>
              <a:buFont typeface="Arial" pitchFamily="34" charset="0"/>
              <a:buChar char="•"/>
            </a:pPr>
            <a:r>
              <a:rPr lang="en-US" sz="2400" dirty="0" err="1" smtClean="0">
                <a:solidFill>
                  <a:schemeClr val="accent6">
                    <a:lumMod val="50000"/>
                  </a:schemeClr>
                </a:solidFill>
              </a:rPr>
              <a:t>ASSIST</a:t>
            </a:r>
            <a:r>
              <a:rPr lang="en-US" sz="2400" dirty="0" err="1" smtClean="0">
                <a:solidFill>
                  <a:schemeClr val="accent6">
                    <a:lumMod val="50000"/>
                  </a:schemeClr>
                </a:solidFill>
                <a:hlinkClick r:id="rId2"/>
              </a:rPr>
              <a:t>:</a:t>
            </a:r>
            <a:r>
              <a:rPr lang="en-US" sz="2000" dirty="0" err="1" smtClean="0">
                <a:solidFill>
                  <a:schemeClr val="bg1"/>
                </a:solidFill>
                <a:hlinkClick r:id="rId2"/>
              </a:rPr>
              <a:t>public.era.nih.gov</a:t>
            </a:r>
            <a:r>
              <a:rPr lang="en-US" sz="2000" dirty="0" smtClean="0">
                <a:solidFill>
                  <a:schemeClr val="bg1"/>
                </a:solidFill>
                <a:hlinkClick r:id="rId2"/>
              </a:rPr>
              <a:t>/assist </a:t>
            </a:r>
            <a:endParaRPr lang="en-US" sz="2000" dirty="0">
              <a:solidFill>
                <a:schemeClr val="bg1"/>
              </a:solidFill>
            </a:endParaRPr>
          </a:p>
          <a:p>
            <a:pPr marL="342900" indent="-342900">
              <a:spcAft>
                <a:spcPts val="1800"/>
              </a:spcAft>
              <a:buFont typeface="Arial" pitchFamily="34" charset="0"/>
              <a:buChar char="•"/>
            </a:pPr>
            <a:r>
              <a:rPr lang="en-US" sz="2400" dirty="0">
                <a:solidFill>
                  <a:schemeClr val="accent6">
                    <a:lumMod val="50000"/>
                  </a:schemeClr>
                </a:solidFill>
              </a:rPr>
              <a:t>Online help: </a:t>
            </a:r>
            <a:r>
              <a:rPr lang="en-US" sz="2000" dirty="0">
                <a:solidFill>
                  <a:schemeClr val="accent6">
                    <a:lumMod val="50000"/>
                  </a:schemeClr>
                </a:solidFill>
                <a:hlinkClick r:id="rId3"/>
              </a:rPr>
              <a:t>era.nih.gov/</a:t>
            </a:r>
            <a:r>
              <a:rPr lang="en-US" sz="2000" dirty="0" err="1">
                <a:solidFill>
                  <a:schemeClr val="accent6">
                    <a:lumMod val="50000"/>
                  </a:schemeClr>
                </a:solidFill>
                <a:hlinkClick r:id="rId3"/>
              </a:rPr>
              <a:t>erahelp</a:t>
            </a:r>
            <a:r>
              <a:rPr lang="en-US" sz="2000" dirty="0">
                <a:solidFill>
                  <a:schemeClr val="accent6">
                    <a:lumMod val="50000"/>
                  </a:schemeClr>
                </a:solidFill>
                <a:hlinkClick r:id="rId3"/>
              </a:rPr>
              <a:t>/ASSIST/ </a:t>
            </a:r>
            <a:endParaRPr lang="en-US" sz="2000" dirty="0">
              <a:solidFill>
                <a:schemeClr val="accent6">
                  <a:lumMod val="50000"/>
                </a:schemeClr>
              </a:solidFill>
            </a:endParaRPr>
          </a:p>
          <a:p>
            <a:pPr marL="342900" indent="-342900">
              <a:spcAft>
                <a:spcPts val="1800"/>
              </a:spcAft>
              <a:buFont typeface="Arial" pitchFamily="34" charset="0"/>
              <a:buChar char="•"/>
            </a:pPr>
            <a:r>
              <a:rPr lang="en-US" sz="2400" dirty="0">
                <a:solidFill>
                  <a:schemeClr val="accent6">
                    <a:lumMod val="50000"/>
                  </a:schemeClr>
                </a:solidFill>
              </a:rPr>
              <a:t>Applying Electronically Website for Multi-project Applications: </a:t>
            </a:r>
            <a:r>
              <a:rPr lang="en-US" sz="2000" dirty="0">
                <a:solidFill>
                  <a:schemeClr val="accent6">
                    <a:lumMod val="50000"/>
                  </a:schemeClr>
                </a:solidFill>
                <a:hlinkClick r:id="rId4" tooltip="Applying Electronically website"/>
              </a:rPr>
              <a:t>grants.nih.gov/grants/</a:t>
            </a:r>
            <a:r>
              <a:rPr lang="en-US" sz="2000" dirty="0" err="1">
                <a:solidFill>
                  <a:schemeClr val="accent6">
                    <a:lumMod val="50000"/>
                  </a:schemeClr>
                </a:solidFill>
                <a:hlinkClick r:id="rId4" tooltip="Applying Electronically website"/>
              </a:rPr>
              <a:t>ElectronicReceipt</a:t>
            </a:r>
            <a:r>
              <a:rPr lang="en-US" sz="2000" dirty="0">
                <a:solidFill>
                  <a:schemeClr val="accent6">
                    <a:lumMod val="50000"/>
                  </a:schemeClr>
                </a:solidFill>
                <a:hlinkClick r:id="rId4" tooltip="Applying Electronically website"/>
              </a:rPr>
              <a:t>/com_index.htm</a:t>
            </a:r>
            <a:r>
              <a:rPr lang="en-US" sz="2200" dirty="0">
                <a:solidFill>
                  <a:schemeClr val="accent6">
                    <a:lumMod val="50000"/>
                  </a:schemeClr>
                </a:solidFill>
              </a:rPr>
              <a:t> </a:t>
            </a:r>
          </a:p>
          <a:p>
            <a:pPr marL="342900" indent="-342900">
              <a:spcAft>
                <a:spcPts val="0"/>
              </a:spcAft>
              <a:buFont typeface="Arial" pitchFamily="34" charset="0"/>
              <a:buChar char="•"/>
            </a:pPr>
            <a:r>
              <a:rPr lang="en-US" sz="2400" dirty="0">
                <a:solidFill>
                  <a:schemeClr val="accent6">
                    <a:lumMod val="50000"/>
                  </a:schemeClr>
                </a:solidFill>
              </a:rPr>
              <a:t>Webinar for Applicants: </a:t>
            </a:r>
          </a:p>
          <a:p>
            <a:pPr lvl="1">
              <a:spcAft>
                <a:spcPts val="0"/>
              </a:spcAft>
            </a:pPr>
            <a:r>
              <a:rPr lang="en-US" sz="2000" dirty="0">
                <a:solidFill>
                  <a:schemeClr val="accent6">
                    <a:lumMod val="50000"/>
                  </a:schemeClr>
                </a:solidFill>
                <a:hlinkClick r:id="rId5" tooltip="ASSIST webinar"/>
              </a:rPr>
              <a:t>http://grants.nih.gov/grants/webinar_docs/webinar_20130813.htm  </a:t>
            </a:r>
            <a:endParaRPr lang="en-US" sz="2000" dirty="0">
              <a:solidFill>
                <a:schemeClr val="accent6">
                  <a:lumMod val="50000"/>
                </a:schemeClr>
              </a:solidFill>
            </a:endParaRPr>
          </a:p>
          <a:p>
            <a:pPr lvl="1">
              <a:spcAft>
                <a:spcPts val="0"/>
              </a:spcAft>
            </a:pPr>
            <a:endParaRPr lang="en-US" sz="2000" dirty="0">
              <a:solidFill>
                <a:schemeClr val="accent6">
                  <a:lumMod val="50000"/>
                </a:schemeClr>
              </a:solidFill>
            </a:endParaRPr>
          </a:p>
          <a:p>
            <a:pPr marL="342900" indent="-342900">
              <a:spcAft>
                <a:spcPts val="0"/>
              </a:spcAft>
              <a:buFont typeface="Arial" pitchFamily="34" charset="0"/>
              <a:buChar char="•"/>
            </a:pPr>
            <a:r>
              <a:rPr lang="en-US" sz="2400" dirty="0">
                <a:solidFill>
                  <a:schemeClr val="accent6">
                    <a:lumMod val="50000"/>
                  </a:schemeClr>
                </a:solidFill>
              </a:rPr>
              <a:t>Annotated form set: </a:t>
            </a:r>
            <a:r>
              <a:rPr lang="en-US" sz="2000" dirty="0">
                <a:solidFill>
                  <a:schemeClr val="accent6">
                    <a:lumMod val="50000"/>
                  </a:schemeClr>
                </a:solidFill>
                <a:hlinkClick r:id="rId6" tooltip="Annotated form sets"/>
              </a:rPr>
              <a:t>grants.nih.gov/grants/</a:t>
            </a:r>
            <a:r>
              <a:rPr lang="en-US" sz="2000" dirty="0" err="1">
                <a:solidFill>
                  <a:schemeClr val="accent6">
                    <a:lumMod val="50000"/>
                  </a:schemeClr>
                </a:solidFill>
                <a:hlinkClick r:id="rId6" tooltip="Annotated form sets"/>
              </a:rPr>
              <a:t>ElectronicReceipt</a:t>
            </a:r>
            <a:r>
              <a:rPr lang="en-US" sz="2000" dirty="0">
                <a:solidFill>
                  <a:schemeClr val="accent6">
                    <a:lumMod val="50000"/>
                  </a:schemeClr>
                </a:solidFill>
                <a:hlinkClick r:id="rId6" tooltip="Annotated form sets"/>
              </a:rPr>
              <a:t>/files/annotated_multi-project.pdf</a:t>
            </a:r>
            <a:r>
              <a:rPr lang="en-US" sz="2000" dirty="0">
                <a:solidFill>
                  <a:schemeClr val="accent6">
                    <a:lumMod val="50000"/>
                  </a:schemeClr>
                </a:solidFill>
              </a:rPr>
              <a:t> </a:t>
            </a:r>
          </a:p>
        </p:txBody>
      </p:sp>
      <p:pic>
        <p:nvPicPr>
          <p:cNvPr id="5" name="Picture 4" title="&quot;&quot;"/>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81800" y="4693922"/>
            <a:ext cx="2240278" cy="2240278"/>
          </a:xfrm>
          <a:prstGeom prst="rect">
            <a:avLst/>
          </a:prstGeom>
        </p:spPr>
      </p:pic>
    </p:spTree>
    <p:extLst>
      <p:ext uri="{BB962C8B-B14F-4D97-AF65-F5344CB8AC3E}">
        <p14:creationId xmlns:p14="http://schemas.microsoft.com/office/powerpoint/2010/main" val="83921170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4" name="TextBox 3"/>
          <p:cNvSpPr txBox="1"/>
          <p:nvPr/>
        </p:nvSpPr>
        <p:spPr>
          <a:xfrm>
            <a:off x="762000" y="1636030"/>
            <a:ext cx="7942825" cy="2554545"/>
          </a:xfrm>
          <a:prstGeom prst="rect">
            <a:avLst/>
          </a:prstGeom>
          <a:solidFill>
            <a:schemeClr val="accent1">
              <a:lumMod val="60000"/>
              <a:lumOff val="40000"/>
            </a:schemeClr>
          </a:solidFill>
        </p:spPr>
        <p:txBody>
          <a:bodyPr wrap="square" rtlCol="0">
            <a:spAutoFit/>
          </a:bodyPr>
          <a:lstStyle/>
          <a:p>
            <a:r>
              <a:rPr lang="en-US" sz="3200" b="1" dirty="0" smtClean="0">
                <a:solidFill>
                  <a:schemeClr val="accent6">
                    <a:lumMod val="50000"/>
                  </a:schemeClr>
                </a:solidFill>
              </a:rPr>
              <a:t>eRA Commons Help Desk</a:t>
            </a:r>
          </a:p>
          <a:p>
            <a:endParaRPr lang="en-US" sz="800" dirty="0" smtClean="0">
              <a:solidFill>
                <a:schemeClr val="accent6">
                  <a:lumMod val="50000"/>
                </a:schemeClr>
              </a:solidFill>
            </a:endParaRPr>
          </a:p>
          <a:p>
            <a:r>
              <a:rPr lang="en-US" sz="2400" b="1" dirty="0" smtClean="0">
                <a:solidFill>
                  <a:schemeClr val="accent6">
                    <a:lumMod val="50000"/>
                  </a:schemeClr>
                </a:solidFill>
              </a:rPr>
              <a:t>Web: </a:t>
            </a:r>
            <a:r>
              <a:rPr lang="en-US" sz="2400" b="1" dirty="0" smtClean="0">
                <a:solidFill>
                  <a:srgbClr val="7B8404"/>
                </a:solidFill>
                <a:hlinkClick r:id="rId2"/>
              </a:rPr>
              <a:t>http://era.nih.gov/help/ </a:t>
            </a:r>
            <a:endParaRPr lang="en-US" sz="2400" b="1" dirty="0" smtClean="0">
              <a:solidFill>
                <a:srgbClr val="7B8404"/>
              </a:solidFill>
            </a:endParaRPr>
          </a:p>
          <a:p>
            <a:r>
              <a:rPr lang="en-US" sz="2400" b="1" dirty="0" smtClean="0">
                <a:solidFill>
                  <a:schemeClr val="accent6">
                    <a:lumMod val="50000"/>
                  </a:schemeClr>
                </a:solidFill>
              </a:rPr>
              <a:t>Toll-free</a:t>
            </a:r>
            <a:r>
              <a:rPr lang="en-US" sz="2400" b="1" dirty="0">
                <a:solidFill>
                  <a:schemeClr val="accent6">
                    <a:lumMod val="50000"/>
                  </a:schemeClr>
                </a:solidFill>
              </a:rPr>
              <a:t>: </a:t>
            </a:r>
            <a:r>
              <a:rPr lang="en-US" sz="2400" dirty="0">
                <a:solidFill>
                  <a:schemeClr val="accent6">
                    <a:lumMod val="50000"/>
                  </a:schemeClr>
                </a:solidFill>
              </a:rPr>
              <a:t>1-866-504-9552 </a:t>
            </a:r>
          </a:p>
          <a:p>
            <a:r>
              <a:rPr lang="en-US" sz="2400" b="1" dirty="0">
                <a:solidFill>
                  <a:schemeClr val="accent6">
                    <a:lumMod val="50000"/>
                  </a:schemeClr>
                </a:solidFill>
              </a:rPr>
              <a:t>Phone: </a:t>
            </a:r>
            <a:r>
              <a:rPr lang="en-US" sz="2400" b="1" dirty="0" smtClean="0">
                <a:solidFill>
                  <a:schemeClr val="accent6">
                    <a:lumMod val="50000"/>
                  </a:schemeClr>
                </a:solidFill>
              </a:rPr>
              <a:t>    </a:t>
            </a:r>
            <a:r>
              <a:rPr lang="en-US" sz="2400" dirty="0" smtClean="0">
                <a:solidFill>
                  <a:schemeClr val="accent6">
                    <a:lumMod val="50000"/>
                  </a:schemeClr>
                </a:solidFill>
              </a:rPr>
              <a:t>301-402-7469 </a:t>
            </a:r>
            <a:endParaRPr lang="en-US" sz="2400" dirty="0">
              <a:solidFill>
                <a:schemeClr val="accent6">
                  <a:lumMod val="50000"/>
                </a:schemeClr>
              </a:solidFill>
            </a:endParaRPr>
          </a:p>
          <a:p>
            <a:r>
              <a:rPr lang="en-US" sz="2400" b="1" dirty="0" smtClean="0">
                <a:solidFill>
                  <a:schemeClr val="accent6">
                    <a:lumMod val="50000"/>
                  </a:schemeClr>
                </a:solidFill>
              </a:rPr>
              <a:t>Hours</a:t>
            </a:r>
            <a:r>
              <a:rPr lang="en-US" sz="2400" b="1" dirty="0">
                <a:solidFill>
                  <a:schemeClr val="accent6">
                    <a:lumMod val="50000"/>
                  </a:schemeClr>
                </a:solidFill>
              </a:rPr>
              <a:t>: </a:t>
            </a:r>
            <a:r>
              <a:rPr lang="en-US" sz="2400" b="1" dirty="0" smtClean="0">
                <a:solidFill>
                  <a:schemeClr val="accent6">
                    <a:lumMod val="50000"/>
                  </a:schemeClr>
                </a:solidFill>
              </a:rPr>
              <a:t>     </a:t>
            </a:r>
            <a:r>
              <a:rPr lang="en-US" sz="2400" dirty="0" smtClean="0">
                <a:solidFill>
                  <a:schemeClr val="accent6">
                    <a:lumMod val="50000"/>
                  </a:schemeClr>
                </a:solidFill>
              </a:rPr>
              <a:t>Mon-Fri</a:t>
            </a:r>
            <a:r>
              <a:rPr lang="en-US" sz="2400" dirty="0">
                <a:solidFill>
                  <a:schemeClr val="accent6">
                    <a:lumMod val="50000"/>
                  </a:schemeClr>
                </a:solidFill>
              </a:rPr>
              <a:t>, 7a.m. to 8 p.m. Eastern Time </a:t>
            </a:r>
            <a:r>
              <a:rPr lang="en-US" sz="2400" dirty="0" smtClean="0">
                <a:solidFill>
                  <a:schemeClr val="accent6">
                    <a:lumMod val="50000"/>
                  </a:schemeClr>
                </a:solidFill>
              </a:rPr>
              <a:t/>
            </a:r>
            <a:br>
              <a:rPr lang="en-US" sz="2400" dirty="0" smtClean="0">
                <a:solidFill>
                  <a:schemeClr val="accent6">
                    <a:lumMod val="50000"/>
                  </a:schemeClr>
                </a:solidFill>
              </a:rPr>
            </a:br>
            <a:r>
              <a:rPr lang="en-US" sz="2400" dirty="0" smtClean="0">
                <a:solidFill>
                  <a:schemeClr val="accent6">
                    <a:lumMod val="50000"/>
                  </a:schemeClr>
                </a:solidFill>
              </a:rPr>
              <a:t>                  (</a:t>
            </a:r>
            <a:r>
              <a:rPr lang="en-US" sz="2400" dirty="0">
                <a:solidFill>
                  <a:schemeClr val="accent6">
                    <a:lumMod val="50000"/>
                  </a:schemeClr>
                </a:solidFill>
              </a:rPr>
              <a:t>Except for Federal holidays)</a:t>
            </a:r>
          </a:p>
        </p:txBody>
      </p:sp>
      <p:sp>
        <p:nvSpPr>
          <p:cNvPr id="5" name="TextBox 4"/>
          <p:cNvSpPr txBox="1"/>
          <p:nvPr/>
        </p:nvSpPr>
        <p:spPr>
          <a:xfrm>
            <a:off x="1676400" y="533400"/>
            <a:ext cx="4953000" cy="707886"/>
          </a:xfrm>
          <a:prstGeom prst="rect">
            <a:avLst/>
          </a:prstGeom>
          <a:noFill/>
        </p:spPr>
        <p:txBody>
          <a:bodyPr wrap="square" rtlCol="0">
            <a:spAutoFit/>
          </a:bodyPr>
          <a:lstStyle/>
          <a:p>
            <a:pPr algn="ctr"/>
            <a:r>
              <a:rPr lang="en-US" sz="4000" dirty="0" smtClean="0">
                <a:solidFill>
                  <a:schemeClr val="accent6">
                    <a:lumMod val="50000"/>
                  </a:schemeClr>
                </a:solidFill>
              </a:rPr>
              <a:t>Help Desk</a:t>
            </a:r>
            <a:endParaRPr lang="en-US" sz="4000" dirty="0">
              <a:solidFill>
                <a:schemeClr val="accent6">
                  <a:lumMod val="50000"/>
                </a:schemeClr>
              </a:solidFill>
            </a:endParaRPr>
          </a:p>
        </p:txBody>
      </p:sp>
      <p:sp>
        <p:nvSpPr>
          <p:cNvPr id="6" name="Rounded Rectangle 5"/>
          <p:cNvSpPr/>
          <p:nvPr/>
        </p:nvSpPr>
        <p:spPr>
          <a:xfrm>
            <a:off x="809112" y="4648200"/>
            <a:ext cx="7848600" cy="1879847"/>
          </a:xfrm>
          <a:prstGeom prst="roundRect">
            <a:avLst/>
          </a:prstGeom>
          <a:solidFill>
            <a:schemeClr val="accent1">
              <a:lumMod val="60000"/>
              <a:lumOff val="40000"/>
            </a:schemeClr>
          </a:solidFill>
          <a:ln w="25400" cap="flat" cmpd="sng" algn="ctr">
            <a:solidFill>
              <a:srgbClr val="F0F3FB">
                <a:lumMod val="25000"/>
              </a:srgbClr>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2000" i="0" u="none" strike="noStrike" kern="0" cap="none" spc="0" normalizeH="0" baseline="0" noProof="0" dirty="0" smtClean="0">
                <a:ln>
                  <a:noFill/>
                </a:ln>
                <a:solidFill>
                  <a:schemeClr val="accent6">
                    <a:lumMod val="50000"/>
                  </a:schemeClr>
                </a:solidFill>
                <a:effectLst/>
                <a:uLnTx/>
                <a:uFillTx/>
                <a:latin typeface="Calibri"/>
              </a:rPr>
              <a:t>Although NIH has worked closely with Grants.gov,</a:t>
            </a:r>
            <a:r>
              <a:rPr kumimoji="0" lang="en-US" sz="2000" i="0" u="none" strike="noStrike" kern="0" cap="none" spc="0" normalizeH="0" noProof="0" dirty="0" smtClean="0">
                <a:ln>
                  <a:noFill/>
                </a:ln>
                <a:solidFill>
                  <a:schemeClr val="accent6">
                    <a:lumMod val="50000"/>
                  </a:schemeClr>
                </a:solidFill>
                <a:effectLst/>
                <a:uLnTx/>
                <a:uFillTx/>
                <a:latin typeface="Calibri"/>
              </a:rPr>
              <a:t> ASSIST is a system developed and managed by NIH</a:t>
            </a:r>
          </a:p>
          <a:p>
            <a:pPr marL="0" marR="0" indent="0" algn="ctr" defTabSz="914400" eaLnBrk="1" fontAlgn="auto" latinLnBrk="0" hangingPunct="1">
              <a:lnSpc>
                <a:spcPct val="100000"/>
              </a:lnSpc>
              <a:spcBef>
                <a:spcPts val="0"/>
              </a:spcBef>
              <a:spcAft>
                <a:spcPts val="0"/>
              </a:spcAft>
              <a:buClrTx/>
              <a:buSzTx/>
              <a:buFontTx/>
              <a:buNone/>
              <a:tabLst/>
            </a:pPr>
            <a:endParaRPr lang="en-US" sz="2000" kern="0" baseline="0" dirty="0">
              <a:solidFill>
                <a:schemeClr val="accent6">
                  <a:lumMod val="50000"/>
                </a:schemeClr>
              </a:solidFill>
              <a:latin typeface="Calibri"/>
            </a:endParaRPr>
          </a:p>
          <a:p>
            <a:pPr marL="0" marR="0" indent="0" algn="ctr" defTabSz="914400" eaLnBrk="1" fontAlgn="auto" latinLnBrk="0" hangingPunct="1">
              <a:lnSpc>
                <a:spcPct val="100000"/>
              </a:lnSpc>
              <a:spcBef>
                <a:spcPts val="0"/>
              </a:spcBef>
              <a:spcAft>
                <a:spcPts val="0"/>
              </a:spcAft>
              <a:buClrTx/>
              <a:buSzTx/>
              <a:buFontTx/>
              <a:buNone/>
              <a:tabLst/>
            </a:pPr>
            <a:r>
              <a:rPr kumimoji="0" lang="en-US" sz="2000" i="0" u="none" strike="noStrike" kern="0" cap="none" spc="0" normalizeH="0" noProof="0" dirty="0" smtClean="0">
                <a:ln>
                  <a:noFill/>
                </a:ln>
                <a:solidFill>
                  <a:schemeClr val="accent6">
                    <a:lumMod val="50000"/>
                  </a:schemeClr>
                </a:solidFill>
                <a:effectLst/>
                <a:uLnTx/>
                <a:uFillTx/>
                <a:latin typeface="Calibri"/>
              </a:rPr>
              <a:t>The eRA Commons Help Desk should be the applicant’s first stop for Support</a:t>
            </a:r>
            <a:endParaRPr kumimoji="0" lang="en-US" sz="2000" i="0" u="none" strike="noStrike" kern="0" cap="none" spc="0" normalizeH="0" baseline="0" noProof="0" dirty="0" smtClean="0">
              <a:ln>
                <a:noFill/>
              </a:ln>
              <a:solidFill>
                <a:schemeClr val="accent6">
                  <a:lumMod val="50000"/>
                </a:schemeClr>
              </a:solidFill>
              <a:effectLst/>
              <a:uLnTx/>
              <a:uFillTx/>
              <a:latin typeface="Calibri"/>
            </a:endParaRPr>
          </a:p>
        </p:txBody>
      </p:sp>
      <p:pic>
        <p:nvPicPr>
          <p:cNvPr id="7" name="Picture 6" title="&quot;&qu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400" y="784086"/>
            <a:ext cx="2797314" cy="2797314"/>
          </a:xfrm>
          <a:prstGeom prst="rect">
            <a:avLst/>
          </a:prstGeom>
        </p:spPr>
      </p:pic>
    </p:spTree>
    <p:extLst>
      <p:ext uri="{BB962C8B-B14F-4D97-AF65-F5344CB8AC3E}">
        <p14:creationId xmlns:p14="http://schemas.microsoft.com/office/powerpoint/2010/main" val="414569165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521366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623935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542663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03271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pic>
        <p:nvPicPr>
          <p:cNvPr id="2" name="Picture 1" title="&quot;&quo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3810000"/>
            <a:ext cx="2514600" cy="2514600"/>
          </a:xfrm>
          <a:prstGeom prst="rect">
            <a:avLst/>
          </a:prstGeom>
        </p:spPr>
      </p:pic>
      <p:sp>
        <p:nvSpPr>
          <p:cNvPr id="9" name="Bevel 8"/>
          <p:cNvSpPr/>
          <p:nvPr/>
        </p:nvSpPr>
        <p:spPr>
          <a:xfrm>
            <a:off x="1828800" y="838200"/>
            <a:ext cx="5410199" cy="4038600"/>
          </a:xfrm>
          <a:prstGeom prst="bevel">
            <a:avLst/>
          </a:prstGeom>
          <a:solidFill>
            <a:srgbClr val="F0F3FB">
              <a:lumMod val="25000"/>
            </a:srgbClr>
          </a:solidFill>
          <a:ln w="25400" cap="flat" cmpd="sng" algn="ctr">
            <a:solidFill>
              <a:srgbClr val="F0F3FB">
                <a:lumMod val="25000"/>
              </a:srgbClr>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4000" b="1" i="0" u="none" strike="noStrike" kern="0" cap="none" spc="0" normalizeH="0" baseline="0" noProof="0" dirty="0" smtClean="0">
                <a:ln>
                  <a:noFill/>
                </a:ln>
                <a:solidFill>
                  <a:srgbClr val="FFFFFF"/>
                </a:solidFill>
                <a:effectLst/>
                <a:uLnTx/>
                <a:uFillTx/>
                <a:latin typeface="Calibri"/>
                <a:ea typeface="+mn-ea"/>
                <a:cs typeface="+mn-cs"/>
              </a:rPr>
              <a:t>Find Opportunity</a:t>
            </a:r>
          </a:p>
        </p:txBody>
      </p:sp>
      <p:sp>
        <p:nvSpPr>
          <p:cNvPr id="11" name="Right Arrow Callout 10"/>
          <p:cNvSpPr/>
          <p:nvPr/>
        </p:nvSpPr>
        <p:spPr>
          <a:xfrm>
            <a:off x="76200" y="6019800"/>
            <a:ext cx="838200" cy="609600"/>
          </a:xfrm>
          <a:prstGeom prst="rightArrowCallout">
            <a:avLst>
              <a:gd name="adj1" fmla="val 25000"/>
              <a:gd name="adj2" fmla="val 25000"/>
              <a:gd name="adj3" fmla="val 25000"/>
              <a:gd name="adj4" fmla="val 74509"/>
            </a:avLst>
          </a:prstGeom>
          <a:solidFill>
            <a:srgbClr val="F0F3FB">
              <a:lumMod val="25000"/>
            </a:srgbClr>
          </a:solidFill>
          <a:ln w="25400" cap="flat" cmpd="sng" algn="ctr">
            <a:solidFill>
              <a:srgbClr val="F0F3FB">
                <a:lumMod val="25000"/>
              </a:srgbClr>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1800" b="1" i="0" u="none" strike="noStrike" kern="0" cap="none" spc="0" normalizeH="0" baseline="0" noProof="0" dirty="0" smtClean="0">
                <a:ln>
                  <a:noFill/>
                </a:ln>
                <a:solidFill>
                  <a:srgbClr val="FFFFFF"/>
                </a:solidFill>
                <a:effectLst/>
                <a:uLnTx/>
                <a:uFillTx/>
                <a:latin typeface="Calibri"/>
                <a:ea typeface="+mn-ea"/>
                <a:cs typeface="+mn-cs"/>
              </a:rPr>
              <a:t>Find</a:t>
            </a:r>
          </a:p>
        </p:txBody>
      </p:sp>
      <p:sp>
        <p:nvSpPr>
          <p:cNvPr id="12" name="Right Arrow Callout 11"/>
          <p:cNvSpPr/>
          <p:nvPr/>
        </p:nvSpPr>
        <p:spPr>
          <a:xfrm>
            <a:off x="928456" y="6019800"/>
            <a:ext cx="824144" cy="609600"/>
          </a:xfrm>
          <a:prstGeom prst="rightArrowCallout">
            <a:avLst>
              <a:gd name="adj1" fmla="val 25000"/>
              <a:gd name="adj2" fmla="val 25000"/>
              <a:gd name="adj3" fmla="val 25000"/>
              <a:gd name="adj4" fmla="val 74099"/>
            </a:avLst>
          </a:prstGeom>
          <a:solidFill>
            <a:schemeClr val="bg2">
              <a:lumMod val="50000"/>
            </a:schemeClr>
          </a:solidFill>
          <a:ln w="25400" cap="flat" cmpd="sng" algn="ctr">
            <a:solidFill>
              <a:srgbClr val="F0F3FB">
                <a:lumMod val="25000"/>
              </a:srgbClr>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1800" b="1" i="0" u="none" strike="noStrike" kern="0" cap="none" spc="0" normalizeH="0" baseline="0" noProof="0" dirty="0" smtClean="0">
                <a:ln>
                  <a:noFill/>
                </a:ln>
                <a:solidFill>
                  <a:schemeClr val="bg1"/>
                </a:solidFill>
                <a:effectLst/>
                <a:uLnTx/>
                <a:uFillTx/>
                <a:latin typeface="Calibri"/>
                <a:ea typeface="+mn-ea"/>
                <a:cs typeface="+mn-cs"/>
              </a:rPr>
              <a:t>Plan</a:t>
            </a:r>
          </a:p>
        </p:txBody>
      </p:sp>
      <p:sp>
        <p:nvSpPr>
          <p:cNvPr id="13" name="Right Arrow Callout 12"/>
          <p:cNvSpPr/>
          <p:nvPr/>
        </p:nvSpPr>
        <p:spPr>
          <a:xfrm>
            <a:off x="1752600" y="6019060"/>
            <a:ext cx="1371600" cy="611080"/>
          </a:xfrm>
          <a:prstGeom prst="rightArrowCallout">
            <a:avLst>
              <a:gd name="adj1" fmla="val 19175"/>
              <a:gd name="adj2" fmla="val 26456"/>
              <a:gd name="adj3" fmla="val 25000"/>
              <a:gd name="adj4" fmla="val 84979"/>
            </a:avLst>
          </a:prstGeom>
          <a:solidFill>
            <a:schemeClr val="bg2">
              <a:lumMod val="50000"/>
            </a:schemeClr>
          </a:solidFill>
          <a:ln w="25400" cap="flat" cmpd="sng" algn="ctr">
            <a:solidFill>
              <a:srgbClr val="F0F3FB">
                <a:lumMod val="25000"/>
              </a:srgbClr>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1800" b="1" i="0" u="none" strike="noStrike" kern="0" cap="none" spc="0" normalizeH="0" baseline="0" noProof="0" dirty="0" smtClean="0">
                <a:ln>
                  <a:noFill/>
                </a:ln>
                <a:solidFill>
                  <a:srgbClr val="FFFFFF"/>
                </a:solidFill>
                <a:effectLst/>
                <a:uLnTx/>
                <a:uFillTx/>
                <a:latin typeface="Calibri"/>
                <a:ea typeface="+mn-ea"/>
                <a:cs typeface="+mn-cs"/>
              </a:rPr>
              <a:t>Initiate</a:t>
            </a:r>
          </a:p>
        </p:txBody>
      </p:sp>
      <p:sp>
        <p:nvSpPr>
          <p:cNvPr id="14" name="Right Arrow Callout 13"/>
          <p:cNvSpPr/>
          <p:nvPr/>
        </p:nvSpPr>
        <p:spPr>
          <a:xfrm>
            <a:off x="3147134" y="6019060"/>
            <a:ext cx="1356064" cy="611080"/>
          </a:xfrm>
          <a:prstGeom prst="rightArrowCallout">
            <a:avLst>
              <a:gd name="adj1" fmla="val 25000"/>
              <a:gd name="adj2" fmla="val 25000"/>
              <a:gd name="adj3" fmla="val 25000"/>
              <a:gd name="adj4" fmla="val 82652"/>
            </a:avLst>
          </a:prstGeom>
          <a:solidFill>
            <a:schemeClr val="bg2">
              <a:lumMod val="50000"/>
            </a:schemeClr>
          </a:solidFill>
          <a:ln w="25400" cap="flat" cmpd="sng" algn="ctr">
            <a:solidFill>
              <a:srgbClr val="F0F3FB">
                <a:lumMod val="25000"/>
              </a:srgbClr>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1800" b="1" i="0" u="none" strike="noStrike" kern="0" cap="none" spc="0" normalizeH="0" baseline="0" noProof="0" dirty="0" smtClean="0">
                <a:ln>
                  <a:noFill/>
                </a:ln>
                <a:solidFill>
                  <a:srgbClr val="FFFFFF"/>
                </a:solidFill>
                <a:effectLst/>
                <a:uLnTx/>
                <a:uFillTx/>
                <a:latin typeface="Calibri"/>
                <a:ea typeface="+mn-ea"/>
                <a:cs typeface="+mn-cs"/>
              </a:rPr>
              <a:t>Build Team</a:t>
            </a:r>
          </a:p>
        </p:txBody>
      </p:sp>
      <p:sp>
        <p:nvSpPr>
          <p:cNvPr id="15" name="Right Arrow Callout 14"/>
          <p:cNvSpPr/>
          <p:nvPr/>
        </p:nvSpPr>
        <p:spPr>
          <a:xfrm>
            <a:off x="4503198" y="6019060"/>
            <a:ext cx="1082336" cy="610340"/>
          </a:xfrm>
          <a:prstGeom prst="rightArrowCallout">
            <a:avLst>
              <a:gd name="adj1" fmla="val 25000"/>
              <a:gd name="adj2" fmla="val 25000"/>
              <a:gd name="adj3" fmla="val 25000"/>
              <a:gd name="adj4" fmla="val 78101"/>
            </a:avLst>
          </a:prstGeom>
          <a:solidFill>
            <a:schemeClr val="bg2">
              <a:lumMod val="50000"/>
            </a:schemeClr>
          </a:solidFill>
          <a:ln w="25400" cap="flat" cmpd="sng" algn="ctr">
            <a:solidFill>
              <a:srgbClr val="F0F3FB">
                <a:lumMod val="25000"/>
              </a:srgbClr>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1800" b="1" i="0" u="none" strike="noStrike" kern="0" cap="none" spc="0" normalizeH="0" baseline="0" noProof="0" dirty="0" smtClean="0">
                <a:ln>
                  <a:noFill/>
                </a:ln>
                <a:solidFill>
                  <a:srgbClr val="FFFFFF"/>
                </a:solidFill>
                <a:effectLst/>
                <a:uLnTx/>
                <a:uFillTx/>
                <a:latin typeface="Calibri"/>
                <a:ea typeface="+mn-ea"/>
                <a:cs typeface="+mn-cs"/>
              </a:rPr>
              <a:t>Enter Data</a:t>
            </a:r>
          </a:p>
        </p:txBody>
      </p:sp>
      <p:sp>
        <p:nvSpPr>
          <p:cNvPr id="16" name="Right Arrow Callout 15"/>
          <p:cNvSpPr/>
          <p:nvPr/>
        </p:nvSpPr>
        <p:spPr>
          <a:xfrm>
            <a:off x="5585534" y="6019060"/>
            <a:ext cx="1295400" cy="611080"/>
          </a:xfrm>
          <a:prstGeom prst="rightArrowCallout">
            <a:avLst>
              <a:gd name="adj1" fmla="val 25000"/>
              <a:gd name="adj2" fmla="val 25000"/>
              <a:gd name="adj3" fmla="val 25000"/>
              <a:gd name="adj4" fmla="val 81725"/>
            </a:avLst>
          </a:prstGeom>
          <a:solidFill>
            <a:schemeClr val="bg2">
              <a:lumMod val="50000"/>
            </a:schemeClr>
          </a:solidFill>
          <a:ln w="25400" cap="flat" cmpd="sng" algn="ctr">
            <a:solidFill>
              <a:srgbClr val="F0F3FB">
                <a:lumMod val="25000"/>
              </a:srgbClr>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1800" b="1" i="0" u="none" strike="noStrike" kern="0" cap="none" spc="0" normalizeH="0" baseline="0" noProof="0" dirty="0" smtClean="0">
                <a:ln>
                  <a:noFill/>
                </a:ln>
                <a:solidFill>
                  <a:srgbClr val="FFFFFF"/>
                </a:solidFill>
                <a:effectLst/>
                <a:uLnTx/>
                <a:uFillTx/>
                <a:latin typeface="Calibri"/>
                <a:ea typeface="+mn-ea"/>
                <a:cs typeface="+mn-cs"/>
              </a:rPr>
              <a:t>Finalize</a:t>
            </a:r>
          </a:p>
        </p:txBody>
      </p:sp>
      <p:sp>
        <p:nvSpPr>
          <p:cNvPr id="17" name="Right Arrow Callout 16"/>
          <p:cNvSpPr/>
          <p:nvPr/>
        </p:nvSpPr>
        <p:spPr>
          <a:xfrm>
            <a:off x="6858000" y="6019060"/>
            <a:ext cx="1142999" cy="610340"/>
          </a:xfrm>
          <a:prstGeom prst="rightArrowCallout">
            <a:avLst>
              <a:gd name="adj1" fmla="val 25000"/>
              <a:gd name="adj2" fmla="val 25000"/>
              <a:gd name="adj3" fmla="val 25000"/>
              <a:gd name="adj4" fmla="val 80511"/>
            </a:avLst>
          </a:prstGeom>
          <a:solidFill>
            <a:schemeClr val="bg2">
              <a:lumMod val="50000"/>
            </a:schemeClr>
          </a:solidFill>
          <a:ln w="25400" cap="flat" cmpd="sng" algn="ctr">
            <a:solidFill>
              <a:srgbClr val="F0F3FB">
                <a:lumMod val="25000"/>
              </a:srgbClr>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1800" b="1" i="0" u="none" strike="noStrike" kern="0" cap="none" spc="0" normalizeH="0" baseline="0" noProof="0" dirty="0" smtClean="0">
                <a:ln>
                  <a:noFill/>
                </a:ln>
                <a:solidFill>
                  <a:srgbClr val="FFFFFF"/>
                </a:solidFill>
                <a:effectLst/>
                <a:uLnTx/>
                <a:uFillTx/>
                <a:latin typeface="Calibri"/>
                <a:ea typeface="+mn-ea"/>
                <a:cs typeface="+mn-cs"/>
              </a:rPr>
              <a:t>Submit</a:t>
            </a:r>
          </a:p>
        </p:txBody>
      </p:sp>
      <p:sp>
        <p:nvSpPr>
          <p:cNvPr id="18" name="Rectangle 17"/>
          <p:cNvSpPr/>
          <p:nvPr/>
        </p:nvSpPr>
        <p:spPr>
          <a:xfrm>
            <a:off x="8001000" y="6019060"/>
            <a:ext cx="914400" cy="611080"/>
          </a:xfrm>
          <a:prstGeom prst="rect">
            <a:avLst/>
          </a:prstGeom>
          <a:solidFill>
            <a:schemeClr val="bg2">
              <a:lumMod val="50000"/>
            </a:schemeClr>
          </a:solidFill>
          <a:ln w="25400" cap="flat" cmpd="sng" algn="ctr">
            <a:solidFill>
              <a:srgbClr val="F0F3FB">
                <a:lumMod val="25000"/>
              </a:srgbClr>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1800" b="1" i="0" u="none" strike="noStrike" kern="0" cap="none" spc="0" normalizeH="0" baseline="0" noProof="0" dirty="0" smtClean="0">
                <a:ln>
                  <a:noFill/>
                </a:ln>
                <a:solidFill>
                  <a:srgbClr val="FFFFFF"/>
                </a:solidFill>
                <a:effectLst/>
                <a:uLnTx/>
                <a:uFillTx/>
                <a:latin typeface="Calibri"/>
                <a:ea typeface="+mn-ea"/>
                <a:cs typeface="+mn-cs"/>
              </a:rPr>
              <a:t>Track</a:t>
            </a:r>
          </a:p>
        </p:txBody>
      </p:sp>
    </p:spTree>
    <p:extLst>
      <p:ext uri="{BB962C8B-B14F-4D97-AF65-F5344CB8AC3E}">
        <p14:creationId xmlns:p14="http://schemas.microsoft.com/office/powerpoint/2010/main" val="182111336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241169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27904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grpSp>
        <p:nvGrpSpPr>
          <p:cNvPr id="19" name="Group 18" title="Screen shot of NIH Guide for Grants and Contracts"/>
          <p:cNvGrpSpPr/>
          <p:nvPr/>
        </p:nvGrpSpPr>
        <p:grpSpPr>
          <a:xfrm>
            <a:off x="467817" y="1905000"/>
            <a:ext cx="4038600" cy="4132182"/>
            <a:chOff x="597447" y="1371600"/>
            <a:chExt cx="4038600" cy="4132182"/>
          </a:xfrm>
        </p:grpSpPr>
        <p:grpSp>
          <p:nvGrpSpPr>
            <p:cNvPr id="20" name="Group 7"/>
            <p:cNvGrpSpPr/>
            <p:nvPr/>
          </p:nvGrpSpPr>
          <p:grpSpPr>
            <a:xfrm>
              <a:off x="597447" y="1371600"/>
              <a:ext cx="4038600" cy="4132182"/>
              <a:chOff x="990600" y="2269634"/>
              <a:chExt cx="4038600" cy="4132182"/>
            </a:xfrm>
          </p:grpSpPr>
          <p:sp>
            <p:nvSpPr>
              <p:cNvPr id="23" name="Rectangle 22"/>
              <p:cNvSpPr/>
              <p:nvPr/>
            </p:nvSpPr>
            <p:spPr>
              <a:xfrm rot="259087">
                <a:off x="990600" y="2623100"/>
                <a:ext cx="4038600" cy="3778716"/>
              </a:xfrm>
              <a:prstGeom prst="rect">
                <a:avLst/>
              </a:prstGeom>
              <a:solidFill>
                <a:sysClr val="window" lastClr="FFFFFF">
                  <a:lumMod val="95000"/>
                </a:sysClr>
              </a:solidFill>
              <a:ln w="25400" cap="flat" cmpd="sng" algn="ctr">
                <a:solidFill>
                  <a:sysClr val="window" lastClr="FFFFFF">
                    <a:lumMod val="85000"/>
                  </a:sysClr>
                </a:solidFill>
                <a:prstDash val="solid"/>
              </a:ln>
              <a:effectLst>
                <a:outerShdw blurRad="88900" dist="88900" dir="2700000" algn="tl" rotWithShape="0">
                  <a:prstClr val="black">
                    <a:alpha val="40000"/>
                  </a:prstClr>
                </a:outerShdw>
              </a:effectLst>
            </p:spPr>
            <p:txBody>
              <a:bodyPr tIns="0" bIns="91440"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FF0000"/>
                    </a:solidFill>
                    <a:effectLst/>
                    <a:uLnTx/>
                    <a:uFillTx/>
                    <a:latin typeface="Bradley Hand ITC" pitchFamily="66" charset="0"/>
                    <a:ea typeface="+mn-ea"/>
                    <a:cs typeface="+mn-cs"/>
                  </a:rPr>
                  <a:t>NIH Guide</a:t>
                </a:r>
                <a:r>
                  <a:rPr kumimoji="0" lang="en-US" sz="2000" b="1" i="0" u="none" strike="noStrike" kern="1200" cap="none" spc="0" normalizeH="0" noProof="0" dirty="0" smtClean="0">
                    <a:ln>
                      <a:noFill/>
                    </a:ln>
                    <a:solidFill>
                      <a:srgbClr val="FF0000"/>
                    </a:solidFill>
                    <a:effectLst/>
                    <a:uLnTx/>
                    <a:uFillTx/>
                    <a:latin typeface="Bradley Hand ITC" pitchFamily="66" charset="0"/>
                    <a:ea typeface="+mn-ea"/>
                    <a:cs typeface="+mn-cs"/>
                  </a:rPr>
                  <a:t> for Grants &amp; Contracts</a:t>
                </a:r>
                <a:endParaRPr kumimoji="0" lang="en-US" sz="2000" b="1" i="0" u="none" strike="noStrike" kern="1200" cap="none" spc="0" normalizeH="0" baseline="0" noProof="0" dirty="0">
                  <a:ln>
                    <a:noFill/>
                  </a:ln>
                  <a:solidFill>
                    <a:srgbClr val="FF0000"/>
                  </a:solidFill>
                  <a:effectLst/>
                  <a:uLnTx/>
                  <a:uFillTx/>
                  <a:latin typeface="Bradley Hand ITC" pitchFamily="66" charset="0"/>
                  <a:ea typeface="+mn-ea"/>
                  <a:cs typeface="+mn-cs"/>
                </a:endParaRPr>
              </a:p>
            </p:txBody>
          </p:sp>
          <p:pic>
            <p:nvPicPr>
              <p:cNvPr id="24" name="Picture 23" title="&quot;&quo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09900" y="2269634"/>
                <a:ext cx="514350" cy="685800"/>
              </a:xfrm>
              <a:prstGeom prst="rect">
                <a:avLst/>
              </a:prstGeom>
            </p:spPr>
          </p:pic>
        </p:grpSp>
        <p:pic>
          <p:nvPicPr>
            <p:cNvPr id="21" name="Picture 2" title="&quot;&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31352">
              <a:off x="704057" y="2518548"/>
              <a:ext cx="3911583" cy="240421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2" name="Oval 21"/>
            <p:cNvSpPr/>
            <p:nvPr/>
          </p:nvSpPr>
          <p:spPr>
            <a:xfrm rot="300000">
              <a:off x="1105206" y="3845084"/>
              <a:ext cx="2702599" cy="999318"/>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title="Screen shot of Grants.gov search"/>
          <p:cNvGrpSpPr/>
          <p:nvPr/>
        </p:nvGrpSpPr>
        <p:grpSpPr>
          <a:xfrm>
            <a:off x="4532618" y="1849593"/>
            <a:ext cx="3941165" cy="4027066"/>
            <a:chOff x="4397046" y="1371600"/>
            <a:chExt cx="3941165" cy="4027066"/>
          </a:xfrm>
        </p:grpSpPr>
        <p:grpSp>
          <p:nvGrpSpPr>
            <p:cNvPr id="26" name="Group 25"/>
            <p:cNvGrpSpPr/>
            <p:nvPr/>
          </p:nvGrpSpPr>
          <p:grpSpPr>
            <a:xfrm>
              <a:off x="4397046" y="1703214"/>
              <a:ext cx="3941165" cy="3695452"/>
              <a:chOff x="4397046" y="1703214"/>
              <a:chExt cx="3941165" cy="3695452"/>
            </a:xfrm>
          </p:grpSpPr>
          <p:sp>
            <p:nvSpPr>
              <p:cNvPr id="28" name="Rectangle 27"/>
              <p:cNvSpPr/>
              <p:nvPr/>
            </p:nvSpPr>
            <p:spPr>
              <a:xfrm rot="20876570">
                <a:off x="4481299" y="1703214"/>
                <a:ext cx="3856912" cy="3695452"/>
              </a:xfrm>
              <a:prstGeom prst="rect">
                <a:avLst/>
              </a:prstGeom>
              <a:solidFill>
                <a:sysClr val="window" lastClr="FFFFFF">
                  <a:lumMod val="95000"/>
                </a:sysClr>
              </a:solidFill>
              <a:ln w="25400" cap="flat" cmpd="sng" algn="ctr">
                <a:solidFill>
                  <a:sysClr val="window" lastClr="FFFFFF">
                    <a:lumMod val="85000"/>
                  </a:sysClr>
                </a:solidFill>
                <a:prstDash val="solid"/>
              </a:ln>
              <a:effectLst>
                <a:outerShdw blurRad="88900" dist="88900" dir="2700000" algn="tl" rotWithShape="0">
                  <a:prstClr val="black">
                    <a:alpha val="40000"/>
                  </a:prstClr>
                </a:outerShdw>
              </a:effectLst>
            </p:spPr>
            <p:txBody>
              <a:bodyPr tIns="0" bIns="91440"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srgbClr val="FF0000"/>
                    </a:solidFill>
                    <a:latin typeface="Bradley Hand ITC" pitchFamily="66" charset="0"/>
                  </a:rPr>
                  <a:t>Grants.gov Search Grants</a:t>
                </a:r>
                <a:endParaRPr kumimoji="0" lang="en-US" sz="2400" b="1" i="0" u="none" strike="noStrike" kern="1200" cap="none" spc="0" normalizeH="0" noProof="0" dirty="0">
                  <a:ln>
                    <a:noFill/>
                  </a:ln>
                  <a:solidFill>
                    <a:srgbClr val="FF0000"/>
                  </a:solidFill>
                  <a:effectLst/>
                  <a:uLnTx/>
                  <a:uFillTx/>
                  <a:latin typeface="Bradley Hand ITC" pitchFamily="66" charset="0"/>
                </a:endParaRPr>
              </a:p>
            </p:txBody>
          </p:sp>
          <p:pic>
            <p:nvPicPr>
              <p:cNvPr id="29" name="Picture 3" title="&quot;&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921518">
                <a:off x="4632203" y="2512175"/>
                <a:ext cx="3555104" cy="22666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Oval 29"/>
              <p:cNvSpPr/>
              <p:nvPr/>
            </p:nvSpPr>
            <p:spPr>
              <a:xfrm rot="20977783">
                <a:off x="4397046" y="3202881"/>
                <a:ext cx="1317473" cy="876700"/>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7" name="Picture 26" title="&quot;&quo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9620000">
              <a:off x="5867400" y="1371600"/>
              <a:ext cx="514350" cy="685800"/>
            </a:xfrm>
            <a:prstGeom prst="rect">
              <a:avLst/>
            </a:prstGeom>
          </p:spPr>
        </p:pic>
      </p:grpSp>
      <p:sp>
        <p:nvSpPr>
          <p:cNvPr id="3" name="TextBox 2"/>
          <p:cNvSpPr txBox="1"/>
          <p:nvPr/>
        </p:nvSpPr>
        <p:spPr>
          <a:xfrm>
            <a:off x="1447800" y="533400"/>
            <a:ext cx="5903283" cy="707886"/>
          </a:xfrm>
          <a:prstGeom prst="rect">
            <a:avLst/>
          </a:prstGeom>
          <a:noFill/>
        </p:spPr>
        <p:txBody>
          <a:bodyPr wrap="none" rtlCol="0">
            <a:spAutoFit/>
          </a:bodyPr>
          <a:lstStyle/>
          <a:p>
            <a:pPr algn="ctr"/>
            <a:r>
              <a:rPr lang="en-US" sz="4000" dirty="0" smtClean="0">
                <a:solidFill>
                  <a:schemeClr val="accent6">
                    <a:lumMod val="50000"/>
                  </a:schemeClr>
                </a:solidFill>
              </a:rPr>
              <a:t>Find Multi-project FOA in….</a:t>
            </a:r>
            <a:endParaRPr lang="en-US" sz="4000" dirty="0">
              <a:solidFill>
                <a:schemeClr val="accent6">
                  <a:lumMod val="50000"/>
                </a:schemeClr>
              </a:solidFill>
            </a:endParaRPr>
          </a:p>
        </p:txBody>
      </p:sp>
    </p:spTree>
    <p:extLst>
      <p:ext uri="{BB962C8B-B14F-4D97-AF65-F5344CB8AC3E}">
        <p14:creationId xmlns:p14="http://schemas.microsoft.com/office/powerpoint/2010/main" val="13112240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0F3FB">
            <a:lumMod val="25000"/>
          </a:srgbClr>
        </a:solidFill>
        <a:ln w="25400" cap="flat" cmpd="sng" algn="ctr">
          <a:solidFill>
            <a:srgbClr val="F0F3FB">
              <a:lumMod val="25000"/>
            </a:srgbClr>
          </a:solidFill>
          <a:prstDash val="solid"/>
        </a:ln>
        <a:effectLst/>
      </a:spPr>
      <a:bodyPr rtlCol="0" anchor="ctr"/>
      <a:lstStyle>
        <a:defPPr marL="0" marR="0" indent="0" algn="ctr" defTabSz="914400" eaLnBrk="1" fontAlgn="auto" latinLnBrk="0" hangingPunct="1">
          <a:lnSpc>
            <a:spcPct val="100000"/>
          </a:lnSpc>
          <a:spcBef>
            <a:spcPts val="0"/>
          </a:spcBef>
          <a:spcAft>
            <a:spcPts val="0"/>
          </a:spcAft>
          <a:buClrTx/>
          <a:buSzTx/>
          <a:buFontTx/>
          <a:buNone/>
          <a:tabLst/>
          <a:defRPr kumimoji="0" sz="1800" b="1" i="0" u="none" strike="noStrike" kern="0" cap="none" spc="0" normalizeH="0" baseline="0" noProof="0" dirty="0" smtClean="0">
            <a:ln>
              <a:noFill/>
            </a:ln>
            <a:solidFill>
              <a:srgbClr val="FFFFFF"/>
            </a:solidFill>
            <a:effectLst/>
            <a:uLnTx/>
            <a:uFillTx/>
            <a:latin typeface="Calibri"/>
            <a:ea typeface="+mn-ea"/>
            <a:cs typeface="+mn-cs"/>
          </a:defRPr>
        </a:defPPr>
      </a:lstStyle>
    </a:spDef>
  </a:objectDefaults>
  <a:extraClrSchemeLst/>
</a:theme>
</file>

<file path=docProps/app.xml><?xml version="1.0" encoding="utf-8"?>
<Properties xmlns="http://schemas.openxmlformats.org/officeDocument/2006/extended-properties" xmlns:vt="http://schemas.openxmlformats.org/officeDocument/2006/docPropsVTypes">
  <Template>Aspect</Template>
  <TotalTime>863</TotalTime>
  <Words>2297</Words>
  <Application>Microsoft Office PowerPoint</Application>
  <PresentationFormat>On-screen Show (4:3)</PresentationFormat>
  <Paragraphs>436</Paragraphs>
  <Slides>81</Slides>
  <Notes>0</Notes>
  <HiddenSlides>0</HiddenSlides>
  <MMClips>0</MMClips>
  <ScaleCrop>false</ScaleCrop>
  <HeadingPairs>
    <vt:vector size="4" baseType="variant">
      <vt:variant>
        <vt:lpstr>Theme</vt:lpstr>
      </vt:variant>
      <vt:variant>
        <vt:i4>1</vt:i4>
      </vt:variant>
      <vt:variant>
        <vt:lpstr>Slide Titles</vt:lpstr>
      </vt:variant>
      <vt:variant>
        <vt:i4>81</vt:i4>
      </vt:variant>
    </vt:vector>
  </HeadingPairs>
  <TitlesOfParts>
    <vt:vector size="82" baseType="lpstr">
      <vt:lpstr>Office Theme</vt:lpstr>
      <vt:lpstr>Created by Geeta Chhabra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Geeta Chhabra</dc:creator>
  <cp:lastModifiedBy>Clare Mallette</cp:lastModifiedBy>
  <cp:revision>153</cp:revision>
  <dcterms:created xsi:type="dcterms:W3CDTF">2015-04-06T18:47:13Z</dcterms:created>
  <dcterms:modified xsi:type="dcterms:W3CDTF">2015-05-13T20:34:49Z</dcterms:modified>
</cp:coreProperties>
</file>