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7010400" cy="9372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0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0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0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00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3824" userDrawn="1">
          <p15:clr>
            <a:srgbClr val="A4A3A4"/>
          </p15:clr>
        </p15:guide>
        <p15:guide id="3" pos="535" userDrawn="1">
          <p15:clr>
            <a:srgbClr val="A4A3A4"/>
          </p15:clr>
        </p15:guide>
        <p15:guide id="4" pos="22608" userDrawn="1">
          <p15:clr>
            <a:srgbClr val="A4A3A4"/>
          </p15:clr>
        </p15:guide>
        <p15:guide id="5" orient="horz" pos="1694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minic Francese" initials="DF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6B52"/>
    <a:srgbClr val="00356B"/>
    <a:srgbClr val="F7F5AA"/>
    <a:srgbClr val="FBE05C"/>
    <a:srgbClr val="FF3300"/>
    <a:srgbClr val="FF0000"/>
    <a:srgbClr val="6699FF"/>
    <a:srgbClr val="002060"/>
    <a:srgbClr val="203864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2" autoAdjust="0"/>
    <p:restoredTop sz="96433" autoAdjust="0"/>
  </p:normalViewPr>
  <p:slideViewPr>
    <p:cSldViewPr snapToGrid="0" showGuides="1">
      <p:cViewPr varScale="1">
        <p:scale>
          <a:sx n="31" d="100"/>
          <a:sy n="31" d="100"/>
        </p:scale>
        <p:origin x="936" y="68"/>
      </p:cViewPr>
      <p:guideLst>
        <p:guide pos="13824"/>
        <p:guide pos="535"/>
        <p:guide pos="22608"/>
        <p:guide orient="horz" pos="169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9977916-DA3A-4E5D-A262-4B7284C71837}" type="datetimeFigureOut">
              <a:rPr lang="en-US"/>
              <a:pPr>
                <a:defRPr/>
              </a:pPr>
              <a:t>9/2/2022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9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15AB43-ED3D-42AC-ACA2-ED265CE82D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54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16" tIns="46808" rIns="93616" bIns="46808" numCol="1" anchor="t" anchorCtr="0" compatLnSpc="1">
            <a:prstTxWarp prst="textNoShape">
              <a:avLst/>
            </a:prstTxWarp>
          </a:bodyPr>
          <a:lstStyle>
            <a:lvl1pPr defTabSz="936625" eaLnBrk="1" hangingPunct="1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16" tIns="46808" rIns="93616" bIns="46808" numCol="1" anchor="t" anchorCtr="0" compatLnSpc="1">
            <a:prstTxWarp prst="textNoShape">
              <a:avLst/>
            </a:prstTxWarp>
          </a:bodyPr>
          <a:lstStyle>
            <a:lvl1pPr algn="r" defTabSz="936625" eaLnBrk="1" hangingPunct="1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703263"/>
            <a:ext cx="4686300" cy="3514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51350"/>
            <a:ext cx="5607050" cy="421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16" tIns="46808" rIns="93616" bIns="468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02700"/>
            <a:ext cx="303847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16" tIns="46808" rIns="93616" bIns="46808" numCol="1" anchor="b" anchorCtr="0" compatLnSpc="1">
            <a:prstTxWarp prst="textNoShape">
              <a:avLst/>
            </a:prstTxWarp>
          </a:bodyPr>
          <a:lstStyle>
            <a:lvl1pPr defTabSz="936625" eaLnBrk="1" hangingPunct="1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902700"/>
            <a:ext cx="3038475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16" tIns="46808" rIns="93616" bIns="46808" numCol="1" anchor="b" anchorCtr="0" compatLnSpc="1">
            <a:prstTxWarp prst="textNoShape">
              <a:avLst/>
            </a:prstTxWarp>
          </a:bodyPr>
          <a:lstStyle>
            <a:lvl1pPr algn="r" defTabSz="936625" eaLnBrk="1" hangingPunct="1">
              <a:defRPr sz="1200"/>
            </a:lvl1pPr>
          </a:lstStyle>
          <a:p>
            <a:fld id="{417164FE-C090-40E1-AC4C-E546295C4D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345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020015A-CD33-4E67-AA29-F580A495F669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2050" y="703263"/>
            <a:ext cx="4686300" cy="3514725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1805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493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4"/>
            </a:gs>
            <a:gs pos="100000">
              <a:srgbClr val="2B51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47" b="17647"/>
          <a:stretch>
            <a:fillRect/>
          </a:stretch>
        </p:blipFill>
        <p:spPr bwMode="auto">
          <a:xfrm>
            <a:off x="0" y="0"/>
            <a:ext cx="43891200" cy="3291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472" y="1316492"/>
            <a:ext cx="39504257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2035" tIns="256017" rIns="512035" bIns="2560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472" y="7680553"/>
            <a:ext cx="39504257" cy="21725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2035" tIns="256017" rIns="512035" bIns="2560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2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6348" y="1555300"/>
            <a:ext cx="5153025" cy="1804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147" y="961345"/>
            <a:ext cx="5018314" cy="2220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389598" rtl="0" eaLnBrk="0" fontAlgn="base" hangingPunct="0">
        <a:spcBef>
          <a:spcPct val="0"/>
        </a:spcBef>
        <a:spcAft>
          <a:spcPct val="0"/>
        </a:spcAft>
        <a:defRPr sz="15429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389598" rtl="0" eaLnBrk="0" fontAlgn="base" hangingPunct="0">
        <a:spcBef>
          <a:spcPct val="0"/>
        </a:spcBef>
        <a:spcAft>
          <a:spcPct val="0"/>
        </a:spcAft>
        <a:defRPr sz="15429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4389598" rtl="0" eaLnBrk="0" fontAlgn="base" hangingPunct="0">
        <a:spcBef>
          <a:spcPct val="0"/>
        </a:spcBef>
        <a:spcAft>
          <a:spcPct val="0"/>
        </a:spcAft>
        <a:defRPr sz="15429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4389598" rtl="0" eaLnBrk="0" fontAlgn="base" hangingPunct="0">
        <a:spcBef>
          <a:spcPct val="0"/>
        </a:spcBef>
        <a:spcAft>
          <a:spcPct val="0"/>
        </a:spcAft>
        <a:defRPr sz="15429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4389598" rtl="0" eaLnBrk="0" fontAlgn="base" hangingPunct="0">
        <a:spcBef>
          <a:spcPct val="0"/>
        </a:spcBef>
        <a:spcAft>
          <a:spcPct val="0"/>
        </a:spcAft>
        <a:defRPr sz="15429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391880" algn="ctr" defTabSz="4389598" rtl="0" fontAlgn="base">
        <a:spcBef>
          <a:spcPct val="0"/>
        </a:spcBef>
        <a:spcAft>
          <a:spcPct val="0"/>
        </a:spcAft>
        <a:defRPr sz="19971">
          <a:solidFill>
            <a:schemeClr val="bg1"/>
          </a:solidFill>
          <a:latin typeface="Arial" charset="0"/>
        </a:defRPr>
      </a:lvl6pPr>
      <a:lvl7pPr marL="783760" algn="ctr" defTabSz="4389598" rtl="0" fontAlgn="base">
        <a:spcBef>
          <a:spcPct val="0"/>
        </a:spcBef>
        <a:spcAft>
          <a:spcPct val="0"/>
        </a:spcAft>
        <a:defRPr sz="19971">
          <a:solidFill>
            <a:schemeClr val="bg1"/>
          </a:solidFill>
          <a:latin typeface="Arial" charset="0"/>
        </a:defRPr>
      </a:lvl7pPr>
      <a:lvl8pPr marL="1175640" algn="ctr" defTabSz="4389598" rtl="0" fontAlgn="base">
        <a:spcBef>
          <a:spcPct val="0"/>
        </a:spcBef>
        <a:spcAft>
          <a:spcPct val="0"/>
        </a:spcAft>
        <a:defRPr sz="19971">
          <a:solidFill>
            <a:schemeClr val="bg1"/>
          </a:solidFill>
          <a:latin typeface="Arial" charset="0"/>
        </a:defRPr>
      </a:lvl8pPr>
      <a:lvl9pPr marL="1567519" algn="ctr" defTabSz="4389598" rtl="0" fontAlgn="base">
        <a:spcBef>
          <a:spcPct val="0"/>
        </a:spcBef>
        <a:spcAft>
          <a:spcPct val="0"/>
        </a:spcAft>
        <a:defRPr sz="19971">
          <a:solidFill>
            <a:schemeClr val="bg1"/>
          </a:solidFill>
          <a:latin typeface="Arial" charset="0"/>
        </a:defRPr>
      </a:lvl9pPr>
    </p:titleStyle>
    <p:bodyStyle>
      <a:lvl1pPr marL="1646440" indent="-1646440" algn="l" defTabSz="4389598" rtl="0" eaLnBrk="0" fontAlgn="base" hangingPunct="0">
        <a:spcBef>
          <a:spcPct val="20000"/>
        </a:spcBef>
        <a:spcAft>
          <a:spcPct val="0"/>
        </a:spcAft>
        <a:buChar char="•"/>
        <a:defRPr sz="11314">
          <a:solidFill>
            <a:schemeClr val="bg1"/>
          </a:solidFill>
          <a:latin typeface="+mn-lt"/>
          <a:ea typeface="ＭＳ Ｐゴシック" charset="-128"/>
          <a:cs typeface="ＭＳ Ｐゴシック" charset="-128"/>
        </a:defRPr>
      </a:lvl1pPr>
      <a:lvl2pPr marL="3565018" indent="-1371579" algn="l" defTabSz="4389598" rtl="0" eaLnBrk="0" fontAlgn="base" hangingPunct="0">
        <a:spcBef>
          <a:spcPct val="20000"/>
        </a:spcBef>
        <a:spcAft>
          <a:spcPct val="0"/>
        </a:spcAft>
        <a:buChar char="–"/>
        <a:defRPr sz="9258">
          <a:solidFill>
            <a:schemeClr val="bg1"/>
          </a:solidFill>
          <a:latin typeface="+mn-lt"/>
          <a:ea typeface="ＭＳ Ｐゴシック" charset="-128"/>
        </a:defRPr>
      </a:lvl2pPr>
      <a:lvl3pPr marL="5486318" indent="-1096719" algn="l" defTabSz="4389598" rtl="0" eaLnBrk="0" fontAlgn="base" hangingPunct="0">
        <a:spcBef>
          <a:spcPct val="20000"/>
        </a:spcBef>
        <a:spcAft>
          <a:spcPct val="0"/>
        </a:spcAft>
        <a:buChar char="•"/>
        <a:defRPr sz="7200">
          <a:solidFill>
            <a:schemeClr val="bg1"/>
          </a:solidFill>
          <a:latin typeface="+mn-lt"/>
          <a:ea typeface="ＭＳ Ｐゴシック" charset="-128"/>
        </a:defRPr>
      </a:lvl3pPr>
      <a:lvl4pPr marL="7679756" indent="-1096719" algn="l" defTabSz="4389598" rtl="0" eaLnBrk="0" fontAlgn="base" hangingPunct="0">
        <a:spcBef>
          <a:spcPct val="20000"/>
        </a:spcBef>
        <a:spcAft>
          <a:spcPct val="0"/>
        </a:spcAft>
        <a:buChar char="–"/>
        <a:defRPr sz="6171">
          <a:solidFill>
            <a:schemeClr val="bg1"/>
          </a:solidFill>
          <a:latin typeface="+mn-lt"/>
          <a:ea typeface="ＭＳ Ｐゴシック" charset="-128"/>
        </a:defRPr>
      </a:lvl4pPr>
      <a:lvl5pPr marL="9874555" indent="-1096719" algn="l" defTabSz="4389598" rtl="0" eaLnBrk="0" fontAlgn="base" hangingPunct="0">
        <a:spcBef>
          <a:spcPct val="20000"/>
        </a:spcBef>
        <a:spcAft>
          <a:spcPct val="0"/>
        </a:spcAft>
        <a:buChar char="»"/>
        <a:defRPr sz="5143">
          <a:solidFill>
            <a:schemeClr val="bg1"/>
          </a:solidFill>
          <a:latin typeface="+mn-lt"/>
          <a:ea typeface="ＭＳ Ｐゴシック" charset="-128"/>
        </a:defRPr>
      </a:lvl5pPr>
      <a:lvl6pPr marL="10266435" indent="-1096719" algn="l" defTabSz="438959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bg1"/>
          </a:solidFill>
          <a:latin typeface="+mn-lt"/>
          <a:ea typeface="ＭＳ Ｐゴシック" charset="-128"/>
        </a:defRPr>
      </a:lvl6pPr>
      <a:lvl7pPr marL="10658315" indent="-1096719" algn="l" defTabSz="438959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bg1"/>
          </a:solidFill>
          <a:latin typeface="+mn-lt"/>
          <a:ea typeface="ＭＳ Ｐゴシック" charset="-128"/>
        </a:defRPr>
      </a:lvl7pPr>
      <a:lvl8pPr marL="11050194" indent="-1096719" algn="l" defTabSz="438959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bg1"/>
          </a:solidFill>
          <a:latin typeface="+mn-lt"/>
          <a:ea typeface="ＭＳ Ｐゴシック" charset="-128"/>
        </a:defRPr>
      </a:lvl8pPr>
      <a:lvl9pPr marL="11442074" indent="-1096719" algn="l" defTabSz="4389598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bg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391880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1pPr>
      <a:lvl2pPr marL="391880" algn="l" defTabSz="391880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2pPr>
      <a:lvl3pPr marL="783760" algn="l" defTabSz="391880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3pPr>
      <a:lvl4pPr marL="1175640" algn="l" defTabSz="391880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4pPr>
      <a:lvl5pPr marL="1567519" algn="l" defTabSz="391880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5pPr>
      <a:lvl6pPr marL="1959399" algn="l" defTabSz="391880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6pPr>
      <a:lvl7pPr marL="2351279" algn="l" defTabSz="391880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7pPr>
      <a:lvl8pPr marL="2743159" algn="l" defTabSz="391880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8pPr>
      <a:lvl9pPr marL="3135039" algn="l" defTabSz="391880" rtl="0" eaLnBrk="1" latinLnBrk="0" hangingPunct="1">
        <a:defRPr sz="1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Rectangle 192">
            <a:extLst>
              <a:ext uri="{FF2B5EF4-FFF2-40B4-BE49-F238E27FC236}">
                <a16:creationId xmlns:a16="http://schemas.microsoft.com/office/drawing/2014/main" id="{EBF41957-6332-4706-BDF9-27E7E578CE32}"/>
              </a:ext>
            </a:extLst>
          </p:cNvPr>
          <p:cNvSpPr>
            <a:spLocks noChangeAspect="1"/>
          </p:cNvSpPr>
          <p:nvPr/>
        </p:nvSpPr>
        <p:spPr>
          <a:xfrm>
            <a:off x="8683023" y="4197927"/>
            <a:ext cx="26525158" cy="28720473"/>
          </a:xfrm>
          <a:prstGeom prst="rect">
            <a:avLst/>
          </a:prstGeom>
          <a:solidFill>
            <a:srgbClr val="1E6B52"/>
          </a:solidFill>
          <a:ln>
            <a:solidFill>
              <a:srgbClr val="1E6B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215" tIns="43107" rIns="86215" bIns="431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6257" dirty="0">
              <a:highlight>
                <a:srgbClr val="1E6B52"/>
              </a:highlight>
              <a:latin typeface="YaleNew" panose="02000602050000020003" pitchFamily="50" charset="0"/>
            </a:endParaRPr>
          </a:p>
        </p:txBody>
      </p:sp>
      <p:sp>
        <p:nvSpPr>
          <p:cNvPr id="196" name="Rectangle 33">
            <a:extLst>
              <a:ext uri="{FF2B5EF4-FFF2-40B4-BE49-F238E27FC236}">
                <a16:creationId xmlns:a16="http://schemas.microsoft.com/office/drawing/2014/main" id="{FE25B713-1368-4741-BA85-1AB2BF0FF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5172" y="7302766"/>
            <a:ext cx="184731" cy="3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371">
              <a:latin typeface="YaleNew" panose="02000602050000020003" pitchFamily="50" charset="0"/>
              <a:cs typeface="Arial" panose="020B0604020202020204" pitchFamily="34" charset="0"/>
            </a:endParaRPr>
          </a:p>
        </p:txBody>
      </p:sp>
      <p:sp>
        <p:nvSpPr>
          <p:cNvPr id="198" name="Rectangle 38">
            <a:extLst>
              <a:ext uri="{FF2B5EF4-FFF2-40B4-BE49-F238E27FC236}">
                <a16:creationId xmlns:a16="http://schemas.microsoft.com/office/drawing/2014/main" id="{7F0AD122-CA5C-4572-8FAA-1696CDB40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026" y="7911526"/>
            <a:ext cx="4014315" cy="39188"/>
          </a:xfrm>
          <a:prstGeom prst="rect">
            <a:avLst/>
          </a:prstGeom>
          <a:solidFill>
            <a:srgbClr val="1E6B52"/>
          </a:solidFill>
          <a:ln>
            <a:solidFill>
              <a:srgbClr val="1E6B52"/>
            </a:solidFill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defRPr/>
            </a:pPr>
            <a:endParaRPr lang="en-US" sz="2400" dirty="0">
              <a:highlight>
                <a:srgbClr val="1E6B52"/>
              </a:highlight>
              <a:latin typeface="YaleNew" panose="02000602050000020003" pitchFamily="50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D7F4F7F-E56F-4E59-9D81-7AB8C3CD6826}"/>
              </a:ext>
            </a:extLst>
          </p:cNvPr>
          <p:cNvSpPr txBox="1"/>
          <p:nvPr/>
        </p:nvSpPr>
        <p:spPr>
          <a:xfrm>
            <a:off x="-2491274" y="5794311"/>
            <a:ext cx="184731" cy="14112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8571" dirty="0">
              <a:latin typeface="YaleNew" panose="02000602050000020003" pitchFamily="50" charset="0"/>
            </a:endParaRPr>
          </a:p>
        </p:txBody>
      </p:sp>
      <p:sp>
        <p:nvSpPr>
          <p:cNvPr id="208" name="AutoShape 4">
            <a:extLst>
              <a:ext uri="{FF2B5EF4-FFF2-40B4-BE49-F238E27FC236}">
                <a16:creationId xmlns:a16="http://schemas.microsoft.com/office/drawing/2014/main" id="{46F57A5B-7B36-4D71-A157-A159ADBB5BB3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35568604" y="13045263"/>
            <a:ext cx="2629897" cy="255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8377" tIns="39189" rIns="78377" bIns="391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857"/>
          </a:p>
        </p:txBody>
      </p:sp>
      <p:sp>
        <p:nvSpPr>
          <p:cNvPr id="209" name="AutoShape 4">
            <a:extLst>
              <a:ext uri="{FF2B5EF4-FFF2-40B4-BE49-F238E27FC236}">
                <a16:creationId xmlns:a16="http://schemas.microsoft.com/office/drawing/2014/main" id="{344BA0F3-BE3A-4284-B127-FAF933F15C31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4122111" y="10324125"/>
            <a:ext cx="5067338" cy="4929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8377" tIns="39189" rIns="78377" bIns="39189" numCol="1" anchor="t" anchorCtr="0" compatLnSpc="1">
            <a:prstTxWarp prst="textNoShape">
              <a:avLst/>
            </a:prstTxWarp>
          </a:bodyPr>
          <a:lstStyle/>
          <a:p>
            <a:endParaRPr lang="en-US" sz="857"/>
          </a:p>
        </p:txBody>
      </p: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D2E22C8F-032C-4B1D-9891-120B630F26A2}"/>
              </a:ext>
            </a:extLst>
          </p:cNvPr>
          <p:cNvGrpSpPr/>
          <p:nvPr/>
        </p:nvGrpSpPr>
        <p:grpSpPr>
          <a:xfrm>
            <a:off x="11682127" y="16661776"/>
            <a:ext cx="19416804" cy="8992743"/>
            <a:chOff x="10354180" y="5659540"/>
            <a:chExt cx="5895928" cy="5735630"/>
          </a:xfrm>
        </p:grpSpPr>
        <p:sp>
          <p:nvSpPr>
            <p:cNvPr id="211" name="AutoShape 4">
              <a:extLst>
                <a:ext uri="{FF2B5EF4-FFF2-40B4-BE49-F238E27FC236}">
                  <a16:creationId xmlns:a16="http://schemas.microsoft.com/office/drawing/2014/main" id="{ED9ED4D2-8F03-4F55-9709-8EEA2C372E9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0354180" y="5659540"/>
              <a:ext cx="5895928" cy="5735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/>
            </a:p>
          </p:txBody>
        </p:sp>
        <p:sp>
          <p:nvSpPr>
            <p:cNvPr id="212" name="Rectangle 6">
              <a:extLst>
                <a:ext uri="{FF2B5EF4-FFF2-40B4-BE49-F238E27FC236}">
                  <a16:creationId xmlns:a16="http://schemas.microsoft.com/office/drawing/2014/main" id="{F6F3EFCE-4C21-401B-96F8-75E91F532F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4180" y="5659540"/>
              <a:ext cx="5895928" cy="57356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  <p:sp>
          <p:nvSpPr>
            <p:cNvPr id="213" name="Rectangle 7">
              <a:extLst>
                <a:ext uri="{FF2B5EF4-FFF2-40B4-BE49-F238E27FC236}">
                  <a16:creationId xmlns:a16="http://schemas.microsoft.com/office/drawing/2014/main" id="{0B53F734-11B6-40F7-A3DC-E1A006C329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54180" y="5659540"/>
              <a:ext cx="5895928" cy="57356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14" name="Rectangle 8">
              <a:extLst>
                <a:ext uri="{FF2B5EF4-FFF2-40B4-BE49-F238E27FC236}">
                  <a16:creationId xmlns:a16="http://schemas.microsoft.com/office/drawing/2014/main" id="{C0021C4D-4307-4FA7-A7C9-144CF7550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94497" y="6466763"/>
              <a:ext cx="706279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Log-Rank </a:t>
              </a:r>
              <a:r>
                <a:rPr lang="en-US" altLang="en-US" sz="1714" i="1" dirty="0">
                  <a:solidFill>
                    <a:srgbClr val="000000"/>
                  </a:solidFill>
                  <a:latin typeface="YaleNew" panose="02000602050000020003" pitchFamily="50" charset="0"/>
                </a:rPr>
                <a:t>p</a:t>
              </a:r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 value = 0.0129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15" name="Rectangle 9">
              <a:extLst>
                <a:ext uri="{FF2B5EF4-FFF2-40B4-BE49-F238E27FC236}">
                  <a16:creationId xmlns:a16="http://schemas.microsoft.com/office/drawing/2014/main" id="{F2C8101D-24BB-49CD-A889-B1545BB8C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94497" y="6802625"/>
              <a:ext cx="806336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Hazard Ratio: 1.32 [1.06-1.64]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16" name="Rectangle 10">
              <a:extLst>
                <a:ext uri="{FF2B5EF4-FFF2-40B4-BE49-F238E27FC236}">
                  <a16:creationId xmlns:a16="http://schemas.microsoft.com/office/drawing/2014/main" id="{0BBB644A-4FA4-47C9-972C-01991F12D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41800" y="10720034"/>
              <a:ext cx="69119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AF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17" name="Rectangle 11">
              <a:extLst>
                <a:ext uri="{FF2B5EF4-FFF2-40B4-BE49-F238E27FC236}">
                  <a16:creationId xmlns:a16="http://schemas.microsoft.com/office/drawing/2014/main" id="{B119E445-845C-424C-8B85-570617D39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37899" y="10720034"/>
              <a:ext cx="100758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1714">
                  <a:solidFill>
                    <a:srgbClr val="000000"/>
                  </a:solidFill>
                  <a:latin typeface="YaleNew" panose="02000602050000020003" pitchFamily="50" charset="0"/>
                </a:rPr>
                <a:t>327</a:t>
              </a:r>
              <a:endParaRPr lang="en-US" altLang="en-US" sz="1714">
                <a:latin typeface="YaleNew" panose="02000602050000020003" pitchFamily="50" charset="0"/>
              </a:endParaRPr>
            </a:p>
          </p:txBody>
        </p:sp>
        <p:sp>
          <p:nvSpPr>
            <p:cNvPr id="218" name="Rectangle 12">
              <a:extLst>
                <a:ext uri="{FF2B5EF4-FFF2-40B4-BE49-F238E27FC236}">
                  <a16:creationId xmlns:a16="http://schemas.microsoft.com/office/drawing/2014/main" id="{8282D617-9E38-4EAF-BB3C-4DB06B4B1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17947" y="10391514"/>
              <a:ext cx="418121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714" i="1" dirty="0">
                  <a:solidFill>
                    <a:srgbClr val="000000"/>
                  </a:solidFill>
                  <a:latin typeface="YaleNew" panose="02000602050000020003" pitchFamily="50" charset="0"/>
                </a:rPr>
                <a:t>Number at risk: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19" name="Rectangle 13">
              <a:extLst>
                <a:ext uri="{FF2B5EF4-FFF2-40B4-BE49-F238E27FC236}">
                  <a16:creationId xmlns:a16="http://schemas.microsoft.com/office/drawing/2014/main" id="{F12D152C-5B4F-432C-A05A-8198EA207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4466" y="10720034"/>
              <a:ext cx="100758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1714">
                  <a:solidFill>
                    <a:srgbClr val="000000"/>
                  </a:solidFill>
                  <a:latin typeface="YaleNew" panose="02000602050000020003" pitchFamily="50" charset="0"/>
                </a:rPr>
                <a:t>228</a:t>
              </a:r>
              <a:endParaRPr lang="en-US" altLang="en-US" sz="1714">
                <a:latin typeface="YaleNew" panose="02000602050000020003" pitchFamily="50" charset="0"/>
              </a:endParaRPr>
            </a:p>
          </p:txBody>
        </p:sp>
        <p:sp>
          <p:nvSpPr>
            <p:cNvPr id="220" name="Rectangle 14">
              <a:extLst>
                <a:ext uri="{FF2B5EF4-FFF2-40B4-BE49-F238E27FC236}">
                  <a16:creationId xmlns:a16="http://schemas.microsoft.com/office/drawing/2014/main" id="{91F7AA42-D03A-4671-AA37-9C5CAFAD1F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4263" y="10720034"/>
              <a:ext cx="100758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1714">
                  <a:solidFill>
                    <a:srgbClr val="000000"/>
                  </a:solidFill>
                  <a:latin typeface="YaleNew" panose="02000602050000020003" pitchFamily="50" charset="0"/>
                </a:rPr>
                <a:t>179</a:t>
              </a:r>
              <a:endParaRPr lang="en-US" altLang="en-US" sz="1714">
                <a:latin typeface="YaleNew" panose="02000602050000020003" pitchFamily="50" charset="0"/>
              </a:endParaRPr>
            </a:p>
          </p:txBody>
        </p:sp>
        <p:sp>
          <p:nvSpPr>
            <p:cNvPr id="221" name="Rectangle 15">
              <a:extLst>
                <a:ext uri="{FF2B5EF4-FFF2-40B4-BE49-F238E27FC236}">
                  <a16:creationId xmlns:a16="http://schemas.microsoft.com/office/drawing/2014/main" id="{EC3CE669-9A22-41D3-A47B-7F98D417B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54663" y="10720034"/>
              <a:ext cx="100758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1714">
                  <a:solidFill>
                    <a:srgbClr val="000000"/>
                  </a:solidFill>
                  <a:latin typeface="YaleNew" panose="02000602050000020003" pitchFamily="50" charset="0"/>
                </a:rPr>
                <a:t>147</a:t>
              </a:r>
              <a:endParaRPr lang="en-US" altLang="en-US" sz="1714">
                <a:latin typeface="YaleNew" panose="02000602050000020003" pitchFamily="50" charset="0"/>
              </a:endParaRPr>
            </a:p>
          </p:txBody>
        </p:sp>
        <p:sp>
          <p:nvSpPr>
            <p:cNvPr id="222" name="Rectangle 16">
              <a:extLst>
                <a:ext uri="{FF2B5EF4-FFF2-40B4-BE49-F238E27FC236}">
                  <a16:creationId xmlns:a16="http://schemas.microsoft.com/office/drawing/2014/main" id="{49074DA8-7F38-4491-A25A-2D0C821B4D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0658" y="10720034"/>
              <a:ext cx="100758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110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23" name="Rectangle 17">
              <a:extLst>
                <a:ext uri="{FF2B5EF4-FFF2-40B4-BE49-F238E27FC236}">
                  <a16:creationId xmlns:a16="http://schemas.microsoft.com/office/drawing/2014/main" id="{133C5464-7523-49A6-8287-B2CDA5C52A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46151" y="11059001"/>
              <a:ext cx="162576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No AF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24" name="Rectangle 18">
              <a:extLst>
                <a:ext uri="{FF2B5EF4-FFF2-40B4-BE49-F238E27FC236}">
                  <a16:creationId xmlns:a16="http://schemas.microsoft.com/office/drawing/2014/main" id="{6A63572D-BDB7-46BE-AC9E-B2419BC7F4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37899" y="11059001"/>
              <a:ext cx="100758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1714">
                  <a:solidFill>
                    <a:srgbClr val="000000"/>
                  </a:solidFill>
                  <a:latin typeface="YaleNew" panose="02000602050000020003" pitchFamily="50" charset="0"/>
                </a:rPr>
                <a:t>287</a:t>
              </a:r>
              <a:endParaRPr lang="en-US" altLang="en-US" sz="1714">
                <a:latin typeface="YaleNew" panose="02000602050000020003" pitchFamily="50" charset="0"/>
              </a:endParaRPr>
            </a:p>
          </p:txBody>
        </p:sp>
        <p:sp>
          <p:nvSpPr>
            <p:cNvPr id="225" name="Rectangle 19">
              <a:extLst>
                <a:ext uri="{FF2B5EF4-FFF2-40B4-BE49-F238E27FC236}">
                  <a16:creationId xmlns:a16="http://schemas.microsoft.com/office/drawing/2014/main" id="{F727042C-64FB-4260-8716-36B61BB40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04466" y="11059001"/>
              <a:ext cx="100758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1714">
                  <a:solidFill>
                    <a:srgbClr val="000000"/>
                  </a:solidFill>
                  <a:latin typeface="YaleNew" panose="02000602050000020003" pitchFamily="50" charset="0"/>
                </a:rPr>
                <a:t>216</a:t>
              </a:r>
              <a:endParaRPr lang="en-US" altLang="en-US" sz="1714">
                <a:latin typeface="YaleNew" panose="02000602050000020003" pitchFamily="50" charset="0"/>
              </a:endParaRPr>
            </a:p>
          </p:txBody>
        </p:sp>
        <p:sp>
          <p:nvSpPr>
            <p:cNvPr id="226" name="Rectangle 20">
              <a:extLst>
                <a:ext uri="{FF2B5EF4-FFF2-40B4-BE49-F238E27FC236}">
                  <a16:creationId xmlns:a16="http://schemas.microsoft.com/office/drawing/2014/main" id="{21292AAB-7A45-4967-816B-7865ECC270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4263" y="11059001"/>
              <a:ext cx="100758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1714">
                  <a:solidFill>
                    <a:srgbClr val="000000"/>
                  </a:solidFill>
                  <a:latin typeface="YaleNew" panose="02000602050000020003" pitchFamily="50" charset="0"/>
                </a:rPr>
                <a:t>173</a:t>
              </a:r>
              <a:endParaRPr lang="en-US" altLang="en-US" sz="1714">
                <a:latin typeface="YaleNew" panose="02000602050000020003" pitchFamily="50" charset="0"/>
              </a:endParaRPr>
            </a:p>
          </p:txBody>
        </p:sp>
        <p:sp>
          <p:nvSpPr>
            <p:cNvPr id="227" name="Rectangle 21">
              <a:extLst>
                <a:ext uri="{FF2B5EF4-FFF2-40B4-BE49-F238E27FC236}">
                  <a16:creationId xmlns:a16="http://schemas.microsoft.com/office/drawing/2014/main" id="{2D758209-4214-45C8-91DD-A745FECC46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54663" y="11059001"/>
              <a:ext cx="100758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1714">
                  <a:solidFill>
                    <a:srgbClr val="000000"/>
                  </a:solidFill>
                  <a:latin typeface="YaleNew" panose="02000602050000020003" pitchFamily="50" charset="0"/>
                </a:rPr>
                <a:t>149</a:t>
              </a:r>
              <a:endParaRPr lang="en-US" altLang="en-US" sz="1714">
                <a:latin typeface="YaleNew" panose="02000602050000020003" pitchFamily="50" charset="0"/>
              </a:endParaRPr>
            </a:p>
          </p:txBody>
        </p:sp>
        <p:sp>
          <p:nvSpPr>
            <p:cNvPr id="228" name="Rectangle 22">
              <a:extLst>
                <a:ext uri="{FF2B5EF4-FFF2-40B4-BE49-F238E27FC236}">
                  <a16:creationId xmlns:a16="http://schemas.microsoft.com/office/drawing/2014/main" id="{9629338C-8602-4012-B660-D9CA77330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80658" y="11059001"/>
              <a:ext cx="100758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1714">
                  <a:solidFill>
                    <a:srgbClr val="000000"/>
                  </a:solidFill>
                  <a:latin typeface="YaleNew" panose="02000602050000020003" pitchFamily="50" charset="0"/>
                </a:rPr>
                <a:t>127</a:t>
              </a:r>
              <a:endParaRPr lang="en-US" altLang="en-US" sz="1714">
                <a:latin typeface="YaleNew" panose="02000602050000020003" pitchFamily="50" charset="0"/>
              </a:endParaRPr>
            </a:p>
          </p:txBody>
        </p:sp>
        <p:sp>
          <p:nvSpPr>
            <p:cNvPr id="229" name="Rectangle 23">
              <a:extLst>
                <a:ext uri="{FF2B5EF4-FFF2-40B4-BE49-F238E27FC236}">
                  <a16:creationId xmlns:a16="http://schemas.microsoft.com/office/drawing/2014/main" id="{BB165AA4-8795-4362-BF7C-CFB0EF66CE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8970" y="6745017"/>
              <a:ext cx="165496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61.3%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30" name="Rectangle 24">
              <a:extLst>
                <a:ext uri="{FF2B5EF4-FFF2-40B4-BE49-F238E27FC236}">
                  <a16:creationId xmlns:a16="http://schemas.microsoft.com/office/drawing/2014/main" id="{75D3C240-FFBC-481E-B417-D4AE49B656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8970" y="7261891"/>
              <a:ext cx="165496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49.8%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31" name="Line 25">
              <a:extLst>
                <a:ext uri="{FF2B5EF4-FFF2-40B4-BE49-F238E27FC236}">
                  <a16:creationId xmlns:a16="http://schemas.microsoft.com/office/drawing/2014/main" id="{B1D09F06-D56A-48E8-8FE0-4839C2B680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33856" y="6069908"/>
              <a:ext cx="0" cy="348018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  <p:sp>
          <p:nvSpPr>
            <p:cNvPr id="232" name="Line 26">
              <a:extLst>
                <a:ext uri="{FF2B5EF4-FFF2-40B4-BE49-F238E27FC236}">
                  <a16:creationId xmlns:a16="http://schemas.microsoft.com/office/drawing/2014/main" id="{65BEE57C-957F-41CC-A8B8-A58BA1476C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09308" y="9502380"/>
              <a:ext cx="2207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  <p:sp>
          <p:nvSpPr>
            <p:cNvPr id="233" name="Line 27">
              <a:extLst>
                <a:ext uri="{FF2B5EF4-FFF2-40B4-BE49-F238E27FC236}">
                  <a16:creationId xmlns:a16="http://schemas.microsoft.com/office/drawing/2014/main" id="{FCFA6111-08A6-485E-A81D-C2E5C444C4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09308" y="8651420"/>
              <a:ext cx="2207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  <p:sp>
          <p:nvSpPr>
            <p:cNvPr id="234" name="Line 28">
              <a:extLst>
                <a:ext uri="{FF2B5EF4-FFF2-40B4-BE49-F238E27FC236}">
                  <a16:creationId xmlns:a16="http://schemas.microsoft.com/office/drawing/2014/main" id="{9410C465-F302-4348-B114-FE5261A7D5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09308" y="7810003"/>
              <a:ext cx="2207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  <p:sp>
          <p:nvSpPr>
            <p:cNvPr id="235" name="Line 29">
              <a:extLst>
                <a:ext uri="{FF2B5EF4-FFF2-40B4-BE49-F238E27FC236}">
                  <a16:creationId xmlns:a16="http://schemas.microsoft.com/office/drawing/2014/main" id="{CD64747F-AC68-4F7A-BC6E-B0919DF0704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09308" y="6968587"/>
              <a:ext cx="2207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  <p:sp>
          <p:nvSpPr>
            <p:cNvPr id="236" name="Rectangle 31">
              <a:extLst>
                <a:ext uri="{FF2B5EF4-FFF2-40B4-BE49-F238E27FC236}">
                  <a16:creationId xmlns:a16="http://schemas.microsoft.com/office/drawing/2014/main" id="{99605B51-0170-432D-B400-5FC873D7D2F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10242236" y="7726042"/>
              <a:ext cx="1294816" cy="160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1714" b="1" dirty="0">
                  <a:solidFill>
                    <a:srgbClr val="000000"/>
                  </a:solidFill>
                  <a:latin typeface="YaleNew" panose="02000602050000020003" pitchFamily="50" charset="0"/>
                </a:rPr>
                <a:t>Death or Heart Failure</a:t>
              </a:r>
            </a:p>
            <a:p>
              <a:pPr algn="ctr" defTabSz="783760" eaLnBrk="1" hangingPunct="1"/>
              <a:r>
                <a:rPr lang="en-US" altLang="en-US" sz="1714" b="1" dirty="0">
                  <a:solidFill>
                    <a:srgbClr val="000000"/>
                  </a:solidFill>
                  <a:latin typeface="YaleNew" panose="02000602050000020003" pitchFamily="50" charset="0"/>
                </a:rPr>
                <a:t>Hospitalization (%)</a:t>
              </a:r>
              <a:endParaRPr lang="en-US" altLang="en-US" sz="1714" b="1" dirty="0">
                <a:latin typeface="YaleNew" panose="02000602050000020003" pitchFamily="50" charset="0"/>
              </a:endParaRPr>
            </a:p>
          </p:txBody>
        </p:sp>
        <p:sp>
          <p:nvSpPr>
            <p:cNvPr id="237" name="Rectangle 32">
              <a:extLst>
                <a:ext uri="{FF2B5EF4-FFF2-40B4-BE49-F238E27FC236}">
                  <a16:creationId xmlns:a16="http://schemas.microsoft.com/office/drawing/2014/main" id="{3FD7C8DB-CD06-4672-8409-6A89AABEC8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6776" y="9421167"/>
              <a:ext cx="33586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defTabSz="783760" eaLnBrk="1" hangingPunct="1"/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0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38" name="Rectangle 33">
              <a:extLst>
                <a:ext uri="{FF2B5EF4-FFF2-40B4-BE49-F238E27FC236}">
                  <a16:creationId xmlns:a16="http://schemas.microsoft.com/office/drawing/2014/main" id="{2873D76F-A326-42E0-A015-C6694178D1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6297" y="8579751"/>
              <a:ext cx="67172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defTabSz="783760" eaLnBrk="1" hangingPunct="1"/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20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39" name="Rectangle 34">
              <a:extLst>
                <a:ext uri="{FF2B5EF4-FFF2-40B4-BE49-F238E27FC236}">
                  <a16:creationId xmlns:a16="http://schemas.microsoft.com/office/drawing/2014/main" id="{5008AB9B-0F06-47E3-B4E7-BFFF85515D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6297" y="7732466"/>
              <a:ext cx="67172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defTabSz="783760" eaLnBrk="1" hangingPunct="1"/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40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40" name="Rectangle 35">
              <a:extLst>
                <a:ext uri="{FF2B5EF4-FFF2-40B4-BE49-F238E27FC236}">
                  <a16:creationId xmlns:a16="http://schemas.microsoft.com/office/drawing/2014/main" id="{3555F86D-E054-4A47-B130-920DB81B2B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6297" y="6896508"/>
              <a:ext cx="67172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defTabSz="783760" eaLnBrk="1" hangingPunct="1"/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60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41" name="Rectangle 36">
              <a:extLst>
                <a:ext uri="{FF2B5EF4-FFF2-40B4-BE49-F238E27FC236}">
                  <a16:creationId xmlns:a16="http://schemas.microsoft.com/office/drawing/2014/main" id="{94B37F85-5ECA-463F-8B6E-62ED940DB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6297" y="5990660"/>
              <a:ext cx="67172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defTabSz="783760" eaLnBrk="1" hangingPunct="1"/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80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42" name="Line 37">
              <a:extLst>
                <a:ext uri="{FF2B5EF4-FFF2-40B4-BE49-F238E27FC236}">
                  <a16:creationId xmlns:a16="http://schemas.microsoft.com/office/drawing/2014/main" id="{17B04EFF-78F7-4BFA-BBE9-4BB8A760CD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33856" y="9550098"/>
              <a:ext cx="411905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  <p:sp>
          <p:nvSpPr>
            <p:cNvPr id="243" name="Line 38">
              <a:extLst>
                <a:ext uri="{FF2B5EF4-FFF2-40B4-BE49-F238E27FC236}">
                  <a16:creationId xmlns:a16="http://schemas.microsoft.com/office/drawing/2014/main" id="{3BA2D3D1-7B4E-41FB-A740-2128E2265C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55929" y="9559641"/>
              <a:ext cx="0" cy="477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  <p:sp>
          <p:nvSpPr>
            <p:cNvPr id="244" name="Line 39">
              <a:extLst>
                <a:ext uri="{FF2B5EF4-FFF2-40B4-BE49-F238E27FC236}">
                  <a16:creationId xmlns:a16="http://schemas.microsoft.com/office/drawing/2014/main" id="{822FBB56-0C7C-4E55-B6E0-22785FA95E4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063608" y="9559641"/>
              <a:ext cx="0" cy="286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  <p:sp>
          <p:nvSpPr>
            <p:cNvPr id="245" name="Line 40">
              <a:extLst>
                <a:ext uri="{FF2B5EF4-FFF2-40B4-BE49-F238E27FC236}">
                  <a16:creationId xmlns:a16="http://schemas.microsoft.com/office/drawing/2014/main" id="{EFC11EF3-A72B-403A-B407-B958DFB391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2511" y="9559641"/>
              <a:ext cx="0" cy="477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  <p:sp>
          <p:nvSpPr>
            <p:cNvPr id="246" name="Line 41">
              <a:extLst>
                <a:ext uri="{FF2B5EF4-FFF2-40B4-BE49-F238E27FC236}">
                  <a16:creationId xmlns:a16="http://schemas.microsoft.com/office/drawing/2014/main" id="{3E20B138-D326-480C-97E3-A5DDE14E7C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081415" y="9559641"/>
              <a:ext cx="0" cy="286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  <p:sp>
          <p:nvSpPr>
            <p:cNvPr id="247" name="Line 42">
              <a:extLst>
                <a:ext uri="{FF2B5EF4-FFF2-40B4-BE49-F238E27FC236}">
                  <a16:creationId xmlns:a16="http://schemas.microsoft.com/office/drawing/2014/main" id="{42A65891-B25D-41F9-8792-5ECF03C725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89091" y="9559641"/>
              <a:ext cx="0" cy="477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  <p:sp>
          <p:nvSpPr>
            <p:cNvPr id="248" name="Line 43">
              <a:extLst>
                <a:ext uri="{FF2B5EF4-FFF2-40B4-BE49-F238E27FC236}">
                  <a16:creationId xmlns:a16="http://schemas.microsoft.com/office/drawing/2014/main" id="{87BC3FC9-70F3-4FD4-9E0E-1C3C4B8AE8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097997" y="9559641"/>
              <a:ext cx="0" cy="286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  <p:sp>
          <p:nvSpPr>
            <p:cNvPr id="249" name="Line 44">
              <a:extLst>
                <a:ext uri="{FF2B5EF4-FFF2-40B4-BE49-F238E27FC236}">
                  <a16:creationId xmlns:a16="http://schemas.microsoft.com/office/drawing/2014/main" id="{185D0C3B-F820-4225-A77B-0A701E009E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14258" y="9559641"/>
              <a:ext cx="0" cy="477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  <p:sp>
          <p:nvSpPr>
            <p:cNvPr id="250" name="Line 45">
              <a:extLst>
                <a:ext uri="{FF2B5EF4-FFF2-40B4-BE49-F238E27FC236}">
                  <a16:creationId xmlns:a16="http://schemas.microsoft.com/office/drawing/2014/main" id="{6995766D-8143-4EE3-982E-06290B419B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123162" y="9559641"/>
              <a:ext cx="0" cy="2863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  <p:sp>
          <p:nvSpPr>
            <p:cNvPr id="251" name="Line 46">
              <a:extLst>
                <a:ext uri="{FF2B5EF4-FFF2-40B4-BE49-F238E27FC236}">
                  <a16:creationId xmlns:a16="http://schemas.microsoft.com/office/drawing/2014/main" id="{B937AFEF-2CEF-4BB7-AF97-3726E1B311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30840" y="9559641"/>
              <a:ext cx="0" cy="477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  <p:sp>
          <p:nvSpPr>
            <p:cNvPr id="252" name="Rectangle 47">
              <a:extLst>
                <a:ext uri="{FF2B5EF4-FFF2-40B4-BE49-F238E27FC236}">
                  <a16:creationId xmlns:a16="http://schemas.microsoft.com/office/drawing/2014/main" id="{B2C3AE63-7D46-4948-B068-63E4E95EF8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9413" y="9962057"/>
              <a:ext cx="424800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Time in Months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53" name="Rectangle 48">
              <a:extLst>
                <a:ext uri="{FF2B5EF4-FFF2-40B4-BE49-F238E27FC236}">
                  <a16:creationId xmlns:a16="http://schemas.microsoft.com/office/drawing/2014/main" id="{DF67596C-0D66-4908-B347-1224329F36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37155" y="9655075"/>
              <a:ext cx="33586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0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54" name="Rectangle 49">
              <a:extLst>
                <a:ext uri="{FF2B5EF4-FFF2-40B4-BE49-F238E27FC236}">
                  <a16:creationId xmlns:a16="http://schemas.microsoft.com/office/drawing/2014/main" id="{9C53852C-D295-4735-8CD6-7177972D63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55229" y="9655075"/>
              <a:ext cx="33586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6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55" name="Rectangle 50">
              <a:extLst>
                <a:ext uri="{FF2B5EF4-FFF2-40B4-BE49-F238E27FC236}">
                  <a16:creationId xmlns:a16="http://schemas.microsoft.com/office/drawing/2014/main" id="{5ED1F927-AF50-4102-8B8F-8CAA38193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59645" y="9655075"/>
              <a:ext cx="67172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12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56" name="Rectangle 51">
              <a:extLst>
                <a:ext uri="{FF2B5EF4-FFF2-40B4-BE49-F238E27FC236}">
                  <a16:creationId xmlns:a16="http://schemas.microsoft.com/office/drawing/2014/main" id="{23859D7F-716E-48CA-9748-7B066D15FB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80045" y="9655075"/>
              <a:ext cx="67172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18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57" name="Rectangle 52">
              <a:extLst>
                <a:ext uri="{FF2B5EF4-FFF2-40B4-BE49-F238E27FC236}">
                  <a16:creationId xmlns:a16="http://schemas.microsoft.com/office/drawing/2014/main" id="{4757924E-09A6-4D51-B076-8D911270D0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97451" y="9655075"/>
              <a:ext cx="67172" cy="168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1714" dirty="0">
                  <a:solidFill>
                    <a:srgbClr val="000000"/>
                  </a:solidFill>
                  <a:latin typeface="YaleNew" panose="02000602050000020003" pitchFamily="50" charset="0"/>
                </a:rPr>
                <a:t>24</a:t>
              </a:r>
              <a:endParaRPr lang="en-US" altLang="en-US" sz="1714" dirty="0">
                <a:latin typeface="YaleNew" panose="02000602050000020003" pitchFamily="50" charset="0"/>
              </a:endParaRPr>
            </a:p>
          </p:txBody>
        </p:sp>
        <p:sp>
          <p:nvSpPr>
            <p:cNvPr id="258" name="Freeform 57">
              <a:extLst>
                <a:ext uri="{FF2B5EF4-FFF2-40B4-BE49-F238E27FC236}">
                  <a16:creationId xmlns:a16="http://schemas.microsoft.com/office/drawing/2014/main" id="{C2199F27-2355-4494-946B-431796F64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55929" y="6911327"/>
              <a:ext cx="4074910" cy="2591054"/>
            </a:xfrm>
            <a:custGeom>
              <a:avLst/>
              <a:gdLst>
                <a:gd name="T0" fmla="*/ 2 w 553"/>
                <a:gd name="T1" fmla="*/ 267 h 271"/>
                <a:gd name="T2" fmla="*/ 7 w 553"/>
                <a:gd name="T3" fmla="*/ 259 h 271"/>
                <a:gd name="T4" fmla="*/ 11 w 553"/>
                <a:gd name="T5" fmla="*/ 253 h 271"/>
                <a:gd name="T6" fmla="*/ 14 w 553"/>
                <a:gd name="T7" fmla="*/ 250 h 271"/>
                <a:gd name="T8" fmla="*/ 17 w 553"/>
                <a:gd name="T9" fmla="*/ 244 h 271"/>
                <a:gd name="T10" fmla="*/ 23 w 553"/>
                <a:gd name="T11" fmla="*/ 239 h 271"/>
                <a:gd name="T12" fmla="*/ 27 w 553"/>
                <a:gd name="T13" fmla="*/ 235 h 271"/>
                <a:gd name="T14" fmla="*/ 31 w 553"/>
                <a:gd name="T15" fmla="*/ 229 h 271"/>
                <a:gd name="T16" fmla="*/ 38 w 553"/>
                <a:gd name="T17" fmla="*/ 223 h 271"/>
                <a:gd name="T18" fmla="*/ 43 w 553"/>
                <a:gd name="T19" fmla="*/ 219 h 271"/>
                <a:gd name="T20" fmla="*/ 48 w 553"/>
                <a:gd name="T21" fmla="*/ 211 h 271"/>
                <a:gd name="T22" fmla="*/ 55 w 553"/>
                <a:gd name="T23" fmla="*/ 207 h 271"/>
                <a:gd name="T24" fmla="*/ 58 w 553"/>
                <a:gd name="T25" fmla="*/ 202 h 271"/>
                <a:gd name="T26" fmla="*/ 61 w 553"/>
                <a:gd name="T27" fmla="*/ 198 h 271"/>
                <a:gd name="T28" fmla="*/ 66 w 553"/>
                <a:gd name="T29" fmla="*/ 193 h 271"/>
                <a:gd name="T30" fmla="*/ 70 w 553"/>
                <a:gd name="T31" fmla="*/ 187 h 271"/>
                <a:gd name="T32" fmla="*/ 77 w 553"/>
                <a:gd name="T33" fmla="*/ 183 h 271"/>
                <a:gd name="T34" fmla="*/ 84 w 553"/>
                <a:gd name="T35" fmla="*/ 179 h 271"/>
                <a:gd name="T36" fmla="*/ 93 w 553"/>
                <a:gd name="T37" fmla="*/ 175 h 271"/>
                <a:gd name="T38" fmla="*/ 99 w 553"/>
                <a:gd name="T39" fmla="*/ 170 h 271"/>
                <a:gd name="T40" fmla="*/ 101 w 553"/>
                <a:gd name="T41" fmla="*/ 166 h 271"/>
                <a:gd name="T42" fmla="*/ 106 w 553"/>
                <a:gd name="T43" fmla="*/ 160 h 271"/>
                <a:gd name="T44" fmla="*/ 115 w 553"/>
                <a:gd name="T45" fmla="*/ 156 h 271"/>
                <a:gd name="T46" fmla="*/ 125 w 553"/>
                <a:gd name="T47" fmla="*/ 150 h 271"/>
                <a:gd name="T48" fmla="*/ 130 w 553"/>
                <a:gd name="T49" fmla="*/ 146 h 271"/>
                <a:gd name="T50" fmla="*/ 138 w 553"/>
                <a:gd name="T51" fmla="*/ 141 h 271"/>
                <a:gd name="T52" fmla="*/ 143 w 553"/>
                <a:gd name="T53" fmla="*/ 140 h 271"/>
                <a:gd name="T54" fmla="*/ 148 w 553"/>
                <a:gd name="T55" fmla="*/ 135 h 271"/>
                <a:gd name="T56" fmla="*/ 161 w 553"/>
                <a:gd name="T57" fmla="*/ 130 h 271"/>
                <a:gd name="T58" fmla="*/ 171 w 553"/>
                <a:gd name="T59" fmla="*/ 119 h 271"/>
                <a:gd name="T60" fmla="*/ 183 w 553"/>
                <a:gd name="T61" fmla="*/ 115 h 271"/>
                <a:gd name="T62" fmla="*/ 202 w 553"/>
                <a:gd name="T63" fmla="*/ 112 h 271"/>
                <a:gd name="T64" fmla="*/ 222 w 553"/>
                <a:gd name="T65" fmla="*/ 109 h 271"/>
                <a:gd name="T66" fmla="*/ 230 w 553"/>
                <a:gd name="T67" fmla="*/ 105 h 271"/>
                <a:gd name="T68" fmla="*/ 241 w 553"/>
                <a:gd name="T69" fmla="*/ 99 h 271"/>
                <a:gd name="T70" fmla="*/ 251 w 553"/>
                <a:gd name="T71" fmla="*/ 95 h 271"/>
                <a:gd name="T72" fmla="*/ 258 w 553"/>
                <a:gd name="T73" fmla="*/ 89 h 271"/>
                <a:gd name="T74" fmla="*/ 274 w 553"/>
                <a:gd name="T75" fmla="*/ 85 h 271"/>
                <a:gd name="T76" fmla="*/ 285 w 553"/>
                <a:gd name="T77" fmla="*/ 84 h 271"/>
                <a:gd name="T78" fmla="*/ 290 w 553"/>
                <a:gd name="T79" fmla="*/ 77 h 271"/>
                <a:gd name="T80" fmla="*/ 304 w 553"/>
                <a:gd name="T81" fmla="*/ 72 h 271"/>
                <a:gd name="T82" fmla="*/ 314 w 553"/>
                <a:gd name="T83" fmla="*/ 68 h 271"/>
                <a:gd name="T84" fmla="*/ 342 w 553"/>
                <a:gd name="T85" fmla="*/ 64 h 271"/>
                <a:gd name="T86" fmla="*/ 354 w 553"/>
                <a:gd name="T87" fmla="*/ 61 h 271"/>
                <a:gd name="T88" fmla="*/ 375 w 553"/>
                <a:gd name="T89" fmla="*/ 55 h 271"/>
                <a:gd name="T90" fmla="*/ 389 w 553"/>
                <a:gd name="T91" fmla="*/ 51 h 271"/>
                <a:gd name="T92" fmla="*/ 408 w 553"/>
                <a:gd name="T93" fmla="*/ 46 h 271"/>
                <a:gd name="T94" fmla="*/ 414 w 553"/>
                <a:gd name="T95" fmla="*/ 42 h 271"/>
                <a:gd name="T96" fmla="*/ 429 w 553"/>
                <a:gd name="T97" fmla="*/ 39 h 271"/>
                <a:gd name="T98" fmla="*/ 441 w 553"/>
                <a:gd name="T99" fmla="*/ 35 h 271"/>
                <a:gd name="T100" fmla="*/ 452 w 553"/>
                <a:gd name="T101" fmla="*/ 30 h 271"/>
                <a:gd name="T102" fmla="*/ 472 w 553"/>
                <a:gd name="T103" fmla="*/ 26 h 271"/>
                <a:gd name="T104" fmla="*/ 484 w 553"/>
                <a:gd name="T105" fmla="*/ 22 h 271"/>
                <a:gd name="T106" fmla="*/ 489 w 553"/>
                <a:gd name="T107" fmla="*/ 17 h 271"/>
                <a:gd name="T108" fmla="*/ 509 w 553"/>
                <a:gd name="T109" fmla="*/ 13 h 271"/>
                <a:gd name="T110" fmla="*/ 530 w 553"/>
                <a:gd name="T111" fmla="*/ 9 h 271"/>
                <a:gd name="T112" fmla="*/ 537 w 553"/>
                <a:gd name="T113" fmla="*/ 3 h 271"/>
                <a:gd name="T114" fmla="*/ 544 w 553"/>
                <a:gd name="T115" fmla="*/ 1 h 271"/>
                <a:gd name="T116" fmla="*/ 551 w 553"/>
                <a:gd name="T117" fmla="*/ 0 h 271"/>
                <a:gd name="T118" fmla="*/ 553 w 553"/>
                <a:gd name="T119" fmla="*/ 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53" h="271">
                  <a:moveTo>
                    <a:pt x="0" y="271"/>
                  </a:moveTo>
                  <a:lnTo>
                    <a:pt x="0" y="271"/>
                  </a:lnTo>
                  <a:lnTo>
                    <a:pt x="0" y="269"/>
                  </a:lnTo>
                  <a:lnTo>
                    <a:pt x="1" y="269"/>
                  </a:lnTo>
                  <a:lnTo>
                    <a:pt x="1" y="267"/>
                  </a:lnTo>
                  <a:lnTo>
                    <a:pt x="2" y="267"/>
                  </a:lnTo>
                  <a:lnTo>
                    <a:pt x="2" y="265"/>
                  </a:lnTo>
                  <a:lnTo>
                    <a:pt x="6" y="265"/>
                  </a:lnTo>
                  <a:lnTo>
                    <a:pt x="6" y="261"/>
                  </a:lnTo>
                  <a:lnTo>
                    <a:pt x="6" y="261"/>
                  </a:lnTo>
                  <a:lnTo>
                    <a:pt x="6" y="259"/>
                  </a:lnTo>
                  <a:lnTo>
                    <a:pt x="7" y="259"/>
                  </a:lnTo>
                  <a:lnTo>
                    <a:pt x="7" y="257"/>
                  </a:lnTo>
                  <a:lnTo>
                    <a:pt x="9" y="257"/>
                  </a:lnTo>
                  <a:lnTo>
                    <a:pt x="9" y="257"/>
                  </a:lnTo>
                  <a:lnTo>
                    <a:pt x="10" y="257"/>
                  </a:lnTo>
                  <a:lnTo>
                    <a:pt x="10" y="253"/>
                  </a:lnTo>
                  <a:lnTo>
                    <a:pt x="11" y="253"/>
                  </a:lnTo>
                  <a:lnTo>
                    <a:pt x="11" y="253"/>
                  </a:lnTo>
                  <a:lnTo>
                    <a:pt x="12" y="253"/>
                  </a:lnTo>
                  <a:lnTo>
                    <a:pt x="12" y="252"/>
                  </a:lnTo>
                  <a:lnTo>
                    <a:pt x="13" y="252"/>
                  </a:lnTo>
                  <a:lnTo>
                    <a:pt x="13" y="250"/>
                  </a:lnTo>
                  <a:lnTo>
                    <a:pt x="14" y="250"/>
                  </a:lnTo>
                  <a:lnTo>
                    <a:pt x="14" y="248"/>
                  </a:lnTo>
                  <a:lnTo>
                    <a:pt x="15" y="248"/>
                  </a:lnTo>
                  <a:lnTo>
                    <a:pt x="15" y="246"/>
                  </a:lnTo>
                  <a:lnTo>
                    <a:pt x="15" y="246"/>
                  </a:lnTo>
                  <a:lnTo>
                    <a:pt x="15" y="244"/>
                  </a:lnTo>
                  <a:lnTo>
                    <a:pt x="17" y="244"/>
                  </a:lnTo>
                  <a:lnTo>
                    <a:pt x="17" y="244"/>
                  </a:lnTo>
                  <a:lnTo>
                    <a:pt x="20" y="244"/>
                  </a:lnTo>
                  <a:lnTo>
                    <a:pt x="20" y="242"/>
                  </a:lnTo>
                  <a:lnTo>
                    <a:pt x="21" y="242"/>
                  </a:lnTo>
                  <a:lnTo>
                    <a:pt x="21" y="239"/>
                  </a:lnTo>
                  <a:lnTo>
                    <a:pt x="23" y="239"/>
                  </a:lnTo>
                  <a:lnTo>
                    <a:pt x="23" y="238"/>
                  </a:lnTo>
                  <a:lnTo>
                    <a:pt x="24" y="238"/>
                  </a:lnTo>
                  <a:lnTo>
                    <a:pt x="24" y="237"/>
                  </a:lnTo>
                  <a:lnTo>
                    <a:pt x="25" y="237"/>
                  </a:lnTo>
                  <a:lnTo>
                    <a:pt x="25" y="235"/>
                  </a:lnTo>
                  <a:lnTo>
                    <a:pt x="27" y="235"/>
                  </a:lnTo>
                  <a:lnTo>
                    <a:pt x="27" y="234"/>
                  </a:lnTo>
                  <a:lnTo>
                    <a:pt x="28" y="234"/>
                  </a:lnTo>
                  <a:lnTo>
                    <a:pt x="28" y="230"/>
                  </a:lnTo>
                  <a:lnTo>
                    <a:pt x="29" y="230"/>
                  </a:lnTo>
                  <a:lnTo>
                    <a:pt x="29" y="229"/>
                  </a:lnTo>
                  <a:lnTo>
                    <a:pt x="31" y="229"/>
                  </a:lnTo>
                  <a:lnTo>
                    <a:pt x="31" y="227"/>
                  </a:lnTo>
                  <a:lnTo>
                    <a:pt x="35" y="227"/>
                  </a:lnTo>
                  <a:lnTo>
                    <a:pt x="35" y="224"/>
                  </a:lnTo>
                  <a:lnTo>
                    <a:pt x="37" y="224"/>
                  </a:lnTo>
                  <a:lnTo>
                    <a:pt x="37" y="223"/>
                  </a:lnTo>
                  <a:lnTo>
                    <a:pt x="38" y="223"/>
                  </a:lnTo>
                  <a:lnTo>
                    <a:pt x="38" y="222"/>
                  </a:lnTo>
                  <a:lnTo>
                    <a:pt x="39" y="222"/>
                  </a:lnTo>
                  <a:lnTo>
                    <a:pt x="39" y="220"/>
                  </a:lnTo>
                  <a:lnTo>
                    <a:pt x="43" y="220"/>
                  </a:lnTo>
                  <a:lnTo>
                    <a:pt x="43" y="219"/>
                  </a:lnTo>
                  <a:lnTo>
                    <a:pt x="43" y="219"/>
                  </a:lnTo>
                  <a:lnTo>
                    <a:pt x="43" y="215"/>
                  </a:lnTo>
                  <a:lnTo>
                    <a:pt x="45" y="215"/>
                  </a:lnTo>
                  <a:lnTo>
                    <a:pt x="45" y="213"/>
                  </a:lnTo>
                  <a:lnTo>
                    <a:pt x="47" y="213"/>
                  </a:lnTo>
                  <a:lnTo>
                    <a:pt x="47" y="211"/>
                  </a:lnTo>
                  <a:lnTo>
                    <a:pt x="48" y="211"/>
                  </a:lnTo>
                  <a:lnTo>
                    <a:pt x="48" y="209"/>
                  </a:lnTo>
                  <a:lnTo>
                    <a:pt x="49" y="209"/>
                  </a:lnTo>
                  <a:lnTo>
                    <a:pt x="49" y="208"/>
                  </a:lnTo>
                  <a:lnTo>
                    <a:pt x="52" y="208"/>
                  </a:lnTo>
                  <a:lnTo>
                    <a:pt x="52" y="207"/>
                  </a:lnTo>
                  <a:lnTo>
                    <a:pt x="55" y="207"/>
                  </a:lnTo>
                  <a:lnTo>
                    <a:pt x="55" y="205"/>
                  </a:lnTo>
                  <a:lnTo>
                    <a:pt x="56" y="205"/>
                  </a:lnTo>
                  <a:lnTo>
                    <a:pt x="56" y="204"/>
                  </a:lnTo>
                  <a:lnTo>
                    <a:pt x="57" y="204"/>
                  </a:lnTo>
                  <a:lnTo>
                    <a:pt x="57" y="202"/>
                  </a:lnTo>
                  <a:lnTo>
                    <a:pt x="58" y="202"/>
                  </a:lnTo>
                  <a:lnTo>
                    <a:pt x="58" y="201"/>
                  </a:lnTo>
                  <a:lnTo>
                    <a:pt x="59" y="201"/>
                  </a:lnTo>
                  <a:lnTo>
                    <a:pt x="59" y="200"/>
                  </a:lnTo>
                  <a:lnTo>
                    <a:pt x="60" y="200"/>
                  </a:lnTo>
                  <a:lnTo>
                    <a:pt x="60" y="198"/>
                  </a:lnTo>
                  <a:lnTo>
                    <a:pt x="61" y="198"/>
                  </a:lnTo>
                  <a:lnTo>
                    <a:pt x="61" y="196"/>
                  </a:lnTo>
                  <a:lnTo>
                    <a:pt x="62" y="196"/>
                  </a:lnTo>
                  <a:lnTo>
                    <a:pt x="62" y="194"/>
                  </a:lnTo>
                  <a:lnTo>
                    <a:pt x="64" y="194"/>
                  </a:lnTo>
                  <a:lnTo>
                    <a:pt x="64" y="193"/>
                  </a:lnTo>
                  <a:lnTo>
                    <a:pt x="66" y="193"/>
                  </a:lnTo>
                  <a:lnTo>
                    <a:pt x="66" y="190"/>
                  </a:lnTo>
                  <a:lnTo>
                    <a:pt x="67" y="190"/>
                  </a:lnTo>
                  <a:lnTo>
                    <a:pt x="67" y="189"/>
                  </a:lnTo>
                  <a:lnTo>
                    <a:pt x="68" y="189"/>
                  </a:lnTo>
                  <a:lnTo>
                    <a:pt x="68" y="187"/>
                  </a:lnTo>
                  <a:lnTo>
                    <a:pt x="70" y="187"/>
                  </a:lnTo>
                  <a:lnTo>
                    <a:pt x="70" y="186"/>
                  </a:lnTo>
                  <a:lnTo>
                    <a:pt x="72" y="186"/>
                  </a:lnTo>
                  <a:lnTo>
                    <a:pt x="72" y="185"/>
                  </a:lnTo>
                  <a:lnTo>
                    <a:pt x="75" y="185"/>
                  </a:lnTo>
                  <a:lnTo>
                    <a:pt x="75" y="183"/>
                  </a:lnTo>
                  <a:lnTo>
                    <a:pt x="77" y="183"/>
                  </a:lnTo>
                  <a:lnTo>
                    <a:pt x="77" y="182"/>
                  </a:lnTo>
                  <a:lnTo>
                    <a:pt x="77" y="182"/>
                  </a:lnTo>
                  <a:lnTo>
                    <a:pt x="77" y="181"/>
                  </a:lnTo>
                  <a:lnTo>
                    <a:pt x="80" y="181"/>
                  </a:lnTo>
                  <a:lnTo>
                    <a:pt x="80" y="179"/>
                  </a:lnTo>
                  <a:lnTo>
                    <a:pt x="84" y="179"/>
                  </a:lnTo>
                  <a:lnTo>
                    <a:pt x="84" y="178"/>
                  </a:lnTo>
                  <a:lnTo>
                    <a:pt x="84" y="178"/>
                  </a:lnTo>
                  <a:lnTo>
                    <a:pt x="84" y="176"/>
                  </a:lnTo>
                  <a:lnTo>
                    <a:pt x="91" y="176"/>
                  </a:lnTo>
                  <a:lnTo>
                    <a:pt x="91" y="175"/>
                  </a:lnTo>
                  <a:lnTo>
                    <a:pt x="93" y="175"/>
                  </a:lnTo>
                  <a:lnTo>
                    <a:pt x="93" y="174"/>
                  </a:lnTo>
                  <a:lnTo>
                    <a:pt x="93" y="174"/>
                  </a:lnTo>
                  <a:lnTo>
                    <a:pt x="93" y="172"/>
                  </a:lnTo>
                  <a:lnTo>
                    <a:pt x="96" y="172"/>
                  </a:lnTo>
                  <a:lnTo>
                    <a:pt x="96" y="170"/>
                  </a:lnTo>
                  <a:lnTo>
                    <a:pt x="99" y="170"/>
                  </a:lnTo>
                  <a:lnTo>
                    <a:pt x="99" y="168"/>
                  </a:lnTo>
                  <a:lnTo>
                    <a:pt x="99" y="168"/>
                  </a:lnTo>
                  <a:lnTo>
                    <a:pt x="99" y="167"/>
                  </a:lnTo>
                  <a:lnTo>
                    <a:pt x="100" y="167"/>
                  </a:lnTo>
                  <a:lnTo>
                    <a:pt x="100" y="166"/>
                  </a:lnTo>
                  <a:lnTo>
                    <a:pt x="101" y="166"/>
                  </a:lnTo>
                  <a:lnTo>
                    <a:pt x="101" y="164"/>
                  </a:lnTo>
                  <a:lnTo>
                    <a:pt x="105" y="164"/>
                  </a:lnTo>
                  <a:lnTo>
                    <a:pt x="105" y="161"/>
                  </a:lnTo>
                  <a:lnTo>
                    <a:pt x="105" y="161"/>
                  </a:lnTo>
                  <a:lnTo>
                    <a:pt x="105" y="160"/>
                  </a:lnTo>
                  <a:lnTo>
                    <a:pt x="106" y="160"/>
                  </a:lnTo>
                  <a:lnTo>
                    <a:pt x="106" y="159"/>
                  </a:lnTo>
                  <a:lnTo>
                    <a:pt x="109" y="159"/>
                  </a:lnTo>
                  <a:lnTo>
                    <a:pt x="109" y="157"/>
                  </a:lnTo>
                  <a:lnTo>
                    <a:pt x="112" y="157"/>
                  </a:lnTo>
                  <a:lnTo>
                    <a:pt x="112" y="156"/>
                  </a:lnTo>
                  <a:lnTo>
                    <a:pt x="115" y="156"/>
                  </a:lnTo>
                  <a:lnTo>
                    <a:pt x="115" y="153"/>
                  </a:lnTo>
                  <a:lnTo>
                    <a:pt x="123" y="153"/>
                  </a:lnTo>
                  <a:lnTo>
                    <a:pt x="123" y="152"/>
                  </a:lnTo>
                  <a:lnTo>
                    <a:pt x="124" y="152"/>
                  </a:lnTo>
                  <a:lnTo>
                    <a:pt x="124" y="150"/>
                  </a:lnTo>
                  <a:lnTo>
                    <a:pt x="125" y="150"/>
                  </a:lnTo>
                  <a:lnTo>
                    <a:pt x="125" y="149"/>
                  </a:lnTo>
                  <a:lnTo>
                    <a:pt x="127" y="149"/>
                  </a:lnTo>
                  <a:lnTo>
                    <a:pt x="127" y="148"/>
                  </a:lnTo>
                  <a:lnTo>
                    <a:pt x="129" y="148"/>
                  </a:lnTo>
                  <a:lnTo>
                    <a:pt x="129" y="146"/>
                  </a:lnTo>
                  <a:lnTo>
                    <a:pt x="130" y="146"/>
                  </a:lnTo>
                  <a:lnTo>
                    <a:pt x="130" y="145"/>
                  </a:lnTo>
                  <a:lnTo>
                    <a:pt x="133" y="145"/>
                  </a:lnTo>
                  <a:lnTo>
                    <a:pt x="133" y="142"/>
                  </a:lnTo>
                  <a:lnTo>
                    <a:pt x="133" y="142"/>
                  </a:lnTo>
                  <a:lnTo>
                    <a:pt x="133" y="141"/>
                  </a:lnTo>
                  <a:lnTo>
                    <a:pt x="138" y="141"/>
                  </a:lnTo>
                  <a:lnTo>
                    <a:pt x="138" y="141"/>
                  </a:lnTo>
                  <a:lnTo>
                    <a:pt x="139" y="141"/>
                  </a:lnTo>
                  <a:lnTo>
                    <a:pt x="139" y="140"/>
                  </a:lnTo>
                  <a:lnTo>
                    <a:pt x="140" y="140"/>
                  </a:lnTo>
                  <a:lnTo>
                    <a:pt x="140" y="140"/>
                  </a:lnTo>
                  <a:lnTo>
                    <a:pt x="143" y="140"/>
                  </a:lnTo>
                  <a:lnTo>
                    <a:pt x="143" y="138"/>
                  </a:lnTo>
                  <a:lnTo>
                    <a:pt x="146" y="138"/>
                  </a:lnTo>
                  <a:lnTo>
                    <a:pt x="146" y="137"/>
                  </a:lnTo>
                  <a:lnTo>
                    <a:pt x="146" y="137"/>
                  </a:lnTo>
                  <a:lnTo>
                    <a:pt x="146" y="135"/>
                  </a:lnTo>
                  <a:lnTo>
                    <a:pt x="148" y="135"/>
                  </a:lnTo>
                  <a:lnTo>
                    <a:pt x="148" y="134"/>
                  </a:lnTo>
                  <a:lnTo>
                    <a:pt x="154" y="134"/>
                  </a:lnTo>
                  <a:lnTo>
                    <a:pt x="154" y="133"/>
                  </a:lnTo>
                  <a:lnTo>
                    <a:pt x="157" y="133"/>
                  </a:lnTo>
                  <a:lnTo>
                    <a:pt x="157" y="130"/>
                  </a:lnTo>
                  <a:lnTo>
                    <a:pt x="161" y="130"/>
                  </a:lnTo>
                  <a:lnTo>
                    <a:pt x="161" y="128"/>
                  </a:lnTo>
                  <a:lnTo>
                    <a:pt x="161" y="128"/>
                  </a:lnTo>
                  <a:lnTo>
                    <a:pt x="161" y="124"/>
                  </a:lnTo>
                  <a:lnTo>
                    <a:pt x="164" y="124"/>
                  </a:lnTo>
                  <a:lnTo>
                    <a:pt x="164" y="119"/>
                  </a:lnTo>
                  <a:lnTo>
                    <a:pt x="171" y="119"/>
                  </a:lnTo>
                  <a:lnTo>
                    <a:pt x="171" y="117"/>
                  </a:lnTo>
                  <a:lnTo>
                    <a:pt x="176" y="117"/>
                  </a:lnTo>
                  <a:lnTo>
                    <a:pt x="176" y="116"/>
                  </a:lnTo>
                  <a:lnTo>
                    <a:pt x="179" y="116"/>
                  </a:lnTo>
                  <a:lnTo>
                    <a:pt x="179" y="115"/>
                  </a:lnTo>
                  <a:lnTo>
                    <a:pt x="183" y="115"/>
                  </a:lnTo>
                  <a:lnTo>
                    <a:pt x="183" y="113"/>
                  </a:lnTo>
                  <a:lnTo>
                    <a:pt x="185" y="113"/>
                  </a:lnTo>
                  <a:lnTo>
                    <a:pt x="185" y="112"/>
                  </a:lnTo>
                  <a:lnTo>
                    <a:pt x="200" y="112"/>
                  </a:lnTo>
                  <a:lnTo>
                    <a:pt x="200" y="112"/>
                  </a:lnTo>
                  <a:lnTo>
                    <a:pt x="202" y="112"/>
                  </a:lnTo>
                  <a:lnTo>
                    <a:pt x="202" y="112"/>
                  </a:lnTo>
                  <a:lnTo>
                    <a:pt x="205" y="112"/>
                  </a:lnTo>
                  <a:lnTo>
                    <a:pt x="205" y="111"/>
                  </a:lnTo>
                  <a:lnTo>
                    <a:pt x="218" y="111"/>
                  </a:lnTo>
                  <a:lnTo>
                    <a:pt x="218" y="109"/>
                  </a:lnTo>
                  <a:lnTo>
                    <a:pt x="222" y="109"/>
                  </a:lnTo>
                  <a:lnTo>
                    <a:pt x="222" y="108"/>
                  </a:lnTo>
                  <a:lnTo>
                    <a:pt x="225" y="108"/>
                  </a:lnTo>
                  <a:lnTo>
                    <a:pt x="225" y="106"/>
                  </a:lnTo>
                  <a:lnTo>
                    <a:pt x="227" y="106"/>
                  </a:lnTo>
                  <a:lnTo>
                    <a:pt x="227" y="105"/>
                  </a:lnTo>
                  <a:lnTo>
                    <a:pt x="230" y="105"/>
                  </a:lnTo>
                  <a:lnTo>
                    <a:pt x="230" y="104"/>
                  </a:lnTo>
                  <a:lnTo>
                    <a:pt x="230" y="104"/>
                  </a:lnTo>
                  <a:lnTo>
                    <a:pt x="230" y="102"/>
                  </a:lnTo>
                  <a:lnTo>
                    <a:pt x="234" y="102"/>
                  </a:lnTo>
                  <a:lnTo>
                    <a:pt x="234" y="99"/>
                  </a:lnTo>
                  <a:lnTo>
                    <a:pt x="241" y="99"/>
                  </a:lnTo>
                  <a:lnTo>
                    <a:pt x="241" y="98"/>
                  </a:lnTo>
                  <a:lnTo>
                    <a:pt x="242" y="98"/>
                  </a:lnTo>
                  <a:lnTo>
                    <a:pt x="242" y="97"/>
                  </a:lnTo>
                  <a:lnTo>
                    <a:pt x="249" y="97"/>
                  </a:lnTo>
                  <a:lnTo>
                    <a:pt x="249" y="95"/>
                  </a:lnTo>
                  <a:lnTo>
                    <a:pt x="251" y="95"/>
                  </a:lnTo>
                  <a:lnTo>
                    <a:pt x="251" y="94"/>
                  </a:lnTo>
                  <a:lnTo>
                    <a:pt x="255" y="94"/>
                  </a:lnTo>
                  <a:lnTo>
                    <a:pt x="255" y="91"/>
                  </a:lnTo>
                  <a:lnTo>
                    <a:pt x="255" y="91"/>
                  </a:lnTo>
                  <a:lnTo>
                    <a:pt x="255" y="89"/>
                  </a:lnTo>
                  <a:lnTo>
                    <a:pt x="258" y="89"/>
                  </a:lnTo>
                  <a:lnTo>
                    <a:pt x="258" y="88"/>
                  </a:lnTo>
                  <a:lnTo>
                    <a:pt x="262" y="88"/>
                  </a:lnTo>
                  <a:lnTo>
                    <a:pt x="262" y="87"/>
                  </a:lnTo>
                  <a:lnTo>
                    <a:pt x="270" y="87"/>
                  </a:lnTo>
                  <a:lnTo>
                    <a:pt x="270" y="85"/>
                  </a:lnTo>
                  <a:lnTo>
                    <a:pt x="274" y="85"/>
                  </a:lnTo>
                  <a:lnTo>
                    <a:pt x="274" y="85"/>
                  </a:lnTo>
                  <a:lnTo>
                    <a:pt x="276" y="85"/>
                  </a:lnTo>
                  <a:lnTo>
                    <a:pt x="276" y="84"/>
                  </a:lnTo>
                  <a:lnTo>
                    <a:pt x="276" y="84"/>
                  </a:lnTo>
                  <a:lnTo>
                    <a:pt x="276" y="84"/>
                  </a:lnTo>
                  <a:lnTo>
                    <a:pt x="285" y="84"/>
                  </a:lnTo>
                  <a:lnTo>
                    <a:pt x="285" y="82"/>
                  </a:lnTo>
                  <a:lnTo>
                    <a:pt x="286" y="82"/>
                  </a:lnTo>
                  <a:lnTo>
                    <a:pt x="286" y="80"/>
                  </a:lnTo>
                  <a:lnTo>
                    <a:pt x="286" y="80"/>
                  </a:lnTo>
                  <a:lnTo>
                    <a:pt x="286" y="77"/>
                  </a:lnTo>
                  <a:lnTo>
                    <a:pt x="290" y="77"/>
                  </a:lnTo>
                  <a:lnTo>
                    <a:pt x="290" y="74"/>
                  </a:lnTo>
                  <a:lnTo>
                    <a:pt x="301" y="74"/>
                  </a:lnTo>
                  <a:lnTo>
                    <a:pt x="301" y="72"/>
                  </a:lnTo>
                  <a:lnTo>
                    <a:pt x="303" y="72"/>
                  </a:lnTo>
                  <a:lnTo>
                    <a:pt x="303" y="72"/>
                  </a:lnTo>
                  <a:lnTo>
                    <a:pt x="304" y="72"/>
                  </a:lnTo>
                  <a:lnTo>
                    <a:pt x="304" y="71"/>
                  </a:lnTo>
                  <a:lnTo>
                    <a:pt x="308" y="71"/>
                  </a:lnTo>
                  <a:lnTo>
                    <a:pt x="308" y="70"/>
                  </a:lnTo>
                  <a:lnTo>
                    <a:pt x="312" y="70"/>
                  </a:lnTo>
                  <a:lnTo>
                    <a:pt x="312" y="68"/>
                  </a:lnTo>
                  <a:lnTo>
                    <a:pt x="314" y="68"/>
                  </a:lnTo>
                  <a:lnTo>
                    <a:pt x="314" y="67"/>
                  </a:lnTo>
                  <a:lnTo>
                    <a:pt x="324" y="67"/>
                  </a:lnTo>
                  <a:lnTo>
                    <a:pt x="324" y="65"/>
                  </a:lnTo>
                  <a:lnTo>
                    <a:pt x="335" y="65"/>
                  </a:lnTo>
                  <a:lnTo>
                    <a:pt x="335" y="64"/>
                  </a:lnTo>
                  <a:lnTo>
                    <a:pt x="342" y="64"/>
                  </a:lnTo>
                  <a:lnTo>
                    <a:pt x="342" y="62"/>
                  </a:lnTo>
                  <a:lnTo>
                    <a:pt x="345" y="62"/>
                  </a:lnTo>
                  <a:lnTo>
                    <a:pt x="345" y="62"/>
                  </a:lnTo>
                  <a:lnTo>
                    <a:pt x="353" y="62"/>
                  </a:lnTo>
                  <a:lnTo>
                    <a:pt x="353" y="61"/>
                  </a:lnTo>
                  <a:lnTo>
                    <a:pt x="354" y="61"/>
                  </a:lnTo>
                  <a:lnTo>
                    <a:pt x="354" y="58"/>
                  </a:lnTo>
                  <a:lnTo>
                    <a:pt x="361" y="58"/>
                  </a:lnTo>
                  <a:lnTo>
                    <a:pt x="361" y="57"/>
                  </a:lnTo>
                  <a:lnTo>
                    <a:pt x="369" y="57"/>
                  </a:lnTo>
                  <a:lnTo>
                    <a:pt x="369" y="55"/>
                  </a:lnTo>
                  <a:lnTo>
                    <a:pt x="375" y="55"/>
                  </a:lnTo>
                  <a:lnTo>
                    <a:pt x="375" y="54"/>
                  </a:lnTo>
                  <a:lnTo>
                    <a:pt x="376" y="54"/>
                  </a:lnTo>
                  <a:lnTo>
                    <a:pt x="376" y="52"/>
                  </a:lnTo>
                  <a:lnTo>
                    <a:pt x="379" y="52"/>
                  </a:lnTo>
                  <a:lnTo>
                    <a:pt x="379" y="51"/>
                  </a:lnTo>
                  <a:lnTo>
                    <a:pt x="389" y="51"/>
                  </a:lnTo>
                  <a:lnTo>
                    <a:pt x="389" y="49"/>
                  </a:lnTo>
                  <a:lnTo>
                    <a:pt x="391" y="49"/>
                  </a:lnTo>
                  <a:lnTo>
                    <a:pt x="391" y="48"/>
                  </a:lnTo>
                  <a:lnTo>
                    <a:pt x="394" y="48"/>
                  </a:lnTo>
                  <a:lnTo>
                    <a:pt x="394" y="46"/>
                  </a:lnTo>
                  <a:lnTo>
                    <a:pt x="408" y="46"/>
                  </a:lnTo>
                  <a:lnTo>
                    <a:pt x="408" y="45"/>
                  </a:lnTo>
                  <a:lnTo>
                    <a:pt x="409" y="45"/>
                  </a:lnTo>
                  <a:lnTo>
                    <a:pt x="409" y="43"/>
                  </a:lnTo>
                  <a:lnTo>
                    <a:pt x="411" y="43"/>
                  </a:lnTo>
                  <a:lnTo>
                    <a:pt x="411" y="42"/>
                  </a:lnTo>
                  <a:lnTo>
                    <a:pt x="414" y="42"/>
                  </a:lnTo>
                  <a:lnTo>
                    <a:pt x="414" y="42"/>
                  </a:lnTo>
                  <a:lnTo>
                    <a:pt x="415" y="42"/>
                  </a:lnTo>
                  <a:lnTo>
                    <a:pt x="415" y="41"/>
                  </a:lnTo>
                  <a:lnTo>
                    <a:pt x="416" y="41"/>
                  </a:lnTo>
                  <a:lnTo>
                    <a:pt x="416" y="39"/>
                  </a:lnTo>
                  <a:lnTo>
                    <a:pt x="429" y="39"/>
                  </a:lnTo>
                  <a:lnTo>
                    <a:pt x="429" y="38"/>
                  </a:lnTo>
                  <a:lnTo>
                    <a:pt x="435" y="38"/>
                  </a:lnTo>
                  <a:lnTo>
                    <a:pt x="435" y="36"/>
                  </a:lnTo>
                  <a:lnTo>
                    <a:pt x="436" y="36"/>
                  </a:lnTo>
                  <a:lnTo>
                    <a:pt x="436" y="35"/>
                  </a:lnTo>
                  <a:lnTo>
                    <a:pt x="441" y="35"/>
                  </a:lnTo>
                  <a:lnTo>
                    <a:pt x="441" y="33"/>
                  </a:lnTo>
                  <a:lnTo>
                    <a:pt x="445" y="33"/>
                  </a:lnTo>
                  <a:lnTo>
                    <a:pt x="445" y="32"/>
                  </a:lnTo>
                  <a:lnTo>
                    <a:pt x="450" y="32"/>
                  </a:lnTo>
                  <a:lnTo>
                    <a:pt x="450" y="30"/>
                  </a:lnTo>
                  <a:lnTo>
                    <a:pt x="452" y="30"/>
                  </a:lnTo>
                  <a:lnTo>
                    <a:pt x="452" y="29"/>
                  </a:lnTo>
                  <a:lnTo>
                    <a:pt x="460" y="29"/>
                  </a:lnTo>
                  <a:lnTo>
                    <a:pt x="460" y="28"/>
                  </a:lnTo>
                  <a:lnTo>
                    <a:pt x="469" y="28"/>
                  </a:lnTo>
                  <a:lnTo>
                    <a:pt x="469" y="26"/>
                  </a:lnTo>
                  <a:lnTo>
                    <a:pt x="472" y="26"/>
                  </a:lnTo>
                  <a:lnTo>
                    <a:pt x="472" y="25"/>
                  </a:lnTo>
                  <a:lnTo>
                    <a:pt x="478" y="25"/>
                  </a:lnTo>
                  <a:lnTo>
                    <a:pt x="478" y="23"/>
                  </a:lnTo>
                  <a:lnTo>
                    <a:pt x="479" y="23"/>
                  </a:lnTo>
                  <a:lnTo>
                    <a:pt x="479" y="22"/>
                  </a:lnTo>
                  <a:lnTo>
                    <a:pt x="484" y="22"/>
                  </a:lnTo>
                  <a:lnTo>
                    <a:pt x="484" y="20"/>
                  </a:lnTo>
                  <a:lnTo>
                    <a:pt x="486" y="20"/>
                  </a:lnTo>
                  <a:lnTo>
                    <a:pt x="486" y="19"/>
                  </a:lnTo>
                  <a:lnTo>
                    <a:pt x="488" y="19"/>
                  </a:lnTo>
                  <a:lnTo>
                    <a:pt x="488" y="17"/>
                  </a:lnTo>
                  <a:lnTo>
                    <a:pt x="489" y="17"/>
                  </a:lnTo>
                  <a:lnTo>
                    <a:pt x="489" y="16"/>
                  </a:lnTo>
                  <a:lnTo>
                    <a:pt x="497" y="16"/>
                  </a:lnTo>
                  <a:lnTo>
                    <a:pt x="497" y="14"/>
                  </a:lnTo>
                  <a:lnTo>
                    <a:pt x="503" y="14"/>
                  </a:lnTo>
                  <a:lnTo>
                    <a:pt x="503" y="13"/>
                  </a:lnTo>
                  <a:lnTo>
                    <a:pt x="509" y="13"/>
                  </a:lnTo>
                  <a:lnTo>
                    <a:pt x="509" y="12"/>
                  </a:lnTo>
                  <a:lnTo>
                    <a:pt x="522" y="12"/>
                  </a:lnTo>
                  <a:lnTo>
                    <a:pt x="522" y="10"/>
                  </a:lnTo>
                  <a:lnTo>
                    <a:pt x="527" y="10"/>
                  </a:lnTo>
                  <a:lnTo>
                    <a:pt x="527" y="9"/>
                  </a:lnTo>
                  <a:lnTo>
                    <a:pt x="530" y="9"/>
                  </a:lnTo>
                  <a:lnTo>
                    <a:pt x="530" y="7"/>
                  </a:lnTo>
                  <a:lnTo>
                    <a:pt x="533" y="7"/>
                  </a:lnTo>
                  <a:lnTo>
                    <a:pt x="533" y="6"/>
                  </a:lnTo>
                  <a:lnTo>
                    <a:pt x="534" y="6"/>
                  </a:lnTo>
                  <a:lnTo>
                    <a:pt x="534" y="3"/>
                  </a:lnTo>
                  <a:lnTo>
                    <a:pt x="537" y="3"/>
                  </a:lnTo>
                  <a:lnTo>
                    <a:pt x="537" y="3"/>
                  </a:lnTo>
                  <a:lnTo>
                    <a:pt x="540" y="3"/>
                  </a:lnTo>
                  <a:lnTo>
                    <a:pt x="540" y="3"/>
                  </a:lnTo>
                  <a:lnTo>
                    <a:pt x="542" y="3"/>
                  </a:lnTo>
                  <a:lnTo>
                    <a:pt x="542" y="1"/>
                  </a:lnTo>
                  <a:lnTo>
                    <a:pt x="544" y="1"/>
                  </a:lnTo>
                  <a:lnTo>
                    <a:pt x="544" y="1"/>
                  </a:lnTo>
                  <a:lnTo>
                    <a:pt x="550" y="1"/>
                  </a:lnTo>
                  <a:lnTo>
                    <a:pt x="550" y="1"/>
                  </a:lnTo>
                  <a:lnTo>
                    <a:pt x="550" y="1"/>
                  </a:lnTo>
                  <a:lnTo>
                    <a:pt x="550" y="0"/>
                  </a:lnTo>
                  <a:lnTo>
                    <a:pt x="551" y="0"/>
                  </a:lnTo>
                  <a:lnTo>
                    <a:pt x="551" y="0"/>
                  </a:lnTo>
                  <a:lnTo>
                    <a:pt x="552" y="0"/>
                  </a:lnTo>
                  <a:lnTo>
                    <a:pt x="552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553" y="0"/>
                  </a:lnTo>
                </a:path>
              </a:pathLst>
            </a:custGeom>
            <a:noFill/>
            <a:ln w="19050" cap="rnd">
              <a:solidFill>
                <a:schemeClr val="accent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  <p:sp>
          <p:nvSpPr>
            <p:cNvPr id="259" name="Freeform 58">
              <a:extLst>
                <a:ext uri="{FF2B5EF4-FFF2-40B4-BE49-F238E27FC236}">
                  <a16:creationId xmlns:a16="http://schemas.microsoft.com/office/drawing/2014/main" id="{5845E4F8-D5C1-4DA2-86A0-52365DFA74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55929" y="7409177"/>
              <a:ext cx="4074910" cy="2093203"/>
            </a:xfrm>
            <a:custGeom>
              <a:avLst/>
              <a:gdLst>
                <a:gd name="T0" fmla="*/ 5 w 553"/>
                <a:gd name="T1" fmla="*/ 214 h 219"/>
                <a:gd name="T2" fmla="*/ 9 w 553"/>
                <a:gd name="T3" fmla="*/ 206 h 219"/>
                <a:gd name="T4" fmla="*/ 18 w 553"/>
                <a:gd name="T5" fmla="*/ 199 h 219"/>
                <a:gd name="T6" fmla="*/ 24 w 553"/>
                <a:gd name="T7" fmla="*/ 196 h 219"/>
                <a:gd name="T8" fmla="*/ 27 w 553"/>
                <a:gd name="T9" fmla="*/ 191 h 219"/>
                <a:gd name="T10" fmla="*/ 32 w 553"/>
                <a:gd name="T11" fmla="*/ 183 h 219"/>
                <a:gd name="T12" fmla="*/ 35 w 553"/>
                <a:gd name="T13" fmla="*/ 179 h 219"/>
                <a:gd name="T14" fmla="*/ 40 w 553"/>
                <a:gd name="T15" fmla="*/ 176 h 219"/>
                <a:gd name="T16" fmla="*/ 44 w 553"/>
                <a:gd name="T17" fmla="*/ 166 h 219"/>
                <a:gd name="T18" fmla="*/ 58 w 553"/>
                <a:gd name="T19" fmla="*/ 165 h 219"/>
                <a:gd name="T20" fmla="*/ 63 w 553"/>
                <a:gd name="T21" fmla="*/ 160 h 219"/>
                <a:gd name="T22" fmla="*/ 70 w 553"/>
                <a:gd name="T23" fmla="*/ 157 h 219"/>
                <a:gd name="T24" fmla="*/ 71 w 553"/>
                <a:gd name="T25" fmla="*/ 152 h 219"/>
                <a:gd name="T26" fmla="*/ 83 w 553"/>
                <a:gd name="T27" fmla="*/ 149 h 219"/>
                <a:gd name="T28" fmla="*/ 86 w 553"/>
                <a:gd name="T29" fmla="*/ 145 h 219"/>
                <a:gd name="T30" fmla="*/ 89 w 553"/>
                <a:gd name="T31" fmla="*/ 142 h 219"/>
                <a:gd name="T32" fmla="*/ 99 w 553"/>
                <a:gd name="T33" fmla="*/ 137 h 219"/>
                <a:gd name="T34" fmla="*/ 106 w 553"/>
                <a:gd name="T35" fmla="*/ 132 h 219"/>
                <a:gd name="T36" fmla="*/ 112 w 553"/>
                <a:gd name="T37" fmla="*/ 128 h 219"/>
                <a:gd name="T38" fmla="*/ 117 w 553"/>
                <a:gd name="T39" fmla="*/ 125 h 219"/>
                <a:gd name="T40" fmla="*/ 121 w 553"/>
                <a:gd name="T41" fmla="*/ 120 h 219"/>
                <a:gd name="T42" fmla="*/ 127 w 553"/>
                <a:gd name="T43" fmla="*/ 117 h 219"/>
                <a:gd name="T44" fmla="*/ 133 w 553"/>
                <a:gd name="T45" fmla="*/ 112 h 219"/>
                <a:gd name="T46" fmla="*/ 141 w 553"/>
                <a:gd name="T47" fmla="*/ 111 h 219"/>
                <a:gd name="T48" fmla="*/ 143 w 553"/>
                <a:gd name="T49" fmla="*/ 104 h 219"/>
                <a:gd name="T50" fmla="*/ 151 w 553"/>
                <a:gd name="T51" fmla="*/ 100 h 219"/>
                <a:gd name="T52" fmla="*/ 163 w 553"/>
                <a:gd name="T53" fmla="*/ 95 h 219"/>
                <a:gd name="T54" fmla="*/ 172 w 553"/>
                <a:gd name="T55" fmla="*/ 92 h 219"/>
                <a:gd name="T56" fmla="*/ 174 w 553"/>
                <a:gd name="T57" fmla="*/ 86 h 219"/>
                <a:gd name="T58" fmla="*/ 187 w 553"/>
                <a:gd name="T59" fmla="*/ 82 h 219"/>
                <a:gd name="T60" fmla="*/ 189 w 553"/>
                <a:gd name="T61" fmla="*/ 78 h 219"/>
                <a:gd name="T62" fmla="*/ 201 w 553"/>
                <a:gd name="T63" fmla="*/ 75 h 219"/>
                <a:gd name="T64" fmla="*/ 206 w 553"/>
                <a:gd name="T65" fmla="*/ 70 h 219"/>
                <a:gd name="T66" fmla="*/ 220 w 553"/>
                <a:gd name="T67" fmla="*/ 65 h 219"/>
                <a:gd name="T68" fmla="*/ 233 w 553"/>
                <a:gd name="T69" fmla="*/ 62 h 219"/>
                <a:gd name="T70" fmla="*/ 249 w 553"/>
                <a:gd name="T71" fmla="*/ 61 h 219"/>
                <a:gd name="T72" fmla="*/ 261 w 553"/>
                <a:gd name="T73" fmla="*/ 56 h 219"/>
                <a:gd name="T74" fmla="*/ 276 w 553"/>
                <a:gd name="T75" fmla="*/ 53 h 219"/>
                <a:gd name="T76" fmla="*/ 286 w 553"/>
                <a:gd name="T77" fmla="*/ 49 h 219"/>
                <a:gd name="T78" fmla="*/ 303 w 553"/>
                <a:gd name="T79" fmla="*/ 46 h 219"/>
                <a:gd name="T80" fmla="*/ 307 w 553"/>
                <a:gd name="T81" fmla="*/ 45 h 219"/>
                <a:gd name="T82" fmla="*/ 312 w 553"/>
                <a:gd name="T83" fmla="*/ 41 h 219"/>
                <a:gd name="T84" fmla="*/ 316 w 553"/>
                <a:gd name="T85" fmla="*/ 37 h 219"/>
                <a:gd name="T86" fmla="*/ 331 w 553"/>
                <a:gd name="T87" fmla="*/ 32 h 219"/>
                <a:gd name="T88" fmla="*/ 351 w 553"/>
                <a:gd name="T89" fmla="*/ 27 h 219"/>
                <a:gd name="T90" fmla="*/ 390 w 553"/>
                <a:gd name="T91" fmla="*/ 22 h 219"/>
                <a:gd name="T92" fmla="*/ 407 w 553"/>
                <a:gd name="T93" fmla="*/ 19 h 219"/>
                <a:gd name="T94" fmla="*/ 433 w 553"/>
                <a:gd name="T95" fmla="*/ 17 h 219"/>
                <a:gd name="T96" fmla="*/ 452 w 553"/>
                <a:gd name="T97" fmla="*/ 14 h 219"/>
                <a:gd name="T98" fmla="*/ 464 w 553"/>
                <a:gd name="T99" fmla="*/ 12 h 219"/>
                <a:gd name="T100" fmla="*/ 506 w 553"/>
                <a:gd name="T101" fmla="*/ 9 h 219"/>
                <a:gd name="T102" fmla="*/ 522 w 553"/>
                <a:gd name="T103" fmla="*/ 9 h 219"/>
                <a:gd name="T104" fmla="*/ 528 w 553"/>
                <a:gd name="T105" fmla="*/ 4 h 219"/>
                <a:gd name="T106" fmla="*/ 539 w 553"/>
                <a:gd name="T107" fmla="*/ 4 h 219"/>
                <a:gd name="T108" fmla="*/ 547 w 553"/>
                <a:gd name="T109" fmla="*/ 2 h 219"/>
                <a:gd name="T110" fmla="*/ 553 w 553"/>
                <a:gd name="T111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53" h="219">
                  <a:moveTo>
                    <a:pt x="0" y="219"/>
                  </a:moveTo>
                  <a:lnTo>
                    <a:pt x="3" y="219"/>
                  </a:lnTo>
                  <a:lnTo>
                    <a:pt x="3" y="216"/>
                  </a:lnTo>
                  <a:lnTo>
                    <a:pt x="5" y="216"/>
                  </a:lnTo>
                  <a:lnTo>
                    <a:pt x="5" y="214"/>
                  </a:lnTo>
                  <a:lnTo>
                    <a:pt x="6" y="214"/>
                  </a:lnTo>
                  <a:lnTo>
                    <a:pt x="6" y="208"/>
                  </a:lnTo>
                  <a:lnTo>
                    <a:pt x="7" y="208"/>
                  </a:lnTo>
                  <a:lnTo>
                    <a:pt x="7" y="206"/>
                  </a:lnTo>
                  <a:lnTo>
                    <a:pt x="9" y="206"/>
                  </a:lnTo>
                  <a:lnTo>
                    <a:pt x="9" y="203"/>
                  </a:lnTo>
                  <a:lnTo>
                    <a:pt x="9" y="203"/>
                  </a:lnTo>
                  <a:lnTo>
                    <a:pt x="9" y="202"/>
                  </a:lnTo>
                  <a:lnTo>
                    <a:pt x="18" y="202"/>
                  </a:lnTo>
                  <a:lnTo>
                    <a:pt x="18" y="199"/>
                  </a:lnTo>
                  <a:lnTo>
                    <a:pt x="19" y="199"/>
                  </a:lnTo>
                  <a:lnTo>
                    <a:pt x="19" y="197"/>
                  </a:lnTo>
                  <a:lnTo>
                    <a:pt x="21" y="197"/>
                  </a:lnTo>
                  <a:lnTo>
                    <a:pt x="21" y="196"/>
                  </a:lnTo>
                  <a:lnTo>
                    <a:pt x="24" y="196"/>
                  </a:lnTo>
                  <a:lnTo>
                    <a:pt x="24" y="194"/>
                  </a:lnTo>
                  <a:lnTo>
                    <a:pt x="26" y="194"/>
                  </a:lnTo>
                  <a:lnTo>
                    <a:pt x="26" y="193"/>
                  </a:lnTo>
                  <a:lnTo>
                    <a:pt x="27" y="193"/>
                  </a:lnTo>
                  <a:lnTo>
                    <a:pt x="27" y="191"/>
                  </a:lnTo>
                  <a:lnTo>
                    <a:pt x="28" y="191"/>
                  </a:lnTo>
                  <a:lnTo>
                    <a:pt x="28" y="185"/>
                  </a:lnTo>
                  <a:lnTo>
                    <a:pt x="29" y="185"/>
                  </a:lnTo>
                  <a:lnTo>
                    <a:pt x="29" y="183"/>
                  </a:lnTo>
                  <a:lnTo>
                    <a:pt x="32" y="183"/>
                  </a:lnTo>
                  <a:lnTo>
                    <a:pt x="32" y="182"/>
                  </a:lnTo>
                  <a:lnTo>
                    <a:pt x="34" y="182"/>
                  </a:lnTo>
                  <a:lnTo>
                    <a:pt x="34" y="180"/>
                  </a:lnTo>
                  <a:lnTo>
                    <a:pt x="35" y="180"/>
                  </a:lnTo>
                  <a:lnTo>
                    <a:pt x="35" y="179"/>
                  </a:lnTo>
                  <a:lnTo>
                    <a:pt x="37" y="179"/>
                  </a:lnTo>
                  <a:lnTo>
                    <a:pt x="37" y="177"/>
                  </a:lnTo>
                  <a:lnTo>
                    <a:pt x="37" y="177"/>
                  </a:lnTo>
                  <a:lnTo>
                    <a:pt x="37" y="176"/>
                  </a:lnTo>
                  <a:lnTo>
                    <a:pt x="40" y="176"/>
                  </a:lnTo>
                  <a:lnTo>
                    <a:pt x="40" y="173"/>
                  </a:lnTo>
                  <a:lnTo>
                    <a:pt x="43" y="173"/>
                  </a:lnTo>
                  <a:lnTo>
                    <a:pt x="43" y="168"/>
                  </a:lnTo>
                  <a:lnTo>
                    <a:pt x="44" y="168"/>
                  </a:lnTo>
                  <a:lnTo>
                    <a:pt x="44" y="166"/>
                  </a:lnTo>
                  <a:lnTo>
                    <a:pt x="45" y="166"/>
                  </a:lnTo>
                  <a:lnTo>
                    <a:pt x="45" y="165"/>
                  </a:lnTo>
                  <a:lnTo>
                    <a:pt x="46" y="165"/>
                  </a:lnTo>
                  <a:lnTo>
                    <a:pt x="46" y="165"/>
                  </a:lnTo>
                  <a:lnTo>
                    <a:pt x="58" y="165"/>
                  </a:lnTo>
                  <a:lnTo>
                    <a:pt x="58" y="163"/>
                  </a:lnTo>
                  <a:lnTo>
                    <a:pt x="62" y="163"/>
                  </a:lnTo>
                  <a:lnTo>
                    <a:pt x="62" y="162"/>
                  </a:lnTo>
                  <a:lnTo>
                    <a:pt x="63" y="162"/>
                  </a:lnTo>
                  <a:lnTo>
                    <a:pt x="63" y="160"/>
                  </a:lnTo>
                  <a:lnTo>
                    <a:pt x="65" y="160"/>
                  </a:lnTo>
                  <a:lnTo>
                    <a:pt x="65" y="159"/>
                  </a:lnTo>
                  <a:lnTo>
                    <a:pt x="68" y="159"/>
                  </a:lnTo>
                  <a:lnTo>
                    <a:pt x="68" y="157"/>
                  </a:lnTo>
                  <a:lnTo>
                    <a:pt x="70" y="157"/>
                  </a:lnTo>
                  <a:lnTo>
                    <a:pt x="70" y="154"/>
                  </a:lnTo>
                  <a:lnTo>
                    <a:pt x="71" y="154"/>
                  </a:lnTo>
                  <a:lnTo>
                    <a:pt x="71" y="152"/>
                  </a:lnTo>
                  <a:lnTo>
                    <a:pt x="71" y="152"/>
                  </a:lnTo>
                  <a:lnTo>
                    <a:pt x="71" y="152"/>
                  </a:lnTo>
                  <a:lnTo>
                    <a:pt x="74" y="152"/>
                  </a:lnTo>
                  <a:lnTo>
                    <a:pt x="74" y="151"/>
                  </a:lnTo>
                  <a:lnTo>
                    <a:pt x="80" y="151"/>
                  </a:lnTo>
                  <a:lnTo>
                    <a:pt x="80" y="149"/>
                  </a:lnTo>
                  <a:lnTo>
                    <a:pt x="83" y="149"/>
                  </a:lnTo>
                  <a:lnTo>
                    <a:pt x="83" y="148"/>
                  </a:lnTo>
                  <a:lnTo>
                    <a:pt x="84" y="148"/>
                  </a:lnTo>
                  <a:lnTo>
                    <a:pt x="84" y="146"/>
                  </a:lnTo>
                  <a:lnTo>
                    <a:pt x="86" y="146"/>
                  </a:lnTo>
                  <a:lnTo>
                    <a:pt x="86" y="145"/>
                  </a:lnTo>
                  <a:lnTo>
                    <a:pt x="87" y="145"/>
                  </a:lnTo>
                  <a:lnTo>
                    <a:pt x="87" y="143"/>
                  </a:lnTo>
                  <a:lnTo>
                    <a:pt x="88" y="143"/>
                  </a:lnTo>
                  <a:lnTo>
                    <a:pt x="88" y="142"/>
                  </a:lnTo>
                  <a:lnTo>
                    <a:pt x="89" y="142"/>
                  </a:lnTo>
                  <a:lnTo>
                    <a:pt x="89" y="140"/>
                  </a:lnTo>
                  <a:lnTo>
                    <a:pt x="94" y="140"/>
                  </a:lnTo>
                  <a:lnTo>
                    <a:pt x="94" y="139"/>
                  </a:lnTo>
                  <a:lnTo>
                    <a:pt x="99" y="139"/>
                  </a:lnTo>
                  <a:lnTo>
                    <a:pt x="99" y="137"/>
                  </a:lnTo>
                  <a:lnTo>
                    <a:pt x="101" y="137"/>
                  </a:lnTo>
                  <a:lnTo>
                    <a:pt x="101" y="134"/>
                  </a:lnTo>
                  <a:lnTo>
                    <a:pt x="102" y="134"/>
                  </a:lnTo>
                  <a:lnTo>
                    <a:pt x="102" y="132"/>
                  </a:lnTo>
                  <a:lnTo>
                    <a:pt x="106" y="132"/>
                  </a:lnTo>
                  <a:lnTo>
                    <a:pt x="106" y="131"/>
                  </a:lnTo>
                  <a:lnTo>
                    <a:pt x="109" y="131"/>
                  </a:lnTo>
                  <a:lnTo>
                    <a:pt x="109" y="129"/>
                  </a:lnTo>
                  <a:lnTo>
                    <a:pt x="112" y="129"/>
                  </a:lnTo>
                  <a:lnTo>
                    <a:pt x="112" y="128"/>
                  </a:lnTo>
                  <a:lnTo>
                    <a:pt x="115" y="128"/>
                  </a:lnTo>
                  <a:lnTo>
                    <a:pt x="115" y="126"/>
                  </a:lnTo>
                  <a:lnTo>
                    <a:pt x="116" y="126"/>
                  </a:lnTo>
                  <a:lnTo>
                    <a:pt x="116" y="125"/>
                  </a:lnTo>
                  <a:lnTo>
                    <a:pt x="117" y="125"/>
                  </a:lnTo>
                  <a:lnTo>
                    <a:pt x="117" y="123"/>
                  </a:lnTo>
                  <a:lnTo>
                    <a:pt x="120" y="123"/>
                  </a:lnTo>
                  <a:lnTo>
                    <a:pt x="120" y="121"/>
                  </a:lnTo>
                  <a:lnTo>
                    <a:pt x="121" y="121"/>
                  </a:lnTo>
                  <a:lnTo>
                    <a:pt x="121" y="120"/>
                  </a:lnTo>
                  <a:lnTo>
                    <a:pt x="124" y="120"/>
                  </a:lnTo>
                  <a:lnTo>
                    <a:pt x="124" y="118"/>
                  </a:lnTo>
                  <a:lnTo>
                    <a:pt x="124" y="118"/>
                  </a:lnTo>
                  <a:lnTo>
                    <a:pt x="124" y="117"/>
                  </a:lnTo>
                  <a:lnTo>
                    <a:pt x="127" y="117"/>
                  </a:lnTo>
                  <a:lnTo>
                    <a:pt x="127" y="115"/>
                  </a:lnTo>
                  <a:lnTo>
                    <a:pt x="131" y="115"/>
                  </a:lnTo>
                  <a:lnTo>
                    <a:pt x="131" y="114"/>
                  </a:lnTo>
                  <a:lnTo>
                    <a:pt x="133" y="114"/>
                  </a:lnTo>
                  <a:lnTo>
                    <a:pt x="133" y="112"/>
                  </a:lnTo>
                  <a:lnTo>
                    <a:pt x="138" y="112"/>
                  </a:lnTo>
                  <a:lnTo>
                    <a:pt x="138" y="112"/>
                  </a:lnTo>
                  <a:lnTo>
                    <a:pt x="140" y="112"/>
                  </a:lnTo>
                  <a:lnTo>
                    <a:pt x="140" y="111"/>
                  </a:lnTo>
                  <a:lnTo>
                    <a:pt x="141" y="111"/>
                  </a:lnTo>
                  <a:lnTo>
                    <a:pt x="141" y="109"/>
                  </a:lnTo>
                  <a:lnTo>
                    <a:pt x="142" y="109"/>
                  </a:lnTo>
                  <a:lnTo>
                    <a:pt x="142" y="107"/>
                  </a:lnTo>
                  <a:lnTo>
                    <a:pt x="143" y="107"/>
                  </a:lnTo>
                  <a:lnTo>
                    <a:pt x="143" y="104"/>
                  </a:lnTo>
                  <a:lnTo>
                    <a:pt x="143" y="104"/>
                  </a:lnTo>
                  <a:lnTo>
                    <a:pt x="143" y="101"/>
                  </a:lnTo>
                  <a:lnTo>
                    <a:pt x="147" y="101"/>
                  </a:lnTo>
                  <a:lnTo>
                    <a:pt x="147" y="100"/>
                  </a:lnTo>
                  <a:lnTo>
                    <a:pt x="151" y="100"/>
                  </a:lnTo>
                  <a:lnTo>
                    <a:pt x="151" y="98"/>
                  </a:lnTo>
                  <a:lnTo>
                    <a:pt x="158" y="98"/>
                  </a:lnTo>
                  <a:lnTo>
                    <a:pt x="158" y="97"/>
                  </a:lnTo>
                  <a:lnTo>
                    <a:pt x="163" y="97"/>
                  </a:lnTo>
                  <a:lnTo>
                    <a:pt x="163" y="95"/>
                  </a:lnTo>
                  <a:lnTo>
                    <a:pt x="167" y="95"/>
                  </a:lnTo>
                  <a:lnTo>
                    <a:pt x="167" y="93"/>
                  </a:lnTo>
                  <a:lnTo>
                    <a:pt x="171" y="93"/>
                  </a:lnTo>
                  <a:lnTo>
                    <a:pt x="171" y="92"/>
                  </a:lnTo>
                  <a:lnTo>
                    <a:pt x="172" y="92"/>
                  </a:lnTo>
                  <a:lnTo>
                    <a:pt x="172" y="90"/>
                  </a:lnTo>
                  <a:lnTo>
                    <a:pt x="173" y="90"/>
                  </a:lnTo>
                  <a:lnTo>
                    <a:pt x="173" y="89"/>
                  </a:lnTo>
                  <a:lnTo>
                    <a:pt x="174" y="89"/>
                  </a:lnTo>
                  <a:lnTo>
                    <a:pt x="174" y="86"/>
                  </a:lnTo>
                  <a:lnTo>
                    <a:pt x="184" y="86"/>
                  </a:lnTo>
                  <a:lnTo>
                    <a:pt x="184" y="84"/>
                  </a:lnTo>
                  <a:lnTo>
                    <a:pt x="186" y="84"/>
                  </a:lnTo>
                  <a:lnTo>
                    <a:pt x="186" y="82"/>
                  </a:lnTo>
                  <a:lnTo>
                    <a:pt x="187" y="82"/>
                  </a:lnTo>
                  <a:lnTo>
                    <a:pt x="187" y="81"/>
                  </a:lnTo>
                  <a:lnTo>
                    <a:pt x="188" y="81"/>
                  </a:lnTo>
                  <a:lnTo>
                    <a:pt x="188" y="79"/>
                  </a:lnTo>
                  <a:lnTo>
                    <a:pt x="189" y="79"/>
                  </a:lnTo>
                  <a:lnTo>
                    <a:pt x="189" y="78"/>
                  </a:lnTo>
                  <a:lnTo>
                    <a:pt x="192" y="78"/>
                  </a:lnTo>
                  <a:lnTo>
                    <a:pt x="192" y="76"/>
                  </a:lnTo>
                  <a:lnTo>
                    <a:pt x="195" y="76"/>
                  </a:lnTo>
                  <a:lnTo>
                    <a:pt x="195" y="75"/>
                  </a:lnTo>
                  <a:lnTo>
                    <a:pt x="201" y="75"/>
                  </a:lnTo>
                  <a:lnTo>
                    <a:pt x="201" y="73"/>
                  </a:lnTo>
                  <a:lnTo>
                    <a:pt x="202" y="73"/>
                  </a:lnTo>
                  <a:lnTo>
                    <a:pt x="202" y="72"/>
                  </a:lnTo>
                  <a:lnTo>
                    <a:pt x="206" y="72"/>
                  </a:lnTo>
                  <a:lnTo>
                    <a:pt x="206" y="70"/>
                  </a:lnTo>
                  <a:lnTo>
                    <a:pt x="214" y="70"/>
                  </a:lnTo>
                  <a:lnTo>
                    <a:pt x="214" y="67"/>
                  </a:lnTo>
                  <a:lnTo>
                    <a:pt x="219" y="67"/>
                  </a:lnTo>
                  <a:lnTo>
                    <a:pt x="219" y="65"/>
                  </a:lnTo>
                  <a:lnTo>
                    <a:pt x="220" y="65"/>
                  </a:lnTo>
                  <a:lnTo>
                    <a:pt x="220" y="64"/>
                  </a:lnTo>
                  <a:lnTo>
                    <a:pt x="222" y="64"/>
                  </a:lnTo>
                  <a:lnTo>
                    <a:pt x="222" y="64"/>
                  </a:lnTo>
                  <a:lnTo>
                    <a:pt x="233" y="64"/>
                  </a:lnTo>
                  <a:lnTo>
                    <a:pt x="233" y="62"/>
                  </a:lnTo>
                  <a:lnTo>
                    <a:pt x="234" y="62"/>
                  </a:lnTo>
                  <a:lnTo>
                    <a:pt x="234" y="62"/>
                  </a:lnTo>
                  <a:lnTo>
                    <a:pt x="247" y="62"/>
                  </a:lnTo>
                  <a:lnTo>
                    <a:pt x="247" y="61"/>
                  </a:lnTo>
                  <a:lnTo>
                    <a:pt x="249" y="61"/>
                  </a:lnTo>
                  <a:lnTo>
                    <a:pt x="249" y="59"/>
                  </a:lnTo>
                  <a:lnTo>
                    <a:pt x="260" y="59"/>
                  </a:lnTo>
                  <a:lnTo>
                    <a:pt x="260" y="57"/>
                  </a:lnTo>
                  <a:lnTo>
                    <a:pt x="261" y="57"/>
                  </a:lnTo>
                  <a:lnTo>
                    <a:pt x="261" y="56"/>
                  </a:lnTo>
                  <a:lnTo>
                    <a:pt x="263" y="56"/>
                  </a:lnTo>
                  <a:lnTo>
                    <a:pt x="263" y="54"/>
                  </a:lnTo>
                  <a:lnTo>
                    <a:pt x="275" y="54"/>
                  </a:lnTo>
                  <a:lnTo>
                    <a:pt x="275" y="53"/>
                  </a:lnTo>
                  <a:lnTo>
                    <a:pt x="276" y="53"/>
                  </a:lnTo>
                  <a:lnTo>
                    <a:pt x="276" y="53"/>
                  </a:lnTo>
                  <a:lnTo>
                    <a:pt x="276" y="53"/>
                  </a:lnTo>
                  <a:lnTo>
                    <a:pt x="276" y="51"/>
                  </a:lnTo>
                  <a:lnTo>
                    <a:pt x="286" y="51"/>
                  </a:lnTo>
                  <a:lnTo>
                    <a:pt x="286" y="49"/>
                  </a:lnTo>
                  <a:lnTo>
                    <a:pt x="292" y="49"/>
                  </a:lnTo>
                  <a:lnTo>
                    <a:pt x="292" y="48"/>
                  </a:lnTo>
                  <a:lnTo>
                    <a:pt x="298" y="48"/>
                  </a:lnTo>
                  <a:lnTo>
                    <a:pt x="298" y="46"/>
                  </a:lnTo>
                  <a:lnTo>
                    <a:pt x="303" y="46"/>
                  </a:lnTo>
                  <a:lnTo>
                    <a:pt x="303" y="46"/>
                  </a:lnTo>
                  <a:lnTo>
                    <a:pt x="304" y="46"/>
                  </a:lnTo>
                  <a:lnTo>
                    <a:pt x="304" y="45"/>
                  </a:lnTo>
                  <a:lnTo>
                    <a:pt x="307" y="45"/>
                  </a:lnTo>
                  <a:lnTo>
                    <a:pt x="307" y="45"/>
                  </a:lnTo>
                  <a:lnTo>
                    <a:pt x="307" y="45"/>
                  </a:lnTo>
                  <a:lnTo>
                    <a:pt x="307" y="43"/>
                  </a:lnTo>
                  <a:lnTo>
                    <a:pt x="308" y="43"/>
                  </a:lnTo>
                  <a:lnTo>
                    <a:pt x="308" y="41"/>
                  </a:lnTo>
                  <a:lnTo>
                    <a:pt x="312" y="41"/>
                  </a:lnTo>
                  <a:lnTo>
                    <a:pt x="312" y="40"/>
                  </a:lnTo>
                  <a:lnTo>
                    <a:pt x="314" y="40"/>
                  </a:lnTo>
                  <a:lnTo>
                    <a:pt x="314" y="38"/>
                  </a:lnTo>
                  <a:lnTo>
                    <a:pt x="316" y="38"/>
                  </a:lnTo>
                  <a:lnTo>
                    <a:pt x="316" y="37"/>
                  </a:lnTo>
                  <a:lnTo>
                    <a:pt x="320" y="37"/>
                  </a:lnTo>
                  <a:lnTo>
                    <a:pt x="320" y="33"/>
                  </a:lnTo>
                  <a:lnTo>
                    <a:pt x="323" y="33"/>
                  </a:lnTo>
                  <a:lnTo>
                    <a:pt x="323" y="32"/>
                  </a:lnTo>
                  <a:lnTo>
                    <a:pt x="331" y="32"/>
                  </a:lnTo>
                  <a:lnTo>
                    <a:pt x="331" y="30"/>
                  </a:lnTo>
                  <a:lnTo>
                    <a:pt x="332" y="30"/>
                  </a:lnTo>
                  <a:lnTo>
                    <a:pt x="332" y="29"/>
                  </a:lnTo>
                  <a:lnTo>
                    <a:pt x="351" y="29"/>
                  </a:lnTo>
                  <a:lnTo>
                    <a:pt x="351" y="27"/>
                  </a:lnTo>
                  <a:lnTo>
                    <a:pt x="357" y="27"/>
                  </a:lnTo>
                  <a:lnTo>
                    <a:pt x="357" y="24"/>
                  </a:lnTo>
                  <a:lnTo>
                    <a:pt x="357" y="24"/>
                  </a:lnTo>
                  <a:lnTo>
                    <a:pt x="357" y="22"/>
                  </a:lnTo>
                  <a:lnTo>
                    <a:pt x="390" y="22"/>
                  </a:lnTo>
                  <a:lnTo>
                    <a:pt x="390" y="22"/>
                  </a:lnTo>
                  <a:lnTo>
                    <a:pt x="403" y="22"/>
                  </a:lnTo>
                  <a:lnTo>
                    <a:pt x="403" y="20"/>
                  </a:lnTo>
                  <a:lnTo>
                    <a:pt x="407" y="20"/>
                  </a:lnTo>
                  <a:lnTo>
                    <a:pt x="407" y="19"/>
                  </a:lnTo>
                  <a:lnTo>
                    <a:pt x="414" y="19"/>
                  </a:lnTo>
                  <a:lnTo>
                    <a:pt x="414" y="19"/>
                  </a:lnTo>
                  <a:lnTo>
                    <a:pt x="430" y="19"/>
                  </a:lnTo>
                  <a:lnTo>
                    <a:pt x="430" y="17"/>
                  </a:lnTo>
                  <a:lnTo>
                    <a:pt x="433" y="17"/>
                  </a:lnTo>
                  <a:lnTo>
                    <a:pt x="433" y="16"/>
                  </a:lnTo>
                  <a:lnTo>
                    <a:pt x="443" y="16"/>
                  </a:lnTo>
                  <a:lnTo>
                    <a:pt x="443" y="14"/>
                  </a:lnTo>
                  <a:lnTo>
                    <a:pt x="452" y="14"/>
                  </a:lnTo>
                  <a:lnTo>
                    <a:pt x="452" y="14"/>
                  </a:lnTo>
                  <a:lnTo>
                    <a:pt x="459" y="14"/>
                  </a:lnTo>
                  <a:lnTo>
                    <a:pt x="459" y="14"/>
                  </a:lnTo>
                  <a:lnTo>
                    <a:pt x="460" y="14"/>
                  </a:lnTo>
                  <a:lnTo>
                    <a:pt x="460" y="12"/>
                  </a:lnTo>
                  <a:lnTo>
                    <a:pt x="464" y="12"/>
                  </a:lnTo>
                  <a:lnTo>
                    <a:pt x="464" y="11"/>
                  </a:lnTo>
                  <a:lnTo>
                    <a:pt x="502" y="11"/>
                  </a:lnTo>
                  <a:lnTo>
                    <a:pt x="502" y="11"/>
                  </a:lnTo>
                  <a:lnTo>
                    <a:pt x="506" y="11"/>
                  </a:lnTo>
                  <a:lnTo>
                    <a:pt x="506" y="9"/>
                  </a:lnTo>
                  <a:lnTo>
                    <a:pt x="512" y="9"/>
                  </a:lnTo>
                  <a:lnTo>
                    <a:pt x="512" y="9"/>
                  </a:lnTo>
                  <a:lnTo>
                    <a:pt x="518" y="9"/>
                  </a:lnTo>
                  <a:lnTo>
                    <a:pt x="518" y="9"/>
                  </a:lnTo>
                  <a:lnTo>
                    <a:pt x="522" y="9"/>
                  </a:lnTo>
                  <a:lnTo>
                    <a:pt x="522" y="7"/>
                  </a:lnTo>
                  <a:lnTo>
                    <a:pt x="524" y="7"/>
                  </a:lnTo>
                  <a:lnTo>
                    <a:pt x="524" y="6"/>
                  </a:lnTo>
                  <a:lnTo>
                    <a:pt x="528" y="6"/>
                  </a:lnTo>
                  <a:lnTo>
                    <a:pt x="528" y="4"/>
                  </a:lnTo>
                  <a:lnTo>
                    <a:pt x="530" y="4"/>
                  </a:lnTo>
                  <a:lnTo>
                    <a:pt x="530" y="4"/>
                  </a:lnTo>
                  <a:lnTo>
                    <a:pt x="537" y="4"/>
                  </a:lnTo>
                  <a:lnTo>
                    <a:pt x="537" y="4"/>
                  </a:lnTo>
                  <a:lnTo>
                    <a:pt x="539" y="4"/>
                  </a:lnTo>
                  <a:lnTo>
                    <a:pt x="539" y="2"/>
                  </a:lnTo>
                  <a:lnTo>
                    <a:pt x="546" y="2"/>
                  </a:lnTo>
                  <a:lnTo>
                    <a:pt x="546" y="2"/>
                  </a:lnTo>
                  <a:lnTo>
                    <a:pt x="547" y="2"/>
                  </a:lnTo>
                  <a:lnTo>
                    <a:pt x="547" y="2"/>
                  </a:lnTo>
                  <a:lnTo>
                    <a:pt x="548" y="2"/>
                  </a:lnTo>
                  <a:lnTo>
                    <a:pt x="548" y="2"/>
                  </a:lnTo>
                  <a:lnTo>
                    <a:pt x="550" y="2"/>
                  </a:lnTo>
                  <a:lnTo>
                    <a:pt x="550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553" y="0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  <p:sp>
          <p:nvSpPr>
            <p:cNvPr id="494" name="Line 29">
              <a:extLst>
                <a:ext uri="{FF2B5EF4-FFF2-40B4-BE49-F238E27FC236}">
                  <a16:creationId xmlns:a16="http://schemas.microsoft.com/office/drawing/2014/main" id="{33A89DED-8E4C-4ECC-B205-4469E74A94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09308" y="6069892"/>
              <a:ext cx="2207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714">
                <a:latin typeface="YaleNew" panose="02000602050000020003" pitchFamily="50" charset="0"/>
              </a:endParaRPr>
            </a:p>
          </p:txBody>
        </p:sp>
      </p:grpSp>
      <p:sp>
        <p:nvSpPr>
          <p:cNvPr id="262" name="Text Box 2">
            <a:extLst>
              <a:ext uri="{FF2B5EF4-FFF2-40B4-BE49-F238E27FC236}">
                <a16:creationId xmlns:a16="http://schemas.microsoft.com/office/drawing/2014/main" id="{1EAD49D2-AD85-4827-B07A-5F545F251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2720" y="9856280"/>
            <a:ext cx="21065764" cy="4033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4229" dirty="0">
                <a:solidFill>
                  <a:srgbClr val="FFFFFF"/>
                </a:solidFill>
                <a:latin typeface="YaleNew" panose="02000602050000020003" pitchFamily="50" charset="0"/>
                <a:cs typeface="Arial" panose="020B0604020202020204" pitchFamily="34" charset="0"/>
              </a:rPr>
              <a:t>Main finding(s) here along with graphics, if applicable</a:t>
            </a:r>
            <a:endParaRPr lang="en-US" altLang="en-US" sz="5657" dirty="0">
              <a:solidFill>
                <a:srgbClr val="FFFFFF"/>
              </a:solidFill>
              <a:latin typeface="YaleNew" panose="02000602050000020003" pitchFamily="50" charset="0"/>
              <a:cs typeface="Arial" panose="020B0604020202020204" pitchFamily="34" charset="0"/>
            </a:endParaRPr>
          </a:p>
        </p:txBody>
      </p:sp>
      <p:grpSp>
        <p:nvGrpSpPr>
          <p:cNvPr id="263" name="Group 2103">
            <a:extLst>
              <a:ext uri="{FF2B5EF4-FFF2-40B4-BE49-F238E27FC236}">
                <a16:creationId xmlns:a16="http://schemas.microsoft.com/office/drawing/2014/main" id="{9D7F88F5-E7CD-43C1-8F67-87A0A69645AD}"/>
              </a:ext>
            </a:extLst>
          </p:cNvPr>
          <p:cNvGrpSpPr>
            <a:grpSpLocks/>
          </p:cNvGrpSpPr>
          <p:nvPr/>
        </p:nvGrpSpPr>
        <p:grpSpPr bwMode="auto">
          <a:xfrm>
            <a:off x="36776487" y="18115814"/>
            <a:ext cx="3939112" cy="409876"/>
            <a:chOff x="6895" y="4320"/>
            <a:chExt cx="5904" cy="462"/>
          </a:xfrm>
          <a:solidFill>
            <a:schemeClr val="accent3"/>
          </a:solidFill>
        </p:grpSpPr>
        <p:sp>
          <p:nvSpPr>
            <p:cNvPr id="264" name="Rectangle 2104">
              <a:extLst>
                <a:ext uri="{FF2B5EF4-FFF2-40B4-BE49-F238E27FC236}">
                  <a16:creationId xmlns:a16="http://schemas.microsoft.com/office/drawing/2014/main" id="{E0E94640-B0BD-4EA9-B635-6D1FE49A63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5" y="4320"/>
              <a:ext cx="5904" cy="46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37" dirty="0">
                <a:latin typeface="YaleNew" panose="02000602050000020003" pitchFamily="50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65" name="Rectangle 2105">
              <a:extLst>
                <a:ext uri="{FF2B5EF4-FFF2-40B4-BE49-F238E27FC236}">
                  <a16:creationId xmlns:a16="http://schemas.microsoft.com/office/drawing/2014/main" id="{30DA342B-08B6-4AF9-B586-251A76C709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91" y="4378"/>
              <a:ext cx="2311" cy="31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1837" cap="all" dirty="0">
                  <a:solidFill>
                    <a:schemeClr val="bg1"/>
                  </a:solidFill>
                  <a:latin typeface="YaleNew" panose="02000602050000020003" pitchFamily="50" charset="0"/>
                  <a:ea typeface="ＭＳ Ｐゴシック" charset="0"/>
                  <a:cs typeface="Arial" panose="020B0604020202020204" pitchFamily="34" charset="0"/>
                </a:rPr>
                <a:t>Figure 3</a:t>
              </a:r>
              <a:endParaRPr lang="en-US" sz="1837" b="1" dirty="0">
                <a:latin typeface="YaleNew" panose="02000602050000020003" pitchFamily="50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267" name="TextBox 266">
            <a:extLst>
              <a:ext uri="{FF2B5EF4-FFF2-40B4-BE49-F238E27FC236}">
                <a16:creationId xmlns:a16="http://schemas.microsoft.com/office/drawing/2014/main" id="{72205AE9-1093-4FEF-BCA1-E6E781DB8461}"/>
              </a:ext>
            </a:extLst>
          </p:cNvPr>
          <p:cNvSpPr txBox="1"/>
          <p:nvPr/>
        </p:nvSpPr>
        <p:spPr>
          <a:xfrm>
            <a:off x="35793241" y="15975849"/>
            <a:ext cx="2857665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857" b="1" dirty="0">
              <a:solidFill>
                <a:srgbClr val="FDE25E"/>
              </a:solidFill>
              <a:latin typeface="YaleNew" panose="02000602050000020003" pitchFamily="50" charset="0"/>
            </a:endParaRPr>
          </a:p>
        </p:txBody>
      </p:sp>
      <p:sp>
        <p:nvSpPr>
          <p:cNvPr id="302" name="Rectangle 56">
            <a:extLst>
              <a:ext uri="{FF2B5EF4-FFF2-40B4-BE49-F238E27FC236}">
                <a16:creationId xmlns:a16="http://schemas.microsoft.com/office/drawing/2014/main" id="{B0708F58-D7A1-4681-8354-352E77510E1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3009319" y="13369611"/>
            <a:ext cx="1016305" cy="263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defTabSz="783760" eaLnBrk="1" hangingPunct="1"/>
            <a:r>
              <a:rPr lang="en-US" altLang="en-US" sz="857" b="1" dirty="0">
                <a:solidFill>
                  <a:srgbClr val="000000"/>
                </a:solidFill>
                <a:latin typeface="YaleNew" panose="02000602050000020003" pitchFamily="50" charset="0"/>
              </a:rPr>
              <a:t>Death or Heart Failure</a:t>
            </a:r>
          </a:p>
          <a:p>
            <a:pPr algn="ctr" defTabSz="783760" eaLnBrk="1" hangingPunct="1"/>
            <a:r>
              <a:rPr lang="en-US" altLang="en-US" sz="857" b="1" dirty="0">
                <a:solidFill>
                  <a:srgbClr val="000000"/>
                </a:solidFill>
                <a:latin typeface="YaleNew" panose="02000602050000020003" pitchFamily="50" charset="0"/>
              </a:rPr>
              <a:t> Hospitalization (%)</a:t>
            </a:r>
            <a:endParaRPr lang="en-US" altLang="en-US" sz="857" b="1" dirty="0">
              <a:latin typeface="YaleNew" panose="02000602050000020003" pitchFamily="50" charset="0"/>
            </a:endParaRPr>
          </a:p>
        </p:txBody>
      </p:sp>
      <p:sp>
        <p:nvSpPr>
          <p:cNvPr id="336" name="AutoShape 5">
            <a:extLst>
              <a:ext uri="{FF2B5EF4-FFF2-40B4-BE49-F238E27FC236}">
                <a16:creationId xmlns:a16="http://schemas.microsoft.com/office/drawing/2014/main" id="{71B9D728-143C-4BA6-BABB-73B0DF8535B2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39715519" y="17986687"/>
            <a:ext cx="2575781" cy="2505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8377" tIns="39189" rIns="78377" bIns="39189" numCol="1" anchor="t" anchorCtr="0" compatLnSpc="1">
            <a:prstTxWarp prst="textNoShape">
              <a:avLst/>
            </a:prstTxWarp>
          </a:bodyPr>
          <a:lstStyle/>
          <a:p>
            <a:endParaRPr lang="en-US" sz="857"/>
          </a:p>
        </p:txBody>
      </p:sp>
      <p:sp>
        <p:nvSpPr>
          <p:cNvPr id="337" name="Rectangle 7">
            <a:extLst>
              <a:ext uri="{FF2B5EF4-FFF2-40B4-BE49-F238E27FC236}">
                <a16:creationId xmlns:a16="http://schemas.microsoft.com/office/drawing/2014/main" id="{1A4482A5-4DC3-43C7-835E-D0F10DF6D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15519" y="16095412"/>
            <a:ext cx="2575781" cy="250575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8377" tIns="39189" rIns="78377" bIns="39189" numCol="1" anchor="t" anchorCtr="0" compatLnSpc="1">
            <a:prstTxWarp prst="textNoShape">
              <a:avLst/>
            </a:prstTxWarp>
          </a:bodyPr>
          <a:lstStyle/>
          <a:p>
            <a:endParaRPr lang="en-US" sz="857">
              <a:latin typeface="YaleNew" panose="02000602050000020003" pitchFamily="50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7061361-EFF8-E72C-7084-36E257DE3962}"/>
              </a:ext>
            </a:extLst>
          </p:cNvPr>
          <p:cNvGrpSpPr>
            <a:grpSpLocks noChangeAspect="1"/>
          </p:cNvGrpSpPr>
          <p:nvPr/>
        </p:nvGrpSpPr>
        <p:grpSpPr>
          <a:xfrm>
            <a:off x="39237808" y="11229464"/>
            <a:ext cx="5692483" cy="4777991"/>
            <a:chOff x="46824474" y="15022933"/>
            <a:chExt cx="4317603" cy="3623984"/>
          </a:xfrm>
        </p:grpSpPr>
        <p:sp>
          <p:nvSpPr>
            <p:cNvPr id="266" name="Rectangle 2105">
              <a:extLst>
                <a:ext uri="{FF2B5EF4-FFF2-40B4-BE49-F238E27FC236}">
                  <a16:creationId xmlns:a16="http://schemas.microsoft.com/office/drawing/2014/main" id="{4A8A6A8F-B2C9-4313-9495-AC046D218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94856" y="18406677"/>
              <a:ext cx="1747221" cy="2402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sz="1837" cap="all" dirty="0">
                  <a:solidFill>
                    <a:schemeClr val="bg1"/>
                  </a:solidFill>
                  <a:latin typeface="YaleNew" panose="02000602050000020003" pitchFamily="50" charset="0"/>
                  <a:ea typeface="ＭＳ Ｐゴシック" charset="0"/>
                  <a:cs typeface="Arial" panose="020B0604020202020204" pitchFamily="34" charset="0"/>
                </a:rPr>
                <a:t>Figure 4</a:t>
              </a:r>
              <a:endParaRPr lang="en-US" sz="1837" b="1" dirty="0">
                <a:latin typeface="YaleNew" panose="02000602050000020003" pitchFamily="50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338" name="Rectangle 9">
              <a:extLst>
                <a:ext uri="{FF2B5EF4-FFF2-40B4-BE49-F238E27FC236}">
                  <a16:creationId xmlns:a16="http://schemas.microsoft.com/office/drawing/2014/main" id="{49001A01-F4AB-408A-8A20-D477527301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47614" y="15707913"/>
              <a:ext cx="988968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Log-Rank </a:t>
              </a:r>
              <a:r>
                <a:rPr lang="en-US" altLang="en-US" sz="857" i="1" dirty="0">
                  <a:solidFill>
                    <a:srgbClr val="000000"/>
                  </a:solidFill>
                  <a:latin typeface="YaleNew" panose="02000602050000020003" pitchFamily="50" charset="0"/>
                </a:rPr>
                <a:t>p</a:t>
              </a:r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 value = 0.0075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39" name="Rectangle 10">
              <a:extLst>
                <a:ext uri="{FF2B5EF4-FFF2-40B4-BE49-F238E27FC236}">
                  <a16:creationId xmlns:a16="http://schemas.microsoft.com/office/drawing/2014/main" id="{2BDE4E52-F556-49C0-8441-42CECAC3B3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56365" y="15931506"/>
              <a:ext cx="1175592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Hazard Ratio: 0.21 [0.06 - 0.74]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40" name="Rectangle 11">
              <a:extLst>
                <a:ext uri="{FF2B5EF4-FFF2-40B4-BE49-F238E27FC236}">
                  <a16:creationId xmlns:a16="http://schemas.microsoft.com/office/drawing/2014/main" id="{15CBA83C-4960-4431-85DA-C2448B83E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31348" y="18026770"/>
              <a:ext cx="253372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Device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41" name="Rectangle 12">
              <a:extLst>
                <a:ext uri="{FF2B5EF4-FFF2-40B4-BE49-F238E27FC236}">
                  <a16:creationId xmlns:a16="http://schemas.microsoft.com/office/drawing/2014/main" id="{95E412CE-584F-437D-BF3B-98389C928E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33238" y="18026770"/>
              <a:ext cx="143033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168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342" name="Rectangle 13">
              <a:extLst>
                <a:ext uri="{FF2B5EF4-FFF2-40B4-BE49-F238E27FC236}">
                  <a16:creationId xmlns:a16="http://schemas.microsoft.com/office/drawing/2014/main" id="{440ED2D9-2207-4DF1-BDB2-3F89A4C8A5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24474" y="17850531"/>
              <a:ext cx="584391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 i="1" dirty="0">
                  <a:solidFill>
                    <a:srgbClr val="000000"/>
                  </a:solidFill>
                  <a:latin typeface="YaleNew" panose="02000602050000020003" pitchFamily="50" charset="0"/>
                </a:rPr>
                <a:t>Number at risk: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43" name="Rectangle 14">
              <a:extLst>
                <a:ext uri="{FF2B5EF4-FFF2-40B4-BE49-F238E27FC236}">
                  <a16:creationId xmlns:a16="http://schemas.microsoft.com/office/drawing/2014/main" id="{F7DD5E35-1660-4D50-AFC8-6BB9DE87D8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58997" y="18026770"/>
              <a:ext cx="143033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146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344" name="Rectangle 15">
              <a:extLst>
                <a:ext uri="{FF2B5EF4-FFF2-40B4-BE49-F238E27FC236}">
                  <a16:creationId xmlns:a16="http://schemas.microsoft.com/office/drawing/2014/main" id="{C233081B-2E7E-4585-9A8E-8C77E0229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46655" y="18026770"/>
              <a:ext cx="143033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124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345" name="Rectangle 16">
              <a:extLst>
                <a:ext uri="{FF2B5EF4-FFF2-40B4-BE49-F238E27FC236}">
                  <a16:creationId xmlns:a16="http://schemas.microsoft.com/office/drawing/2014/main" id="{FFF8DC77-63ED-46EB-AAD8-75D435B1C3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88279" y="18026770"/>
              <a:ext cx="143033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114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46" name="Rectangle 17">
              <a:extLst>
                <a:ext uri="{FF2B5EF4-FFF2-40B4-BE49-F238E27FC236}">
                  <a16:creationId xmlns:a16="http://schemas.microsoft.com/office/drawing/2014/main" id="{C7BEDD39-77A4-4CF6-93F6-6D9990346A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92930" y="18026770"/>
              <a:ext cx="143033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102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347" name="Rectangle 18">
              <a:extLst>
                <a:ext uri="{FF2B5EF4-FFF2-40B4-BE49-F238E27FC236}">
                  <a16:creationId xmlns:a16="http://schemas.microsoft.com/office/drawing/2014/main" id="{AA62E3DD-84BF-452E-8446-595D13AA54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25724" y="18176096"/>
              <a:ext cx="283341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Control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48" name="Rectangle 19">
              <a:extLst>
                <a:ext uri="{FF2B5EF4-FFF2-40B4-BE49-F238E27FC236}">
                  <a16:creationId xmlns:a16="http://schemas.microsoft.com/office/drawing/2014/main" id="{EF73447C-27BA-454F-A2FD-62F2CA3AE2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33238" y="18176096"/>
              <a:ext cx="143033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159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349" name="Rectangle 20">
              <a:extLst>
                <a:ext uri="{FF2B5EF4-FFF2-40B4-BE49-F238E27FC236}">
                  <a16:creationId xmlns:a16="http://schemas.microsoft.com/office/drawing/2014/main" id="{21035B6E-5838-496D-B259-4BD387F978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58997" y="18176096"/>
              <a:ext cx="143033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132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350" name="Rectangle 21">
              <a:extLst>
                <a:ext uri="{FF2B5EF4-FFF2-40B4-BE49-F238E27FC236}">
                  <a16:creationId xmlns:a16="http://schemas.microsoft.com/office/drawing/2014/main" id="{181E5570-4D09-4F16-90DA-4A9F1AC714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46655" y="18176096"/>
              <a:ext cx="143033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108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351" name="Rectangle 22">
              <a:extLst>
                <a:ext uri="{FF2B5EF4-FFF2-40B4-BE49-F238E27FC236}">
                  <a16:creationId xmlns:a16="http://schemas.microsoft.com/office/drawing/2014/main" id="{CC328E94-7476-4677-BC7C-815A8F46B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12117" y="18176096"/>
              <a:ext cx="95356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88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52" name="Rectangle 23">
              <a:extLst>
                <a:ext uri="{FF2B5EF4-FFF2-40B4-BE49-F238E27FC236}">
                  <a16:creationId xmlns:a16="http://schemas.microsoft.com/office/drawing/2014/main" id="{64D74CA5-C630-4745-9E88-A3EDEBF7AA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22618" y="18176096"/>
              <a:ext cx="95355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62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53" name="Rectangle 24">
              <a:extLst>
                <a:ext uri="{FF2B5EF4-FFF2-40B4-BE49-F238E27FC236}">
                  <a16:creationId xmlns:a16="http://schemas.microsoft.com/office/drawing/2014/main" id="{BFE3ACFB-4209-470B-B3EA-60457CDE46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81417" y="17154141"/>
              <a:ext cx="205695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 2.1%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354" name="Rectangle 25">
              <a:extLst>
                <a:ext uri="{FF2B5EF4-FFF2-40B4-BE49-F238E27FC236}">
                  <a16:creationId xmlns:a16="http://schemas.microsoft.com/office/drawing/2014/main" id="{5692650E-9F2A-4008-BA70-A5EB51AB3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81418" y="16393707"/>
              <a:ext cx="232939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10.9%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355" name="Line 26">
              <a:extLst>
                <a:ext uri="{FF2B5EF4-FFF2-40B4-BE49-F238E27FC236}">
                  <a16:creationId xmlns:a16="http://schemas.microsoft.com/office/drawing/2014/main" id="{B723B896-C88E-4926-A7FE-654DD27652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93238" y="15022933"/>
              <a:ext cx="0" cy="314240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56" name="Line 27">
              <a:extLst>
                <a:ext uri="{FF2B5EF4-FFF2-40B4-BE49-F238E27FC236}">
                  <a16:creationId xmlns:a16="http://schemas.microsoft.com/office/drawing/2014/main" id="{EA6B4A43-7C74-45A7-9BD9-906D0D8591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378237" y="17456719"/>
              <a:ext cx="112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57" name="Line 28">
              <a:extLst>
                <a:ext uri="{FF2B5EF4-FFF2-40B4-BE49-F238E27FC236}">
                  <a16:creationId xmlns:a16="http://schemas.microsoft.com/office/drawing/2014/main" id="{6F7BB570-52A5-45CD-AFD7-DB4D49D568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378237" y="17022995"/>
              <a:ext cx="112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58" name="Line 29">
              <a:extLst>
                <a:ext uri="{FF2B5EF4-FFF2-40B4-BE49-F238E27FC236}">
                  <a16:creationId xmlns:a16="http://schemas.microsoft.com/office/drawing/2014/main" id="{97CA4D74-E17A-4039-A446-4DD3D4409E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378237" y="16594136"/>
              <a:ext cx="112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59" name="Line 30">
              <a:extLst>
                <a:ext uri="{FF2B5EF4-FFF2-40B4-BE49-F238E27FC236}">
                  <a16:creationId xmlns:a16="http://schemas.microsoft.com/office/drawing/2014/main" id="{A402110A-C750-41C7-A25E-576593E912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378237" y="16165277"/>
              <a:ext cx="112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60" name="Line 31">
              <a:extLst>
                <a:ext uri="{FF2B5EF4-FFF2-40B4-BE49-F238E27FC236}">
                  <a16:creationId xmlns:a16="http://schemas.microsoft.com/office/drawing/2014/main" id="{5240E71E-5E40-4CD8-BB42-C63DAE58CE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378237" y="15732365"/>
              <a:ext cx="112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61" name="Rectangle 32">
              <a:extLst>
                <a:ext uri="{FF2B5EF4-FFF2-40B4-BE49-F238E27FC236}">
                  <a16:creationId xmlns:a16="http://schemas.microsoft.com/office/drawing/2014/main" id="{5AFF25CC-E7B8-4E97-83DB-FA7EA80499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6349532" y="16550423"/>
              <a:ext cx="1460294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 b="1" dirty="0">
                  <a:solidFill>
                    <a:srgbClr val="000000"/>
                  </a:solidFill>
                  <a:latin typeface="YaleNew" panose="02000602050000020003" pitchFamily="50" charset="0"/>
                </a:rPr>
                <a:t>Neurological Event (Stroke or TIA) (%)</a:t>
              </a:r>
              <a:endParaRPr lang="en-US" altLang="en-US" sz="857" b="1" dirty="0">
                <a:latin typeface="YaleNew" panose="02000602050000020003" pitchFamily="50" charset="0"/>
              </a:endParaRPr>
            </a:p>
          </p:txBody>
        </p:sp>
        <p:sp>
          <p:nvSpPr>
            <p:cNvPr id="362" name="Rectangle 33">
              <a:extLst>
                <a:ext uri="{FF2B5EF4-FFF2-40B4-BE49-F238E27FC236}">
                  <a16:creationId xmlns:a16="http://schemas.microsoft.com/office/drawing/2014/main" id="{42128674-DCCF-4EDC-9CEE-6D400710BB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90584" y="17313365"/>
              <a:ext cx="47678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0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363" name="Rectangle 34">
              <a:extLst>
                <a:ext uri="{FF2B5EF4-FFF2-40B4-BE49-F238E27FC236}">
                  <a16:creationId xmlns:a16="http://schemas.microsoft.com/office/drawing/2014/main" id="{49312870-7791-412E-94FA-9E3E2993B2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90584" y="16884506"/>
              <a:ext cx="47678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5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364" name="Rectangle 35">
              <a:extLst>
                <a:ext uri="{FF2B5EF4-FFF2-40B4-BE49-F238E27FC236}">
                  <a16:creationId xmlns:a16="http://schemas.microsoft.com/office/drawing/2014/main" id="{91F340F0-C441-4832-AE85-B1409DC8DC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2907" y="16450782"/>
              <a:ext cx="95355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10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365" name="Rectangle 36">
              <a:extLst>
                <a:ext uri="{FF2B5EF4-FFF2-40B4-BE49-F238E27FC236}">
                  <a16:creationId xmlns:a16="http://schemas.microsoft.com/office/drawing/2014/main" id="{64BEB903-91C1-41EB-ABCF-AF634E19A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2907" y="16021923"/>
              <a:ext cx="95355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15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366" name="Rectangle 37">
              <a:extLst>
                <a:ext uri="{FF2B5EF4-FFF2-40B4-BE49-F238E27FC236}">
                  <a16:creationId xmlns:a16="http://schemas.microsoft.com/office/drawing/2014/main" id="{1C551277-5D62-4108-9A3E-DFD2FF9473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242907" y="15593875"/>
              <a:ext cx="95355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20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67" name="Line 38">
              <a:extLst>
                <a:ext uri="{FF2B5EF4-FFF2-40B4-BE49-F238E27FC236}">
                  <a16:creationId xmlns:a16="http://schemas.microsoft.com/office/drawing/2014/main" id="{D2B8D831-14B8-4638-AFE6-1B0FF64AEEC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393239" y="17481040"/>
              <a:ext cx="209942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68" name="Line 39">
              <a:extLst>
                <a:ext uri="{FF2B5EF4-FFF2-40B4-BE49-F238E27FC236}">
                  <a16:creationId xmlns:a16="http://schemas.microsoft.com/office/drawing/2014/main" id="{238689EE-F797-4264-8525-7A841C20F6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404488" y="17476521"/>
              <a:ext cx="0" cy="4308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69" name="Line 40">
              <a:extLst>
                <a:ext uri="{FF2B5EF4-FFF2-40B4-BE49-F238E27FC236}">
                  <a16:creationId xmlns:a16="http://schemas.microsoft.com/office/drawing/2014/main" id="{F4DAF81E-5961-4FB3-9B41-5678B62742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663245" y="17480274"/>
              <a:ext cx="0" cy="258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70" name="Line 41">
              <a:extLst>
                <a:ext uri="{FF2B5EF4-FFF2-40B4-BE49-F238E27FC236}">
                  <a16:creationId xmlns:a16="http://schemas.microsoft.com/office/drawing/2014/main" id="{3A6C372F-3355-4F02-8CCA-14ED333315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22626" y="17476521"/>
              <a:ext cx="0" cy="4308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71" name="Line 42">
              <a:extLst>
                <a:ext uri="{FF2B5EF4-FFF2-40B4-BE49-F238E27FC236}">
                  <a16:creationId xmlns:a16="http://schemas.microsoft.com/office/drawing/2014/main" id="{B32FFBF1-5507-4FB1-8748-E14FDF3909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182008" y="17480274"/>
              <a:ext cx="0" cy="258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72" name="Line 43">
              <a:extLst>
                <a:ext uri="{FF2B5EF4-FFF2-40B4-BE49-F238E27FC236}">
                  <a16:creationId xmlns:a16="http://schemas.microsoft.com/office/drawing/2014/main" id="{8DE4E29E-0DF1-4B7C-B4C7-54D14162FE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40765" y="17476521"/>
              <a:ext cx="0" cy="4308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73" name="Line 44">
              <a:extLst>
                <a:ext uri="{FF2B5EF4-FFF2-40B4-BE49-F238E27FC236}">
                  <a16:creationId xmlns:a16="http://schemas.microsoft.com/office/drawing/2014/main" id="{3979BB20-20E6-4BCD-9E03-F93D5B76D4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700147" y="17480274"/>
              <a:ext cx="0" cy="258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74" name="Line 45">
              <a:extLst>
                <a:ext uri="{FF2B5EF4-FFF2-40B4-BE49-F238E27FC236}">
                  <a16:creationId xmlns:a16="http://schemas.microsoft.com/office/drawing/2014/main" id="{AA0679A8-9F86-4860-B9E9-DB14AE2547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63278" y="17476521"/>
              <a:ext cx="0" cy="4308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75" name="Line 46">
              <a:extLst>
                <a:ext uri="{FF2B5EF4-FFF2-40B4-BE49-F238E27FC236}">
                  <a16:creationId xmlns:a16="http://schemas.microsoft.com/office/drawing/2014/main" id="{C5FA69DA-06FF-4DB4-A292-E77AE8D4D2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222660" y="17480274"/>
              <a:ext cx="0" cy="2585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76" name="Line 47">
              <a:extLst>
                <a:ext uri="{FF2B5EF4-FFF2-40B4-BE49-F238E27FC236}">
                  <a16:creationId xmlns:a16="http://schemas.microsoft.com/office/drawing/2014/main" id="{371E628F-4AD4-4462-B674-DA06D5F3A1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81417" y="17476521"/>
              <a:ext cx="0" cy="4308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77" name="Rectangle 48">
              <a:extLst>
                <a:ext uri="{FF2B5EF4-FFF2-40B4-BE49-F238E27FC236}">
                  <a16:creationId xmlns:a16="http://schemas.microsoft.com/office/drawing/2014/main" id="{1256753A-CEF5-4DD3-9649-FE71219287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147010" y="17631642"/>
              <a:ext cx="610272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 b="1" dirty="0">
                  <a:solidFill>
                    <a:srgbClr val="000000"/>
                  </a:solidFill>
                  <a:latin typeface="YaleNew" panose="02000602050000020003" pitchFamily="50" charset="0"/>
                </a:rPr>
                <a:t>Time in Months</a:t>
              </a:r>
              <a:endParaRPr lang="en-US" altLang="en-US" sz="857" b="1" dirty="0">
                <a:latin typeface="YaleNew" panose="02000602050000020003" pitchFamily="50" charset="0"/>
              </a:endParaRPr>
            </a:p>
          </p:txBody>
        </p:sp>
        <p:sp>
          <p:nvSpPr>
            <p:cNvPr id="378" name="Rectangle 49">
              <a:extLst>
                <a:ext uri="{FF2B5EF4-FFF2-40B4-BE49-F238E27FC236}">
                  <a16:creationId xmlns:a16="http://schemas.microsoft.com/office/drawing/2014/main" id="{55528212-949B-4A90-B583-30D49F6DEA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80917" y="17475178"/>
              <a:ext cx="47678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0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79" name="Rectangle 50">
              <a:extLst>
                <a:ext uri="{FF2B5EF4-FFF2-40B4-BE49-F238E27FC236}">
                  <a16:creationId xmlns:a16="http://schemas.microsoft.com/office/drawing/2014/main" id="{A0C054DE-C4F9-4B5C-9C70-2F9A8A048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06677" y="17475178"/>
              <a:ext cx="47678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6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80" name="Rectangle 51">
              <a:extLst>
                <a:ext uri="{FF2B5EF4-FFF2-40B4-BE49-F238E27FC236}">
                  <a16:creationId xmlns:a16="http://schemas.microsoft.com/office/drawing/2014/main" id="{DCAC531B-3A4D-407D-9883-27456CD78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00181" y="17475178"/>
              <a:ext cx="95356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12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81" name="Rectangle 52">
              <a:extLst>
                <a:ext uri="{FF2B5EF4-FFF2-40B4-BE49-F238E27FC236}">
                  <a16:creationId xmlns:a16="http://schemas.microsoft.com/office/drawing/2014/main" id="{E399BD43-A5D8-4621-9F3D-B8A3BEA363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12116" y="17475178"/>
              <a:ext cx="95356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18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82" name="Rectangle 53">
              <a:extLst>
                <a:ext uri="{FF2B5EF4-FFF2-40B4-BE49-F238E27FC236}">
                  <a16:creationId xmlns:a16="http://schemas.microsoft.com/office/drawing/2014/main" id="{E6AF85F8-1C46-4C4C-9BA1-20BDAD91D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22618" y="17475178"/>
              <a:ext cx="95355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24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83" name="Rectangle 54">
              <a:extLst>
                <a:ext uri="{FF2B5EF4-FFF2-40B4-BE49-F238E27FC236}">
                  <a16:creationId xmlns:a16="http://schemas.microsoft.com/office/drawing/2014/main" id="{8C6A6F13-A7DC-4C2D-89F8-788651CA40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34153" y="15374679"/>
              <a:ext cx="253372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Device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84" name="Rectangle 55">
              <a:extLst>
                <a:ext uri="{FF2B5EF4-FFF2-40B4-BE49-F238E27FC236}">
                  <a16:creationId xmlns:a16="http://schemas.microsoft.com/office/drawing/2014/main" id="{C3E7202D-8A33-472F-BC99-B22FE6AB8F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336029" y="15565193"/>
              <a:ext cx="283341" cy="1120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Control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85" name="Line 56">
              <a:extLst>
                <a:ext uri="{FF2B5EF4-FFF2-40B4-BE49-F238E27FC236}">
                  <a16:creationId xmlns:a16="http://schemas.microsoft.com/office/drawing/2014/main" id="{4636AB79-481D-4475-894E-17E5B9184F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161410" y="15511061"/>
              <a:ext cx="131253" cy="0"/>
            </a:xfrm>
            <a:prstGeom prst="line">
              <a:avLst/>
            </a:prstGeom>
            <a:noFill/>
            <a:ln w="19050" cap="flat">
              <a:solidFill>
                <a:schemeClr val="accent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86" name="Line 57">
              <a:extLst>
                <a:ext uri="{FF2B5EF4-FFF2-40B4-BE49-F238E27FC236}">
                  <a16:creationId xmlns:a16="http://schemas.microsoft.com/office/drawing/2014/main" id="{7E36D7C7-5528-4636-A449-28AA8D3FAD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162659" y="15701575"/>
              <a:ext cx="131878" cy="0"/>
            </a:xfrm>
            <a:prstGeom prst="line">
              <a:avLst/>
            </a:prstGeom>
            <a:noFill/>
            <a:ln w="19050" cap="flat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87" name="Freeform 58">
              <a:extLst>
                <a:ext uri="{FF2B5EF4-FFF2-40B4-BE49-F238E27FC236}">
                  <a16:creationId xmlns:a16="http://schemas.microsoft.com/office/drawing/2014/main" id="{7D7D0EA0-C479-493B-BCB3-5C8549AE392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04489" y="17207314"/>
              <a:ext cx="2076929" cy="318837"/>
            </a:xfrm>
            <a:custGeom>
              <a:avLst/>
              <a:gdLst>
                <a:gd name="T0" fmla="*/ 6 w 553"/>
                <a:gd name="T1" fmla="*/ 37 h 37"/>
                <a:gd name="T2" fmla="*/ 11 w 553"/>
                <a:gd name="T3" fmla="*/ 37 h 37"/>
                <a:gd name="T4" fmla="*/ 12 w 553"/>
                <a:gd name="T5" fmla="*/ 37 h 37"/>
                <a:gd name="T6" fmla="*/ 17 w 553"/>
                <a:gd name="T7" fmla="*/ 37 h 37"/>
                <a:gd name="T8" fmla="*/ 58 w 553"/>
                <a:gd name="T9" fmla="*/ 37 h 37"/>
                <a:gd name="T10" fmla="*/ 71 w 553"/>
                <a:gd name="T11" fmla="*/ 37 h 37"/>
                <a:gd name="T12" fmla="*/ 77 w 553"/>
                <a:gd name="T13" fmla="*/ 37 h 37"/>
                <a:gd name="T14" fmla="*/ 93 w 553"/>
                <a:gd name="T15" fmla="*/ 37 h 37"/>
                <a:gd name="T16" fmla="*/ 95 w 553"/>
                <a:gd name="T17" fmla="*/ 25 h 37"/>
                <a:gd name="T18" fmla="*/ 118 w 553"/>
                <a:gd name="T19" fmla="*/ 25 h 37"/>
                <a:gd name="T20" fmla="*/ 127 w 553"/>
                <a:gd name="T21" fmla="*/ 14 h 37"/>
                <a:gd name="T22" fmla="*/ 129 w 553"/>
                <a:gd name="T23" fmla="*/ 14 h 37"/>
                <a:gd name="T24" fmla="*/ 133 w 553"/>
                <a:gd name="T25" fmla="*/ 14 h 37"/>
                <a:gd name="T26" fmla="*/ 138 w 553"/>
                <a:gd name="T27" fmla="*/ 14 h 37"/>
                <a:gd name="T28" fmla="*/ 141 w 553"/>
                <a:gd name="T29" fmla="*/ 14 h 37"/>
                <a:gd name="T30" fmla="*/ 148 w 553"/>
                <a:gd name="T31" fmla="*/ 14 h 37"/>
                <a:gd name="T32" fmla="*/ 164 w 553"/>
                <a:gd name="T33" fmla="*/ 14 h 37"/>
                <a:gd name="T34" fmla="*/ 183 w 553"/>
                <a:gd name="T35" fmla="*/ 14 h 37"/>
                <a:gd name="T36" fmla="*/ 187 w 553"/>
                <a:gd name="T37" fmla="*/ 14 h 37"/>
                <a:gd name="T38" fmla="*/ 203 w 553"/>
                <a:gd name="T39" fmla="*/ 14 h 37"/>
                <a:gd name="T40" fmla="*/ 205 w 553"/>
                <a:gd name="T41" fmla="*/ 14 h 37"/>
                <a:gd name="T42" fmla="*/ 211 w 553"/>
                <a:gd name="T43" fmla="*/ 14 h 37"/>
                <a:gd name="T44" fmla="*/ 227 w 553"/>
                <a:gd name="T45" fmla="*/ 14 h 37"/>
                <a:gd name="T46" fmla="*/ 249 w 553"/>
                <a:gd name="T47" fmla="*/ 14 h 37"/>
                <a:gd name="T48" fmla="*/ 251 w 553"/>
                <a:gd name="T49" fmla="*/ 14 h 37"/>
                <a:gd name="T50" fmla="*/ 257 w 553"/>
                <a:gd name="T51" fmla="*/ 14 h 37"/>
                <a:gd name="T52" fmla="*/ 258 w 553"/>
                <a:gd name="T53" fmla="*/ 14 h 37"/>
                <a:gd name="T54" fmla="*/ 276 w 553"/>
                <a:gd name="T55" fmla="*/ 14 h 37"/>
                <a:gd name="T56" fmla="*/ 286 w 553"/>
                <a:gd name="T57" fmla="*/ 0 h 37"/>
                <a:gd name="T58" fmla="*/ 304 w 553"/>
                <a:gd name="T59" fmla="*/ 0 h 37"/>
                <a:gd name="T60" fmla="*/ 351 w 553"/>
                <a:gd name="T61" fmla="*/ 0 h 37"/>
                <a:gd name="T62" fmla="*/ 377 w 553"/>
                <a:gd name="T63" fmla="*/ 0 h 37"/>
                <a:gd name="T64" fmla="*/ 387 w 553"/>
                <a:gd name="T65" fmla="*/ 0 h 37"/>
                <a:gd name="T66" fmla="*/ 392 w 553"/>
                <a:gd name="T67" fmla="*/ 0 h 37"/>
                <a:gd name="T68" fmla="*/ 404 w 553"/>
                <a:gd name="T69" fmla="*/ 0 h 37"/>
                <a:gd name="T70" fmla="*/ 428 w 553"/>
                <a:gd name="T71" fmla="*/ 0 h 37"/>
                <a:gd name="T72" fmla="*/ 429 w 553"/>
                <a:gd name="T73" fmla="*/ 0 h 37"/>
                <a:gd name="T74" fmla="*/ 495 w 553"/>
                <a:gd name="T75" fmla="*/ 0 h 37"/>
                <a:gd name="T76" fmla="*/ 498 w 553"/>
                <a:gd name="T77" fmla="*/ 0 h 37"/>
                <a:gd name="T78" fmla="*/ 537 w 553"/>
                <a:gd name="T79" fmla="*/ 0 h 37"/>
                <a:gd name="T80" fmla="*/ 544 w 553"/>
                <a:gd name="T81" fmla="*/ 0 h 37"/>
                <a:gd name="T82" fmla="*/ 549 w 553"/>
                <a:gd name="T83" fmla="*/ 0 h 37"/>
                <a:gd name="T84" fmla="*/ 550 w 553"/>
                <a:gd name="T85" fmla="*/ 0 h 37"/>
                <a:gd name="T86" fmla="*/ 553 w 553"/>
                <a:gd name="T87" fmla="*/ 0 h 37"/>
                <a:gd name="T88" fmla="*/ 553 w 553"/>
                <a:gd name="T8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53" h="37">
                  <a:moveTo>
                    <a:pt x="0" y="37"/>
                  </a:moveTo>
                  <a:lnTo>
                    <a:pt x="6" y="37"/>
                  </a:lnTo>
                  <a:lnTo>
                    <a:pt x="6" y="37"/>
                  </a:lnTo>
                  <a:lnTo>
                    <a:pt x="9" y="37"/>
                  </a:lnTo>
                  <a:lnTo>
                    <a:pt x="9" y="37"/>
                  </a:lnTo>
                  <a:lnTo>
                    <a:pt x="11" y="37"/>
                  </a:lnTo>
                  <a:lnTo>
                    <a:pt x="11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5" y="37"/>
                  </a:lnTo>
                  <a:lnTo>
                    <a:pt x="15" y="37"/>
                  </a:lnTo>
                  <a:lnTo>
                    <a:pt x="17" y="37"/>
                  </a:lnTo>
                  <a:lnTo>
                    <a:pt x="17" y="37"/>
                  </a:lnTo>
                  <a:lnTo>
                    <a:pt x="58" y="37"/>
                  </a:lnTo>
                  <a:lnTo>
                    <a:pt x="58" y="37"/>
                  </a:lnTo>
                  <a:lnTo>
                    <a:pt x="66" y="37"/>
                  </a:lnTo>
                  <a:lnTo>
                    <a:pt x="66" y="37"/>
                  </a:lnTo>
                  <a:lnTo>
                    <a:pt x="71" y="37"/>
                  </a:lnTo>
                  <a:lnTo>
                    <a:pt x="71" y="37"/>
                  </a:lnTo>
                  <a:lnTo>
                    <a:pt x="77" y="37"/>
                  </a:lnTo>
                  <a:lnTo>
                    <a:pt x="77" y="37"/>
                  </a:lnTo>
                  <a:lnTo>
                    <a:pt x="81" y="37"/>
                  </a:lnTo>
                  <a:lnTo>
                    <a:pt x="81" y="37"/>
                  </a:lnTo>
                  <a:lnTo>
                    <a:pt x="93" y="37"/>
                  </a:lnTo>
                  <a:lnTo>
                    <a:pt x="93" y="37"/>
                  </a:lnTo>
                  <a:lnTo>
                    <a:pt x="95" y="37"/>
                  </a:lnTo>
                  <a:lnTo>
                    <a:pt x="95" y="25"/>
                  </a:lnTo>
                  <a:lnTo>
                    <a:pt x="96" y="25"/>
                  </a:lnTo>
                  <a:lnTo>
                    <a:pt x="96" y="25"/>
                  </a:lnTo>
                  <a:lnTo>
                    <a:pt x="118" y="25"/>
                  </a:lnTo>
                  <a:lnTo>
                    <a:pt x="118" y="14"/>
                  </a:lnTo>
                  <a:lnTo>
                    <a:pt x="127" y="14"/>
                  </a:lnTo>
                  <a:lnTo>
                    <a:pt x="127" y="14"/>
                  </a:lnTo>
                  <a:lnTo>
                    <a:pt x="127" y="14"/>
                  </a:lnTo>
                  <a:lnTo>
                    <a:pt x="127" y="14"/>
                  </a:lnTo>
                  <a:lnTo>
                    <a:pt x="129" y="14"/>
                  </a:lnTo>
                  <a:lnTo>
                    <a:pt x="129" y="14"/>
                  </a:lnTo>
                  <a:lnTo>
                    <a:pt x="133" y="14"/>
                  </a:lnTo>
                  <a:lnTo>
                    <a:pt x="133" y="14"/>
                  </a:lnTo>
                  <a:lnTo>
                    <a:pt x="134" y="14"/>
                  </a:lnTo>
                  <a:lnTo>
                    <a:pt x="134" y="14"/>
                  </a:lnTo>
                  <a:lnTo>
                    <a:pt x="138" y="14"/>
                  </a:lnTo>
                  <a:lnTo>
                    <a:pt x="138" y="14"/>
                  </a:lnTo>
                  <a:lnTo>
                    <a:pt x="141" y="14"/>
                  </a:lnTo>
                  <a:lnTo>
                    <a:pt x="141" y="14"/>
                  </a:lnTo>
                  <a:lnTo>
                    <a:pt x="143" y="14"/>
                  </a:lnTo>
                  <a:lnTo>
                    <a:pt x="143" y="14"/>
                  </a:lnTo>
                  <a:lnTo>
                    <a:pt x="148" y="14"/>
                  </a:lnTo>
                  <a:lnTo>
                    <a:pt x="148" y="14"/>
                  </a:lnTo>
                  <a:lnTo>
                    <a:pt x="164" y="14"/>
                  </a:lnTo>
                  <a:lnTo>
                    <a:pt x="164" y="14"/>
                  </a:lnTo>
                  <a:lnTo>
                    <a:pt x="171" y="14"/>
                  </a:lnTo>
                  <a:lnTo>
                    <a:pt x="171" y="14"/>
                  </a:lnTo>
                  <a:lnTo>
                    <a:pt x="183" y="14"/>
                  </a:lnTo>
                  <a:lnTo>
                    <a:pt x="183" y="14"/>
                  </a:lnTo>
                  <a:lnTo>
                    <a:pt x="187" y="14"/>
                  </a:lnTo>
                  <a:lnTo>
                    <a:pt x="187" y="14"/>
                  </a:lnTo>
                  <a:lnTo>
                    <a:pt x="195" y="14"/>
                  </a:lnTo>
                  <a:lnTo>
                    <a:pt x="195" y="14"/>
                  </a:lnTo>
                  <a:lnTo>
                    <a:pt x="203" y="14"/>
                  </a:lnTo>
                  <a:lnTo>
                    <a:pt x="203" y="14"/>
                  </a:lnTo>
                  <a:lnTo>
                    <a:pt x="205" y="14"/>
                  </a:lnTo>
                  <a:lnTo>
                    <a:pt x="205" y="14"/>
                  </a:lnTo>
                  <a:lnTo>
                    <a:pt x="207" y="14"/>
                  </a:lnTo>
                  <a:lnTo>
                    <a:pt x="207" y="14"/>
                  </a:lnTo>
                  <a:lnTo>
                    <a:pt x="211" y="14"/>
                  </a:lnTo>
                  <a:lnTo>
                    <a:pt x="211" y="14"/>
                  </a:lnTo>
                  <a:lnTo>
                    <a:pt x="227" y="14"/>
                  </a:lnTo>
                  <a:lnTo>
                    <a:pt x="227" y="14"/>
                  </a:lnTo>
                  <a:lnTo>
                    <a:pt x="238" y="14"/>
                  </a:lnTo>
                  <a:lnTo>
                    <a:pt x="238" y="14"/>
                  </a:lnTo>
                  <a:lnTo>
                    <a:pt x="249" y="14"/>
                  </a:lnTo>
                  <a:lnTo>
                    <a:pt x="249" y="14"/>
                  </a:lnTo>
                  <a:lnTo>
                    <a:pt x="251" y="14"/>
                  </a:lnTo>
                  <a:lnTo>
                    <a:pt x="251" y="14"/>
                  </a:lnTo>
                  <a:lnTo>
                    <a:pt x="255" y="14"/>
                  </a:lnTo>
                  <a:lnTo>
                    <a:pt x="255" y="14"/>
                  </a:lnTo>
                  <a:lnTo>
                    <a:pt x="257" y="14"/>
                  </a:lnTo>
                  <a:lnTo>
                    <a:pt x="257" y="14"/>
                  </a:lnTo>
                  <a:lnTo>
                    <a:pt x="258" y="14"/>
                  </a:lnTo>
                  <a:lnTo>
                    <a:pt x="258" y="14"/>
                  </a:lnTo>
                  <a:lnTo>
                    <a:pt x="260" y="14"/>
                  </a:lnTo>
                  <a:lnTo>
                    <a:pt x="260" y="14"/>
                  </a:lnTo>
                  <a:lnTo>
                    <a:pt x="276" y="14"/>
                  </a:lnTo>
                  <a:lnTo>
                    <a:pt x="276" y="14"/>
                  </a:lnTo>
                  <a:lnTo>
                    <a:pt x="286" y="14"/>
                  </a:lnTo>
                  <a:lnTo>
                    <a:pt x="286" y="0"/>
                  </a:lnTo>
                  <a:lnTo>
                    <a:pt x="304" y="0"/>
                  </a:lnTo>
                  <a:lnTo>
                    <a:pt x="304" y="0"/>
                  </a:lnTo>
                  <a:lnTo>
                    <a:pt x="304" y="0"/>
                  </a:lnTo>
                  <a:lnTo>
                    <a:pt x="304" y="0"/>
                  </a:lnTo>
                  <a:lnTo>
                    <a:pt x="351" y="0"/>
                  </a:lnTo>
                  <a:lnTo>
                    <a:pt x="351" y="0"/>
                  </a:lnTo>
                  <a:lnTo>
                    <a:pt x="369" y="0"/>
                  </a:lnTo>
                  <a:lnTo>
                    <a:pt x="369" y="0"/>
                  </a:lnTo>
                  <a:lnTo>
                    <a:pt x="377" y="0"/>
                  </a:lnTo>
                  <a:lnTo>
                    <a:pt x="377" y="0"/>
                  </a:lnTo>
                  <a:lnTo>
                    <a:pt x="387" y="0"/>
                  </a:lnTo>
                  <a:lnTo>
                    <a:pt x="387" y="0"/>
                  </a:lnTo>
                  <a:lnTo>
                    <a:pt x="391" y="0"/>
                  </a:lnTo>
                  <a:lnTo>
                    <a:pt x="391" y="0"/>
                  </a:lnTo>
                  <a:lnTo>
                    <a:pt x="392" y="0"/>
                  </a:lnTo>
                  <a:lnTo>
                    <a:pt x="392" y="0"/>
                  </a:lnTo>
                  <a:lnTo>
                    <a:pt x="404" y="0"/>
                  </a:lnTo>
                  <a:lnTo>
                    <a:pt x="404" y="0"/>
                  </a:lnTo>
                  <a:lnTo>
                    <a:pt x="414" y="0"/>
                  </a:lnTo>
                  <a:lnTo>
                    <a:pt x="414" y="0"/>
                  </a:lnTo>
                  <a:lnTo>
                    <a:pt x="428" y="0"/>
                  </a:lnTo>
                  <a:lnTo>
                    <a:pt x="428" y="0"/>
                  </a:lnTo>
                  <a:lnTo>
                    <a:pt x="429" y="0"/>
                  </a:lnTo>
                  <a:lnTo>
                    <a:pt x="429" y="0"/>
                  </a:lnTo>
                  <a:lnTo>
                    <a:pt x="435" y="0"/>
                  </a:lnTo>
                  <a:lnTo>
                    <a:pt x="435" y="0"/>
                  </a:lnTo>
                  <a:lnTo>
                    <a:pt x="495" y="0"/>
                  </a:lnTo>
                  <a:lnTo>
                    <a:pt x="495" y="0"/>
                  </a:lnTo>
                  <a:lnTo>
                    <a:pt x="498" y="0"/>
                  </a:lnTo>
                  <a:lnTo>
                    <a:pt x="498" y="0"/>
                  </a:lnTo>
                  <a:lnTo>
                    <a:pt x="537" y="0"/>
                  </a:lnTo>
                  <a:lnTo>
                    <a:pt x="537" y="0"/>
                  </a:lnTo>
                  <a:lnTo>
                    <a:pt x="537" y="0"/>
                  </a:lnTo>
                  <a:lnTo>
                    <a:pt x="537" y="0"/>
                  </a:lnTo>
                  <a:lnTo>
                    <a:pt x="544" y="0"/>
                  </a:lnTo>
                  <a:lnTo>
                    <a:pt x="544" y="0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49" y="0"/>
                  </a:lnTo>
                  <a:lnTo>
                    <a:pt x="549" y="0"/>
                  </a:lnTo>
                  <a:lnTo>
                    <a:pt x="550" y="0"/>
                  </a:lnTo>
                  <a:lnTo>
                    <a:pt x="550" y="0"/>
                  </a:lnTo>
                  <a:lnTo>
                    <a:pt x="551" y="0"/>
                  </a:lnTo>
                  <a:lnTo>
                    <a:pt x="551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553" y="0"/>
                  </a:lnTo>
                </a:path>
              </a:pathLst>
            </a:custGeom>
            <a:noFill/>
            <a:ln w="19050" cap="rnd">
              <a:solidFill>
                <a:schemeClr val="accent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88" name="Freeform 59">
              <a:extLst>
                <a:ext uri="{FF2B5EF4-FFF2-40B4-BE49-F238E27FC236}">
                  <a16:creationId xmlns:a16="http://schemas.microsoft.com/office/drawing/2014/main" id="{46A9601C-8273-4782-862D-1B2206802B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04489" y="16153518"/>
              <a:ext cx="2076929" cy="1665993"/>
            </a:xfrm>
            <a:custGeom>
              <a:avLst/>
              <a:gdLst>
                <a:gd name="T0" fmla="*/ 9 w 553"/>
                <a:gd name="T1" fmla="*/ 193 h 193"/>
                <a:gd name="T2" fmla="*/ 22 w 553"/>
                <a:gd name="T3" fmla="*/ 193 h 193"/>
                <a:gd name="T4" fmla="*/ 29 w 553"/>
                <a:gd name="T5" fmla="*/ 193 h 193"/>
                <a:gd name="T6" fmla="*/ 35 w 553"/>
                <a:gd name="T7" fmla="*/ 193 h 193"/>
                <a:gd name="T8" fmla="*/ 51 w 553"/>
                <a:gd name="T9" fmla="*/ 193 h 193"/>
                <a:gd name="T10" fmla="*/ 62 w 553"/>
                <a:gd name="T11" fmla="*/ 193 h 193"/>
                <a:gd name="T12" fmla="*/ 74 w 553"/>
                <a:gd name="T13" fmla="*/ 181 h 193"/>
                <a:gd name="T14" fmla="*/ 84 w 553"/>
                <a:gd name="T15" fmla="*/ 181 h 193"/>
                <a:gd name="T16" fmla="*/ 93 w 553"/>
                <a:gd name="T17" fmla="*/ 181 h 193"/>
                <a:gd name="T18" fmla="*/ 109 w 553"/>
                <a:gd name="T19" fmla="*/ 168 h 193"/>
                <a:gd name="T20" fmla="*/ 112 w 553"/>
                <a:gd name="T21" fmla="*/ 156 h 193"/>
                <a:gd name="T22" fmla="*/ 124 w 553"/>
                <a:gd name="T23" fmla="*/ 156 h 193"/>
                <a:gd name="T24" fmla="*/ 131 w 553"/>
                <a:gd name="T25" fmla="*/ 156 h 193"/>
                <a:gd name="T26" fmla="*/ 140 w 553"/>
                <a:gd name="T27" fmla="*/ 156 h 193"/>
                <a:gd name="T28" fmla="*/ 146 w 553"/>
                <a:gd name="T29" fmla="*/ 156 h 193"/>
                <a:gd name="T30" fmla="*/ 161 w 553"/>
                <a:gd name="T31" fmla="*/ 142 h 193"/>
                <a:gd name="T32" fmla="*/ 180 w 553"/>
                <a:gd name="T33" fmla="*/ 142 h 193"/>
                <a:gd name="T34" fmla="*/ 192 w 553"/>
                <a:gd name="T35" fmla="*/ 142 h 193"/>
                <a:gd name="T36" fmla="*/ 202 w 553"/>
                <a:gd name="T37" fmla="*/ 142 h 193"/>
                <a:gd name="T38" fmla="*/ 205 w 553"/>
                <a:gd name="T39" fmla="*/ 142 h 193"/>
                <a:gd name="T40" fmla="*/ 213 w 553"/>
                <a:gd name="T41" fmla="*/ 142 h 193"/>
                <a:gd name="T42" fmla="*/ 228 w 553"/>
                <a:gd name="T43" fmla="*/ 128 h 193"/>
                <a:gd name="T44" fmla="*/ 235 w 553"/>
                <a:gd name="T45" fmla="*/ 128 h 193"/>
                <a:gd name="T46" fmla="*/ 248 w 553"/>
                <a:gd name="T47" fmla="*/ 113 h 193"/>
                <a:gd name="T48" fmla="*/ 276 w 553"/>
                <a:gd name="T49" fmla="*/ 113 h 193"/>
                <a:gd name="T50" fmla="*/ 279 w 553"/>
                <a:gd name="T51" fmla="*/ 113 h 193"/>
                <a:gd name="T52" fmla="*/ 290 w 553"/>
                <a:gd name="T53" fmla="*/ 97 h 193"/>
                <a:gd name="T54" fmla="*/ 303 w 553"/>
                <a:gd name="T55" fmla="*/ 97 h 193"/>
                <a:gd name="T56" fmla="*/ 312 w 553"/>
                <a:gd name="T57" fmla="*/ 97 h 193"/>
                <a:gd name="T58" fmla="*/ 331 w 553"/>
                <a:gd name="T59" fmla="*/ 97 h 193"/>
                <a:gd name="T60" fmla="*/ 338 w 553"/>
                <a:gd name="T61" fmla="*/ 97 h 193"/>
                <a:gd name="T62" fmla="*/ 353 w 553"/>
                <a:gd name="T63" fmla="*/ 79 h 193"/>
                <a:gd name="T64" fmla="*/ 361 w 553"/>
                <a:gd name="T65" fmla="*/ 79 h 193"/>
                <a:gd name="T66" fmla="*/ 366 w 553"/>
                <a:gd name="T67" fmla="*/ 79 h 193"/>
                <a:gd name="T68" fmla="*/ 414 w 553"/>
                <a:gd name="T69" fmla="*/ 79 h 193"/>
                <a:gd name="T70" fmla="*/ 427 w 553"/>
                <a:gd name="T71" fmla="*/ 79 h 193"/>
                <a:gd name="T72" fmla="*/ 441 w 553"/>
                <a:gd name="T73" fmla="*/ 60 h 193"/>
                <a:gd name="T74" fmla="*/ 450 w 553"/>
                <a:gd name="T75" fmla="*/ 41 h 193"/>
                <a:gd name="T76" fmla="*/ 478 w 553"/>
                <a:gd name="T77" fmla="*/ 41 h 193"/>
                <a:gd name="T78" fmla="*/ 496 w 553"/>
                <a:gd name="T79" fmla="*/ 41 h 193"/>
                <a:gd name="T80" fmla="*/ 499 w 553"/>
                <a:gd name="T81" fmla="*/ 20 h 193"/>
                <a:gd name="T82" fmla="*/ 509 w 553"/>
                <a:gd name="T83" fmla="*/ 0 h 193"/>
                <a:gd name="T84" fmla="*/ 522 w 553"/>
                <a:gd name="T85" fmla="*/ 0 h 193"/>
                <a:gd name="T86" fmla="*/ 538 w 553"/>
                <a:gd name="T87" fmla="*/ 0 h 193"/>
                <a:gd name="T88" fmla="*/ 540 w 553"/>
                <a:gd name="T89" fmla="*/ 0 h 193"/>
                <a:gd name="T90" fmla="*/ 550 w 553"/>
                <a:gd name="T91" fmla="*/ 0 h 193"/>
                <a:gd name="T92" fmla="*/ 552 w 553"/>
                <a:gd name="T93" fmla="*/ 0 h 193"/>
                <a:gd name="T94" fmla="*/ 553 w 553"/>
                <a:gd name="T95" fmla="*/ 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53" h="193">
                  <a:moveTo>
                    <a:pt x="0" y="193"/>
                  </a:moveTo>
                  <a:lnTo>
                    <a:pt x="0" y="193"/>
                  </a:lnTo>
                  <a:lnTo>
                    <a:pt x="0" y="193"/>
                  </a:lnTo>
                  <a:lnTo>
                    <a:pt x="9" y="193"/>
                  </a:lnTo>
                  <a:lnTo>
                    <a:pt x="9" y="193"/>
                  </a:lnTo>
                  <a:lnTo>
                    <a:pt x="20" y="193"/>
                  </a:lnTo>
                  <a:lnTo>
                    <a:pt x="20" y="193"/>
                  </a:lnTo>
                  <a:lnTo>
                    <a:pt x="22" y="193"/>
                  </a:lnTo>
                  <a:lnTo>
                    <a:pt x="22" y="193"/>
                  </a:lnTo>
                  <a:lnTo>
                    <a:pt x="25" y="193"/>
                  </a:lnTo>
                  <a:lnTo>
                    <a:pt x="25" y="193"/>
                  </a:lnTo>
                  <a:lnTo>
                    <a:pt x="29" y="193"/>
                  </a:lnTo>
                  <a:lnTo>
                    <a:pt x="29" y="193"/>
                  </a:lnTo>
                  <a:lnTo>
                    <a:pt x="31" y="193"/>
                  </a:lnTo>
                  <a:lnTo>
                    <a:pt x="31" y="193"/>
                  </a:lnTo>
                  <a:lnTo>
                    <a:pt x="35" y="193"/>
                  </a:lnTo>
                  <a:lnTo>
                    <a:pt x="35" y="193"/>
                  </a:lnTo>
                  <a:lnTo>
                    <a:pt x="49" y="193"/>
                  </a:lnTo>
                  <a:lnTo>
                    <a:pt x="49" y="193"/>
                  </a:lnTo>
                  <a:lnTo>
                    <a:pt x="51" y="193"/>
                  </a:lnTo>
                  <a:lnTo>
                    <a:pt x="51" y="193"/>
                  </a:lnTo>
                  <a:lnTo>
                    <a:pt x="57" y="193"/>
                  </a:lnTo>
                  <a:lnTo>
                    <a:pt x="57" y="193"/>
                  </a:lnTo>
                  <a:lnTo>
                    <a:pt x="62" y="193"/>
                  </a:lnTo>
                  <a:lnTo>
                    <a:pt x="62" y="181"/>
                  </a:lnTo>
                  <a:lnTo>
                    <a:pt x="64" y="181"/>
                  </a:lnTo>
                  <a:lnTo>
                    <a:pt x="64" y="181"/>
                  </a:lnTo>
                  <a:lnTo>
                    <a:pt x="74" y="181"/>
                  </a:lnTo>
                  <a:lnTo>
                    <a:pt x="74" y="181"/>
                  </a:lnTo>
                  <a:lnTo>
                    <a:pt x="77" y="181"/>
                  </a:lnTo>
                  <a:lnTo>
                    <a:pt x="77" y="181"/>
                  </a:lnTo>
                  <a:lnTo>
                    <a:pt x="84" y="181"/>
                  </a:lnTo>
                  <a:lnTo>
                    <a:pt x="84" y="181"/>
                  </a:lnTo>
                  <a:lnTo>
                    <a:pt x="92" y="181"/>
                  </a:lnTo>
                  <a:lnTo>
                    <a:pt x="92" y="181"/>
                  </a:lnTo>
                  <a:lnTo>
                    <a:pt x="93" y="181"/>
                  </a:lnTo>
                  <a:lnTo>
                    <a:pt x="93" y="168"/>
                  </a:lnTo>
                  <a:lnTo>
                    <a:pt x="104" y="168"/>
                  </a:lnTo>
                  <a:lnTo>
                    <a:pt x="104" y="168"/>
                  </a:lnTo>
                  <a:lnTo>
                    <a:pt x="109" y="168"/>
                  </a:lnTo>
                  <a:lnTo>
                    <a:pt x="109" y="168"/>
                  </a:lnTo>
                  <a:lnTo>
                    <a:pt x="111" y="168"/>
                  </a:lnTo>
                  <a:lnTo>
                    <a:pt x="111" y="156"/>
                  </a:lnTo>
                  <a:lnTo>
                    <a:pt x="112" y="156"/>
                  </a:lnTo>
                  <a:lnTo>
                    <a:pt x="112" y="156"/>
                  </a:lnTo>
                  <a:lnTo>
                    <a:pt x="123" y="156"/>
                  </a:lnTo>
                  <a:lnTo>
                    <a:pt x="123" y="156"/>
                  </a:lnTo>
                  <a:lnTo>
                    <a:pt x="124" y="156"/>
                  </a:lnTo>
                  <a:lnTo>
                    <a:pt x="124" y="156"/>
                  </a:lnTo>
                  <a:lnTo>
                    <a:pt x="125" y="156"/>
                  </a:lnTo>
                  <a:lnTo>
                    <a:pt x="125" y="156"/>
                  </a:lnTo>
                  <a:lnTo>
                    <a:pt x="131" y="156"/>
                  </a:lnTo>
                  <a:lnTo>
                    <a:pt x="131" y="156"/>
                  </a:lnTo>
                  <a:lnTo>
                    <a:pt x="138" y="156"/>
                  </a:lnTo>
                  <a:lnTo>
                    <a:pt x="138" y="156"/>
                  </a:lnTo>
                  <a:lnTo>
                    <a:pt x="140" y="156"/>
                  </a:lnTo>
                  <a:lnTo>
                    <a:pt x="140" y="156"/>
                  </a:lnTo>
                  <a:lnTo>
                    <a:pt x="142" y="156"/>
                  </a:lnTo>
                  <a:lnTo>
                    <a:pt x="142" y="156"/>
                  </a:lnTo>
                  <a:lnTo>
                    <a:pt x="146" y="156"/>
                  </a:lnTo>
                  <a:lnTo>
                    <a:pt x="146" y="156"/>
                  </a:lnTo>
                  <a:lnTo>
                    <a:pt x="155" y="156"/>
                  </a:lnTo>
                  <a:lnTo>
                    <a:pt x="155" y="142"/>
                  </a:lnTo>
                  <a:lnTo>
                    <a:pt x="161" y="142"/>
                  </a:lnTo>
                  <a:lnTo>
                    <a:pt x="161" y="142"/>
                  </a:lnTo>
                  <a:lnTo>
                    <a:pt x="163" y="142"/>
                  </a:lnTo>
                  <a:lnTo>
                    <a:pt x="163" y="142"/>
                  </a:lnTo>
                  <a:lnTo>
                    <a:pt x="180" y="142"/>
                  </a:lnTo>
                  <a:lnTo>
                    <a:pt x="180" y="142"/>
                  </a:lnTo>
                  <a:lnTo>
                    <a:pt x="187" y="142"/>
                  </a:lnTo>
                  <a:lnTo>
                    <a:pt x="187" y="142"/>
                  </a:lnTo>
                  <a:lnTo>
                    <a:pt x="192" y="142"/>
                  </a:lnTo>
                  <a:lnTo>
                    <a:pt x="192" y="142"/>
                  </a:lnTo>
                  <a:lnTo>
                    <a:pt x="200" y="142"/>
                  </a:lnTo>
                  <a:lnTo>
                    <a:pt x="200" y="142"/>
                  </a:lnTo>
                  <a:lnTo>
                    <a:pt x="202" y="142"/>
                  </a:lnTo>
                  <a:lnTo>
                    <a:pt x="202" y="142"/>
                  </a:lnTo>
                  <a:lnTo>
                    <a:pt x="203" y="142"/>
                  </a:lnTo>
                  <a:lnTo>
                    <a:pt x="203" y="142"/>
                  </a:lnTo>
                  <a:lnTo>
                    <a:pt x="205" y="142"/>
                  </a:lnTo>
                  <a:lnTo>
                    <a:pt x="205" y="142"/>
                  </a:lnTo>
                  <a:lnTo>
                    <a:pt x="210" y="142"/>
                  </a:lnTo>
                  <a:lnTo>
                    <a:pt x="210" y="142"/>
                  </a:lnTo>
                  <a:lnTo>
                    <a:pt x="213" y="142"/>
                  </a:lnTo>
                  <a:lnTo>
                    <a:pt x="213" y="128"/>
                  </a:lnTo>
                  <a:lnTo>
                    <a:pt x="218" y="128"/>
                  </a:lnTo>
                  <a:lnTo>
                    <a:pt x="218" y="128"/>
                  </a:lnTo>
                  <a:lnTo>
                    <a:pt x="228" y="128"/>
                  </a:lnTo>
                  <a:lnTo>
                    <a:pt x="228" y="128"/>
                  </a:lnTo>
                  <a:lnTo>
                    <a:pt x="231" y="128"/>
                  </a:lnTo>
                  <a:lnTo>
                    <a:pt x="231" y="128"/>
                  </a:lnTo>
                  <a:lnTo>
                    <a:pt x="235" y="128"/>
                  </a:lnTo>
                  <a:lnTo>
                    <a:pt x="235" y="113"/>
                  </a:lnTo>
                  <a:lnTo>
                    <a:pt x="238" y="113"/>
                  </a:lnTo>
                  <a:lnTo>
                    <a:pt x="238" y="113"/>
                  </a:lnTo>
                  <a:lnTo>
                    <a:pt x="248" y="113"/>
                  </a:lnTo>
                  <a:lnTo>
                    <a:pt x="248" y="113"/>
                  </a:lnTo>
                  <a:lnTo>
                    <a:pt x="274" y="113"/>
                  </a:lnTo>
                  <a:lnTo>
                    <a:pt x="274" y="113"/>
                  </a:lnTo>
                  <a:lnTo>
                    <a:pt x="276" y="113"/>
                  </a:lnTo>
                  <a:lnTo>
                    <a:pt x="276" y="113"/>
                  </a:lnTo>
                  <a:lnTo>
                    <a:pt x="276" y="113"/>
                  </a:lnTo>
                  <a:lnTo>
                    <a:pt x="276" y="113"/>
                  </a:lnTo>
                  <a:lnTo>
                    <a:pt x="279" y="113"/>
                  </a:lnTo>
                  <a:lnTo>
                    <a:pt x="279" y="113"/>
                  </a:lnTo>
                  <a:lnTo>
                    <a:pt x="279" y="113"/>
                  </a:lnTo>
                  <a:lnTo>
                    <a:pt x="279" y="97"/>
                  </a:lnTo>
                  <a:lnTo>
                    <a:pt x="290" y="97"/>
                  </a:lnTo>
                  <a:lnTo>
                    <a:pt x="290" y="97"/>
                  </a:lnTo>
                  <a:lnTo>
                    <a:pt x="300" y="97"/>
                  </a:lnTo>
                  <a:lnTo>
                    <a:pt x="300" y="97"/>
                  </a:lnTo>
                  <a:lnTo>
                    <a:pt x="303" y="97"/>
                  </a:lnTo>
                  <a:lnTo>
                    <a:pt x="303" y="97"/>
                  </a:lnTo>
                  <a:lnTo>
                    <a:pt x="307" y="97"/>
                  </a:lnTo>
                  <a:lnTo>
                    <a:pt x="307" y="97"/>
                  </a:lnTo>
                  <a:lnTo>
                    <a:pt x="312" y="97"/>
                  </a:lnTo>
                  <a:lnTo>
                    <a:pt x="312" y="97"/>
                  </a:lnTo>
                  <a:lnTo>
                    <a:pt x="324" y="97"/>
                  </a:lnTo>
                  <a:lnTo>
                    <a:pt x="324" y="97"/>
                  </a:lnTo>
                  <a:lnTo>
                    <a:pt x="331" y="97"/>
                  </a:lnTo>
                  <a:lnTo>
                    <a:pt x="331" y="97"/>
                  </a:lnTo>
                  <a:lnTo>
                    <a:pt x="337" y="97"/>
                  </a:lnTo>
                  <a:lnTo>
                    <a:pt x="337" y="97"/>
                  </a:lnTo>
                  <a:lnTo>
                    <a:pt x="338" y="97"/>
                  </a:lnTo>
                  <a:lnTo>
                    <a:pt x="338" y="97"/>
                  </a:lnTo>
                  <a:lnTo>
                    <a:pt x="348" y="97"/>
                  </a:lnTo>
                  <a:lnTo>
                    <a:pt x="348" y="79"/>
                  </a:lnTo>
                  <a:lnTo>
                    <a:pt x="353" y="79"/>
                  </a:lnTo>
                  <a:lnTo>
                    <a:pt x="353" y="79"/>
                  </a:lnTo>
                  <a:lnTo>
                    <a:pt x="355" y="79"/>
                  </a:lnTo>
                  <a:lnTo>
                    <a:pt x="355" y="79"/>
                  </a:lnTo>
                  <a:lnTo>
                    <a:pt x="361" y="79"/>
                  </a:lnTo>
                  <a:lnTo>
                    <a:pt x="361" y="79"/>
                  </a:lnTo>
                  <a:lnTo>
                    <a:pt x="364" y="79"/>
                  </a:lnTo>
                  <a:lnTo>
                    <a:pt x="364" y="79"/>
                  </a:lnTo>
                  <a:lnTo>
                    <a:pt x="366" y="79"/>
                  </a:lnTo>
                  <a:lnTo>
                    <a:pt x="366" y="79"/>
                  </a:lnTo>
                  <a:lnTo>
                    <a:pt x="401" y="79"/>
                  </a:lnTo>
                  <a:lnTo>
                    <a:pt x="401" y="79"/>
                  </a:lnTo>
                  <a:lnTo>
                    <a:pt x="414" y="79"/>
                  </a:lnTo>
                  <a:lnTo>
                    <a:pt x="414" y="79"/>
                  </a:lnTo>
                  <a:lnTo>
                    <a:pt x="416" y="79"/>
                  </a:lnTo>
                  <a:lnTo>
                    <a:pt x="416" y="79"/>
                  </a:lnTo>
                  <a:lnTo>
                    <a:pt x="427" y="79"/>
                  </a:lnTo>
                  <a:lnTo>
                    <a:pt x="427" y="60"/>
                  </a:lnTo>
                  <a:lnTo>
                    <a:pt x="429" y="60"/>
                  </a:lnTo>
                  <a:lnTo>
                    <a:pt x="429" y="60"/>
                  </a:lnTo>
                  <a:lnTo>
                    <a:pt x="441" y="60"/>
                  </a:lnTo>
                  <a:lnTo>
                    <a:pt x="441" y="60"/>
                  </a:lnTo>
                  <a:lnTo>
                    <a:pt x="444" y="60"/>
                  </a:lnTo>
                  <a:lnTo>
                    <a:pt x="444" y="41"/>
                  </a:lnTo>
                  <a:lnTo>
                    <a:pt x="450" y="41"/>
                  </a:lnTo>
                  <a:lnTo>
                    <a:pt x="450" y="41"/>
                  </a:lnTo>
                  <a:lnTo>
                    <a:pt x="452" y="41"/>
                  </a:lnTo>
                  <a:lnTo>
                    <a:pt x="452" y="41"/>
                  </a:lnTo>
                  <a:lnTo>
                    <a:pt x="478" y="41"/>
                  </a:lnTo>
                  <a:lnTo>
                    <a:pt x="478" y="41"/>
                  </a:lnTo>
                  <a:lnTo>
                    <a:pt x="485" y="41"/>
                  </a:lnTo>
                  <a:lnTo>
                    <a:pt x="485" y="41"/>
                  </a:lnTo>
                  <a:lnTo>
                    <a:pt x="496" y="41"/>
                  </a:lnTo>
                  <a:lnTo>
                    <a:pt x="496" y="20"/>
                  </a:lnTo>
                  <a:lnTo>
                    <a:pt x="497" y="20"/>
                  </a:lnTo>
                  <a:lnTo>
                    <a:pt x="497" y="20"/>
                  </a:lnTo>
                  <a:lnTo>
                    <a:pt x="499" y="20"/>
                  </a:lnTo>
                  <a:lnTo>
                    <a:pt x="499" y="0"/>
                  </a:lnTo>
                  <a:lnTo>
                    <a:pt x="503" y="0"/>
                  </a:lnTo>
                  <a:lnTo>
                    <a:pt x="503" y="0"/>
                  </a:lnTo>
                  <a:lnTo>
                    <a:pt x="509" y="0"/>
                  </a:lnTo>
                  <a:lnTo>
                    <a:pt x="509" y="0"/>
                  </a:lnTo>
                  <a:lnTo>
                    <a:pt x="519" y="0"/>
                  </a:lnTo>
                  <a:lnTo>
                    <a:pt x="519" y="0"/>
                  </a:lnTo>
                  <a:lnTo>
                    <a:pt x="522" y="0"/>
                  </a:lnTo>
                  <a:lnTo>
                    <a:pt x="522" y="0"/>
                  </a:lnTo>
                  <a:lnTo>
                    <a:pt x="534" y="0"/>
                  </a:lnTo>
                  <a:lnTo>
                    <a:pt x="534" y="0"/>
                  </a:lnTo>
                  <a:lnTo>
                    <a:pt x="538" y="0"/>
                  </a:lnTo>
                  <a:lnTo>
                    <a:pt x="538" y="0"/>
                  </a:lnTo>
                  <a:lnTo>
                    <a:pt x="540" y="0"/>
                  </a:lnTo>
                  <a:lnTo>
                    <a:pt x="540" y="0"/>
                  </a:lnTo>
                  <a:lnTo>
                    <a:pt x="540" y="0"/>
                  </a:lnTo>
                  <a:lnTo>
                    <a:pt x="540" y="0"/>
                  </a:lnTo>
                  <a:lnTo>
                    <a:pt x="541" y="0"/>
                  </a:lnTo>
                  <a:lnTo>
                    <a:pt x="541" y="0"/>
                  </a:lnTo>
                  <a:lnTo>
                    <a:pt x="550" y="0"/>
                  </a:lnTo>
                  <a:lnTo>
                    <a:pt x="550" y="0"/>
                  </a:lnTo>
                  <a:lnTo>
                    <a:pt x="550" y="0"/>
                  </a:lnTo>
                  <a:lnTo>
                    <a:pt x="550" y="0"/>
                  </a:lnTo>
                  <a:lnTo>
                    <a:pt x="552" y="0"/>
                  </a:lnTo>
                  <a:lnTo>
                    <a:pt x="552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553" y="0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275EBE6-4235-5930-6D37-191451F1E8ED}"/>
              </a:ext>
            </a:extLst>
          </p:cNvPr>
          <p:cNvGrpSpPr/>
          <p:nvPr/>
        </p:nvGrpSpPr>
        <p:grpSpPr>
          <a:xfrm>
            <a:off x="35868881" y="16564062"/>
            <a:ext cx="4249565" cy="4284753"/>
            <a:chOff x="42374131" y="18769710"/>
            <a:chExt cx="3677658" cy="3580676"/>
          </a:xfrm>
        </p:grpSpPr>
        <p:sp>
          <p:nvSpPr>
            <p:cNvPr id="268" name="AutoShape 4">
              <a:extLst>
                <a:ext uri="{FF2B5EF4-FFF2-40B4-BE49-F238E27FC236}">
                  <a16:creationId xmlns:a16="http://schemas.microsoft.com/office/drawing/2014/main" id="{199301EE-E423-4582-9A78-30349E978B3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2820015" y="19019630"/>
              <a:ext cx="3231774" cy="31439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/>
            </a:p>
          </p:txBody>
        </p:sp>
        <p:sp>
          <p:nvSpPr>
            <p:cNvPr id="269" name="Rectangle 6">
              <a:extLst>
                <a:ext uri="{FF2B5EF4-FFF2-40B4-BE49-F238E27FC236}">
                  <a16:creationId xmlns:a16="http://schemas.microsoft.com/office/drawing/2014/main" id="{2B59E4D4-B606-4AC2-B726-9C9E9B312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20015" y="19019630"/>
              <a:ext cx="3231774" cy="314390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271" name="Rectangle 8">
              <a:extLst>
                <a:ext uri="{FF2B5EF4-FFF2-40B4-BE49-F238E27FC236}">
                  <a16:creationId xmlns:a16="http://schemas.microsoft.com/office/drawing/2014/main" id="{FF9A0025-6355-449D-BE5C-C3F9CA4266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33856" y="19263429"/>
              <a:ext cx="1351202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Overall Log-Rank</a:t>
              </a:r>
              <a:r>
                <a:rPr lang="en-US" altLang="en-US" sz="857" i="1" dirty="0">
                  <a:solidFill>
                    <a:srgbClr val="000000"/>
                  </a:solidFill>
                  <a:latin typeface="YaleNew" panose="02000602050000020003" pitchFamily="50" charset="0"/>
                </a:rPr>
                <a:t> p </a:t>
              </a:r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value = &lt;0.0001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272" name="Rectangle 22">
              <a:extLst>
                <a:ext uri="{FF2B5EF4-FFF2-40B4-BE49-F238E27FC236}">
                  <a16:creationId xmlns:a16="http://schemas.microsoft.com/office/drawing/2014/main" id="{DC6B1CE6-8005-4E63-A835-9BADCF0DF8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16433" y="21712789"/>
              <a:ext cx="145664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168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73" name="Rectangle 24">
              <a:extLst>
                <a:ext uri="{FF2B5EF4-FFF2-40B4-BE49-F238E27FC236}">
                  <a16:creationId xmlns:a16="http://schemas.microsoft.com/office/drawing/2014/main" id="{FB2758D4-8112-439F-BF78-C109D9D3B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6040" y="21712789"/>
              <a:ext cx="145664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126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74" name="Rectangle 25">
              <a:extLst>
                <a:ext uri="{FF2B5EF4-FFF2-40B4-BE49-F238E27FC236}">
                  <a16:creationId xmlns:a16="http://schemas.microsoft.com/office/drawing/2014/main" id="{6B5F5F4A-6968-46EE-956C-834F26FDA3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23265" y="21712789"/>
              <a:ext cx="145664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100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75" name="Rectangle 26">
              <a:extLst>
                <a:ext uri="{FF2B5EF4-FFF2-40B4-BE49-F238E27FC236}">
                  <a16:creationId xmlns:a16="http://schemas.microsoft.com/office/drawing/2014/main" id="{07E48A20-B9C1-4106-A01C-2B75F702C3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00629" y="21712789"/>
              <a:ext cx="97110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89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76" name="Rectangle 27">
              <a:extLst>
                <a:ext uri="{FF2B5EF4-FFF2-40B4-BE49-F238E27FC236}">
                  <a16:creationId xmlns:a16="http://schemas.microsoft.com/office/drawing/2014/main" id="{68C1031D-0FFD-49FA-9884-704A6E09B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67486" y="21712788"/>
              <a:ext cx="97110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74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277" name="Rectangle 29">
              <a:extLst>
                <a:ext uri="{FF2B5EF4-FFF2-40B4-BE49-F238E27FC236}">
                  <a16:creationId xmlns:a16="http://schemas.microsoft.com/office/drawing/2014/main" id="{31533154-9EDA-43F6-8E6C-2A9EBB339E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16433" y="21890370"/>
              <a:ext cx="145664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159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278" name="Rectangle 30">
              <a:extLst>
                <a:ext uri="{FF2B5EF4-FFF2-40B4-BE49-F238E27FC236}">
                  <a16:creationId xmlns:a16="http://schemas.microsoft.com/office/drawing/2014/main" id="{69419D5B-A701-44E5-A461-CDE4F9EA83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6040" y="21890370"/>
              <a:ext cx="145664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102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79" name="Rectangle 31">
              <a:extLst>
                <a:ext uri="{FF2B5EF4-FFF2-40B4-BE49-F238E27FC236}">
                  <a16:creationId xmlns:a16="http://schemas.microsoft.com/office/drawing/2014/main" id="{83FA3A0B-8BE3-49AA-8CDF-7FCCDB4D43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47545" y="21890370"/>
              <a:ext cx="97110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79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80" name="Rectangle 32">
              <a:extLst>
                <a:ext uri="{FF2B5EF4-FFF2-40B4-BE49-F238E27FC236}">
                  <a16:creationId xmlns:a16="http://schemas.microsoft.com/office/drawing/2014/main" id="{2AEDD625-BD54-4414-942B-789A5D3FBD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00628" y="21890370"/>
              <a:ext cx="97110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58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81" name="Rectangle 33">
              <a:extLst>
                <a:ext uri="{FF2B5EF4-FFF2-40B4-BE49-F238E27FC236}">
                  <a16:creationId xmlns:a16="http://schemas.microsoft.com/office/drawing/2014/main" id="{F3FF3CE6-62CA-4E32-B638-C61D6712F4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67489" y="21890370"/>
              <a:ext cx="97110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36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82" name="Rectangle 35">
              <a:extLst>
                <a:ext uri="{FF2B5EF4-FFF2-40B4-BE49-F238E27FC236}">
                  <a16:creationId xmlns:a16="http://schemas.microsoft.com/office/drawing/2014/main" id="{5314DBDD-7B13-4020-9F41-AC22134DD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16433" y="22067081"/>
              <a:ext cx="145664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134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83" name="Rectangle 36">
              <a:extLst>
                <a:ext uri="{FF2B5EF4-FFF2-40B4-BE49-F238E27FC236}">
                  <a16:creationId xmlns:a16="http://schemas.microsoft.com/office/drawing/2014/main" id="{2D52CC95-4AF2-47F3-8E86-C537C5F69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6040" y="22067081"/>
              <a:ext cx="145664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112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84" name="Rectangle 37">
              <a:extLst>
                <a:ext uri="{FF2B5EF4-FFF2-40B4-BE49-F238E27FC236}">
                  <a16:creationId xmlns:a16="http://schemas.microsoft.com/office/drawing/2014/main" id="{74A155AD-7874-494B-9D43-6DA0C9650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47545" y="22067081"/>
              <a:ext cx="97110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96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85" name="Rectangle 38">
              <a:extLst>
                <a:ext uri="{FF2B5EF4-FFF2-40B4-BE49-F238E27FC236}">
                  <a16:creationId xmlns:a16="http://schemas.microsoft.com/office/drawing/2014/main" id="{AD1B73D8-7742-4E82-8EDE-377C8D1D8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00628" y="22067081"/>
              <a:ext cx="97110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87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86" name="Rectangle 39">
              <a:extLst>
                <a:ext uri="{FF2B5EF4-FFF2-40B4-BE49-F238E27FC236}">
                  <a16:creationId xmlns:a16="http://schemas.microsoft.com/office/drawing/2014/main" id="{537C6846-B31E-48F7-A06E-93579AB2E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67486" y="22067081"/>
              <a:ext cx="97110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76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87" name="Rectangle 41">
              <a:extLst>
                <a:ext uri="{FF2B5EF4-FFF2-40B4-BE49-F238E27FC236}">
                  <a16:creationId xmlns:a16="http://schemas.microsoft.com/office/drawing/2014/main" id="{CE05379A-9179-493A-BBAE-619F7A31D1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16433" y="22240163"/>
              <a:ext cx="145664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153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288" name="Rectangle 42">
              <a:extLst>
                <a:ext uri="{FF2B5EF4-FFF2-40B4-BE49-F238E27FC236}">
                  <a16:creationId xmlns:a16="http://schemas.microsoft.com/office/drawing/2014/main" id="{FBB2E8E0-4DEE-41AE-B2C9-B03DAF70C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66040" y="22240163"/>
              <a:ext cx="145664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104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89" name="Rectangle 43">
              <a:extLst>
                <a:ext uri="{FF2B5EF4-FFF2-40B4-BE49-F238E27FC236}">
                  <a16:creationId xmlns:a16="http://schemas.microsoft.com/office/drawing/2014/main" id="{C5F25F14-9F22-47DE-9723-D5E3E517B9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47545" y="22240163"/>
              <a:ext cx="97110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77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90" name="Rectangle 44">
              <a:extLst>
                <a:ext uri="{FF2B5EF4-FFF2-40B4-BE49-F238E27FC236}">
                  <a16:creationId xmlns:a16="http://schemas.microsoft.com/office/drawing/2014/main" id="{B43C8A55-3482-43C0-8150-512B833E8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00628" y="22240163"/>
              <a:ext cx="97110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62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91" name="Rectangle 45">
              <a:extLst>
                <a:ext uri="{FF2B5EF4-FFF2-40B4-BE49-F238E27FC236}">
                  <a16:creationId xmlns:a16="http://schemas.microsoft.com/office/drawing/2014/main" id="{42CA0344-33F8-4407-87B6-CF71BA1CE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67486" y="22240163"/>
              <a:ext cx="97110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51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92" name="Rectangle 46">
              <a:extLst>
                <a:ext uri="{FF2B5EF4-FFF2-40B4-BE49-F238E27FC236}">
                  <a16:creationId xmlns:a16="http://schemas.microsoft.com/office/drawing/2014/main" id="{3CCFF615-6D09-4533-AD42-9970A0C1CA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82196" y="19858352"/>
              <a:ext cx="237224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52.1%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93" name="Rectangle 47">
              <a:extLst>
                <a:ext uri="{FF2B5EF4-FFF2-40B4-BE49-F238E27FC236}">
                  <a16:creationId xmlns:a16="http://schemas.microsoft.com/office/drawing/2014/main" id="{9390FD7B-D793-46F1-A5B8-CC2E8B790E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82196" y="19384743"/>
              <a:ext cx="237224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71.6%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294" name="Rectangle 48">
              <a:extLst>
                <a:ext uri="{FF2B5EF4-FFF2-40B4-BE49-F238E27FC236}">
                  <a16:creationId xmlns:a16="http://schemas.microsoft.com/office/drawing/2014/main" id="{D7323E21-378D-44DA-8C0A-8B17310F4D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82196" y="20241097"/>
              <a:ext cx="237224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35.6%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95" name="Rectangle 49">
              <a:extLst>
                <a:ext uri="{FF2B5EF4-FFF2-40B4-BE49-F238E27FC236}">
                  <a16:creationId xmlns:a16="http://schemas.microsoft.com/office/drawing/2014/main" id="{520EE79C-5B5B-4283-A33C-BE87553D0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82196" y="19622080"/>
              <a:ext cx="237224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62.3%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296" name="Line 50">
              <a:extLst>
                <a:ext uri="{FF2B5EF4-FFF2-40B4-BE49-F238E27FC236}">
                  <a16:creationId xmlns:a16="http://schemas.microsoft.com/office/drawing/2014/main" id="{A549C3CD-F204-4BB4-B20B-78846DD01D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66639" y="19244569"/>
              <a:ext cx="0" cy="190761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297" name="Line 51">
              <a:extLst>
                <a:ext uri="{FF2B5EF4-FFF2-40B4-BE49-F238E27FC236}">
                  <a16:creationId xmlns:a16="http://schemas.microsoft.com/office/drawing/2014/main" id="{CB363747-8D11-42D9-A69B-6A221996F5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50508" y="21126030"/>
              <a:ext cx="1209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298" name="Line 52">
              <a:extLst>
                <a:ext uri="{FF2B5EF4-FFF2-40B4-BE49-F238E27FC236}">
                  <a16:creationId xmlns:a16="http://schemas.microsoft.com/office/drawing/2014/main" id="{5C78E3BB-0932-4720-A23C-1B94EC3F03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50508" y="20659587"/>
              <a:ext cx="1209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299" name="Line 53">
              <a:extLst>
                <a:ext uri="{FF2B5EF4-FFF2-40B4-BE49-F238E27FC236}">
                  <a16:creationId xmlns:a16="http://schemas.microsoft.com/office/drawing/2014/main" id="{412B87EB-A6AF-40CB-BAA4-E531766D782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50508" y="20198376"/>
              <a:ext cx="1209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00" name="Line 54">
              <a:extLst>
                <a:ext uri="{FF2B5EF4-FFF2-40B4-BE49-F238E27FC236}">
                  <a16:creationId xmlns:a16="http://schemas.microsoft.com/office/drawing/2014/main" id="{17FC7B8C-154F-4849-8F7B-51CAE74B8F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50508" y="19737165"/>
              <a:ext cx="1209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01" name="Line 55">
              <a:extLst>
                <a:ext uri="{FF2B5EF4-FFF2-40B4-BE49-F238E27FC236}">
                  <a16:creationId xmlns:a16="http://schemas.microsoft.com/office/drawing/2014/main" id="{DA2910AB-F070-4C77-AD68-063372E234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50508" y="19271594"/>
              <a:ext cx="1209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03" name="Rectangle 57">
              <a:extLst>
                <a:ext uri="{FF2B5EF4-FFF2-40B4-BE49-F238E27FC236}">
                  <a16:creationId xmlns:a16="http://schemas.microsoft.com/office/drawing/2014/main" id="{49449A5B-D4D3-48EB-BEE3-DE957B5FE2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62122" y="21054198"/>
              <a:ext cx="48555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0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04" name="Rectangle 58">
              <a:extLst>
                <a:ext uri="{FF2B5EF4-FFF2-40B4-BE49-F238E27FC236}">
                  <a16:creationId xmlns:a16="http://schemas.microsoft.com/office/drawing/2014/main" id="{3CC91CCF-0D70-4691-BC2A-4F48C5449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8353" y="20592988"/>
              <a:ext cx="97109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20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305" name="Rectangle 59">
              <a:extLst>
                <a:ext uri="{FF2B5EF4-FFF2-40B4-BE49-F238E27FC236}">
                  <a16:creationId xmlns:a16="http://schemas.microsoft.com/office/drawing/2014/main" id="{46C48E0A-4ECD-4DA1-AC57-8A4ACB807B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8353" y="20126544"/>
              <a:ext cx="97109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40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06" name="Rectangle 60">
              <a:extLst>
                <a:ext uri="{FF2B5EF4-FFF2-40B4-BE49-F238E27FC236}">
                  <a16:creationId xmlns:a16="http://schemas.microsoft.com/office/drawing/2014/main" id="{3DA5A35C-8FFA-48F2-998F-F7A8FA7E8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8353" y="19665334"/>
              <a:ext cx="97109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defTabSz="783760" eaLnBrk="1" hangingPunct="1"/>
              <a:r>
                <a:rPr lang="en-US" altLang="en-US" sz="857">
                  <a:solidFill>
                    <a:srgbClr val="000000"/>
                  </a:solidFill>
                  <a:latin typeface="YaleNew" panose="02000602050000020003" pitchFamily="50" charset="0"/>
                </a:rPr>
                <a:t>60</a:t>
              </a:r>
              <a:endParaRPr lang="en-US" altLang="en-US" sz="857">
                <a:latin typeface="YaleNew" panose="02000602050000020003" pitchFamily="50" charset="0"/>
              </a:endParaRPr>
            </a:p>
          </p:txBody>
        </p:sp>
        <p:sp>
          <p:nvSpPr>
            <p:cNvPr id="307" name="Rectangle 61">
              <a:extLst>
                <a:ext uri="{FF2B5EF4-FFF2-40B4-BE49-F238E27FC236}">
                  <a16:creationId xmlns:a16="http://schemas.microsoft.com/office/drawing/2014/main" id="{D7B8D394-314B-4E03-8B7A-E43DDD0BB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8353" y="19204994"/>
              <a:ext cx="97109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80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08" name="Line 62">
              <a:extLst>
                <a:ext uri="{FF2B5EF4-FFF2-40B4-BE49-F238E27FC236}">
                  <a16:creationId xmlns:a16="http://schemas.microsoft.com/office/drawing/2014/main" id="{3DE2D3D2-1C11-47AA-AC9D-F328794262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466640" y="21152185"/>
              <a:ext cx="225780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09" name="Line 63">
              <a:extLst>
                <a:ext uri="{FF2B5EF4-FFF2-40B4-BE49-F238E27FC236}">
                  <a16:creationId xmlns:a16="http://schemas.microsoft.com/office/drawing/2014/main" id="{C51B39AE-9947-496A-9F8D-6D67C281F8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78738" y="21157417"/>
              <a:ext cx="0" cy="2615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10" name="Line 64">
              <a:extLst>
                <a:ext uri="{FF2B5EF4-FFF2-40B4-BE49-F238E27FC236}">
                  <a16:creationId xmlns:a16="http://schemas.microsoft.com/office/drawing/2014/main" id="{A0468543-ED71-4B51-B7AD-805BC569DE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757014" y="21157418"/>
              <a:ext cx="0" cy="1569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11" name="Line 65">
              <a:extLst>
                <a:ext uri="{FF2B5EF4-FFF2-40B4-BE49-F238E27FC236}">
                  <a16:creationId xmlns:a16="http://schemas.microsoft.com/office/drawing/2014/main" id="{FF079DA6-372A-46F4-9E76-55AE38C030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035963" y="21157417"/>
              <a:ext cx="0" cy="2615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12" name="Line 66">
              <a:extLst>
                <a:ext uri="{FF2B5EF4-FFF2-40B4-BE49-F238E27FC236}">
                  <a16:creationId xmlns:a16="http://schemas.microsoft.com/office/drawing/2014/main" id="{E0E73D68-CF57-4514-900D-A66F18C881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314912" y="21157418"/>
              <a:ext cx="0" cy="1569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13" name="Line 67">
              <a:extLst>
                <a:ext uri="{FF2B5EF4-FFF2-40B4-BE49-F238E27FC236}">
                  <a16:creationId xmlns:a16="http://schemas.microsoft.com/office/drawing/2014/main" id="{015A5545-5E08-41C7-BA2D-24A54EC673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93189" y="21157417"/>
              <a:ext cx="0" cy="2615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14" name="Line 68">
              <a:extLst>
                <a:ext uri="{FF2B5EF4-FFF2-40B4-BE49-F238E27FC236}">
                  <a16:creationId xmlns:a16="http://schemas.microsoft.com/office/drawing/2014/main" id="{AF978259-BCFB-4499-8E14-50471EBFF3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872138" y="21157418"/>
              <a:ext cx="0" cy="1569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15" name="Line 69">
              <a:extLst>
                <a:ext uri="{FF2B5EF4-FFF2-40B4-BE49-F238E27FC236}">
                  <a16:creationId xmlns:a16="http://schemas.microsoft.com/office/drawing/2014/main" id="{A009608E-700A-45C7-A3CA-9D5F7BF9B5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55120" y="21157417"/>
              <a:ext cx="0" cy="2615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16" name="Line 70">
              <a:extLst>
                <a:ext uri="{FF2B5EF4-FFF2-40B4-BE49-F238E27FC236}">
                  <a16:creationId xmlns:a16="http://schemas.microsoft.com/office/drawing/2014/main" id="{A6CD9D15-309B-4851-83CD-23DD4BAD28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434068" y="21157418"/>
              <a:ext cx="0" cy="1569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17" name="Line 71">
              <a:extLst>
                <a:ext uri="{FF2B5EF4-FFF2-40B4-BE49-F238E27FC236}">
                  <a16:creationId xmlns:a16="http://schemas.microsoft.com/office/drawing/2014/main" id="{BA53E671-3185-4D31-9C01-4888E6D8D8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12345" y="21157416"/>
              <a:ext cx="0" cy="2615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18" name="Rectangle 72">
              <a:extLst>
                <a:ext uri="{FF2B5EF4-FFF2-40B4-BE49-F238E27FC236}">
                  <a16:creationId xmlns:a16="http://schemas.microsoft.com/office/drawing/2014/main" id="{54C366D3-2320-4855-91D2-EE8E496E84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39632" y="21377996"/>
              <a:ext cx="621497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 b="1" dirty="0">
                  <a:solidFill>
                    <a:srgbClr val="000000"/>
                  </a:solidFill>
                  <a:latin typeface="YaleNew" panose="02000602050000020003" pitchFamily="50" charset="0"/>
                </a:rPr>
                <a:t>Time in Months</a:t>
              </a:r>
              <a:endParaRPr lang="en-US" altLang="en-US" sz="857" b="1" dirty="0">
                <a:latin typeface="YaleNew" panose="02000602050000020003" pitchFamily="50" charset="0"/>
              </a:endParaRPr>
            </a:p>
          </p:txBody>
        </p:sp>
        <p:sp>
          <p:nvSpPr>
            <p:cNvPr id="319" name="Rectangle 73">
              <a:extLst>
                <a:ext uri="{FF2B5EF4-FFF2-40B4-BE49-F238E27FC236}">
                  <a16:creationId xmlns:a16="http://schemas.microsoft.com/office/drawing/2014/main" id="{F3E2F9EB-D2AB-4DBA-A31D-7835EE6E6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64991" y="21209728"/>
              <a:ext cx="48555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0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20" name="Rectangle 74">
              <a:extLst>
                <a:ext uri="{FF2B5EF4-FFF2-40B4-BE49-F238E27FC236}">
                  <a16:creationId xmlns:a16="http://schemas.microsoft.com/office/drawing/2014/main" id="{23ACB8E2-B38B-47F4-88F4-CE7B981FC2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14598" y="21209728"/>
              <a:ext cx="48555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6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21" name="Rectangle 75">
              <a:extLst>
                <a:ext uri="{FF2B5EF4-FFF2-40B4-BE49-F238E27FC236}">
                  <a16:creationId xmlns:a16="http://schemas.microsoft.com/office/drawing/2014/main" id="{DC9FE069-7973-4813-9519-4CBC301440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47545" y="21209728"/>
              <a:ext cx="97110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12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22" name="Rectangle 76">
              <a:extLst>
                <a:ext uri="{FF2B5EF4-FFF2-40B4-BE49-F238E27FC236}">
                  <a16:creationId xmlns:a16="http://schemas.microsoft.com/office/drawing/2014/main" id="{CB098AB7-2714-4563-ACE0-5812E33C0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00628" y="21209728"/>
              <a:ext cx="97110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18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23" name="Rectangle 77">
              <a:extLst>
                <a:ext uri="{FF2B5EF4-FFF2-40B4-BE49-F238E27FC236}">
                  <a16:creationId xmlns:a16="http://schemas.microsoft.com/office/drawing/2014/main" id="{1BB2AFC5-A7EB-4217-A4E0-EADDF4610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67486" y="21209728"/>
              <a:ext cx="97110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24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24" name="Rectangle 78">
              <a:extLst>
                <a:ext uri="{FF2B5EF4-FFF2-40B4-BE49-F238E27FC236}">
                  <a16:creationId xmlns:a16="http://schemas.microsoft.com/office/drawing/2014/main" id="{A5FE7BCF-9284-44C2-86A8-439CD5A201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00317" y="18769710"/>
              <a:ext cx="428667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AF - Device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25" name="Rectangle 79">
              <a:extLst>
                <a:ext uri="{FF2B5EF4-FFF2-40B4-BE49-F238E27FC236}">
                  <a16:creationId xmlns:a16="http://schemas.microsoft.com/office/drawing/2014/main" id="{D09AA0E7-839D-408C-B9AC-B8E0E5B5D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88517" y="18769710"/>
              <a:ext cx="459187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AF - Control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26" name="Rectangle 80">
              <a:extLst>
                <a:ext uri="{FF2B5EF4-FFF2-40B4-BE49-F238E27FC236}">
                  <a16:creationId xmlns:a16="http://schemas.microsoft.com/office/drawing/2014/main" id="{AA7F5C97-2C1B-4986-B138-F1B107FCEF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800317" y="18975450"/>
              <a:ext cx="560457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No AF - Device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27" name="Rectangle 81">
              <a:extLst>
                <a:ext uri="{FF2B5EF4-FFF2-40B4-BE49-F238E27FC236}">
                  <a16:creationId xmlns:a16="http://schemas.microsoft.com/office/drawing/2014/main" id="{ADBA164A-1509-4D32-996A-E71CFB5E87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968285" y="18975450"/>
              <a:ext cx="590977" cy="110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857" dirty="0">
                  <a:solidFill>
                    <a:srgbClr val="000000"/>
                  </a:solidFill>
                  <a:latin typeface="YaleNew" panose="02000602050000020003" pitchFamily="50" charset="0"/>
                </a:rPr>
                <a:t>No AF - Control</a:t>
              </a:r>
              <a:endParaRPr lang="en-US" altLang="en-US" sz="857" dirty="0">
                <a:latin typeface="YaleNew" panose="02000602050000020003" pitchFamily="50" charset="0"/>
              </a:endParaRPr>
            </a:p>
          </p:txBody>
        </p:sp>
        <p:sp>
          <p:nvSpPr>
            <p:cNvPr id="328" name="Line 82">
              <a:extLst>
                <a:ext uri="{FF2B5EF4-FFF2-40B4-BE49-F238E27FC236}">
                  <a16:creationId xmlns:a16="http://schemas.microsoft.com/office/drawing/2014/main" id="{3D24988D-2B05-4C63-BF26-FA66E43227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30259" y="18853408"/>
              <a:ext cx="141827" cy="0"/>
            </a:xfrm>
            <a:prstGeom prst="line">
              <a:avLst/>
            </a:prstGeom>
            <a:noFill/>
            <a:ln w="19050" cap="flat">
              <a:solidFill>
                <a:schemeClr val="accent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29" name="Line 83">
              <a:extLst>
                <a:ext uri="{FF2B5EF4-FFF2-40B4-BE49-F238E27FC236}">
                  <a16:creationId xmlns:a16="http://schemas.microsoft.com/office/drawing/2014/main" id="{5BC1ECFA-44FC-4E97-9FC3-65F03B79E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89432" y="18853408"/>
              <a:ext cx="141827" cy="0"/>
            </a:xfrm>
            <a:prstGeom prst="line">
              <a:avLst/>
            </a:prstGeom>
            <a:noFill/>
            <a:ln w="19050" cap="flat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30" name="Line 84">
              <a:extLst>
                <a:ext uri="{FF2B5EF4-FFF2-40B4-BE49-F238E27FC236}">
                  <a16:creationId xmlns:a16="http://schemas.microsoft.com/office/drawing/2014/main" id="{552E7B84-3EFA-45E8-8664-FFF70C9441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30259" y="19059148"/>
              <a:ext cx="141827" cy="0"/>
            </a:xfrm>
            <a:prstGeom prst="line">
              <a:avLst/>
            </a:prstGeom>
            <a:noFill/>
            <a:ln w="19050" cap="flat">
              <a:solidFill>
                <a:schemeClr val="bg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31" name="Line 85">
              <a:extLst>
                <a:ext uri="{FF2B5EF4-FFF2-40B4-BE49-F238E27FC236}">
                  <a16:creationId xmlns:a16="http://schemas.microsoft.com/office/drawing/2014/main" id="{D55F6E2A-6943-4F57-B137-441C876134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90104" y="19059148"/>
              <a:ext cx="141155" cy="0"/>
            </a:xfrm>
            <a:prstGeom prst="line">
              <a:avLst/>
            </a:prstGeom>
            <a:noFill/>
            <a:ln w="19050" cap="flat">
              <a:solidFill>
                <a:srgbClr val="FFA5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32" name="Freeform 86">
              <a:extLst>
                <a:ext uri="{FF2B5EF4-FFF2-40B4-BE49-F238E27FC236}">
                  <a16:creationId xmlns:a16="http://schemas.microsoft.com/office/drawing/2014/main" id="{6EFC60DD-1B25-4E10-9290-A46E8143D2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78739" y="19915897"/>
              <a:ext cx="2233607" cy="1210135"/>
            </a:xfrm>
            <a:custGeom>
              <a:avLst/>
              <a:gdLst>
                <a:gd name="T0" fmla="*/ 6 w 553"/>
                <a:gd name="T1" fmla="*/ 223 h 231"/>
                <a:gd name="T2" fmla="*/ 7 w 553"/>
                <a:gd name="T3" fmla="*/ 220 h 231"/>
                <a:gd name="T4" fmla="*/ 11 w 553"/>
                <a:gd name="T5" fmla="*/ 218 h 231"/>
                <a:gd name="T6" fmla="*/ 15 w 553"/>
                <a:gd name="T7" fmla="*/ 215 h 231"/>
                <a:gd name="T8" fmla="*/ 15 w 553"/>
                <a:gd name="T9" fmla="*/ 210 h 231"/>
                <a:gd name="T10" fmla="*/ 21 w 553"/>
                <a:gd name="T11" fmla="*/ 210 h 231"/>
                <a:gd name="T12" fmla="*/ 23 w 553"/>
                <a:gd name="T13" fmla="*/ 204 h 231"/>
                <a:gd name="T14" fmla="*/ 38 w 553"/>
                <a:gd name="T15" fmla="*/ 202 h 231"/>
                <a:gd name="T16" fmla="*/ 45 w 553"/>
                <a:gd name="T17" fmla="*/ 196 h 231"/>
                <a:gd name="T18" fmla="*/ 56 w 553"/>
                <a:gd name="T19" fmla="*/ 194 h 231"/>
                <a:gd name="T20" fmla="*/ 57 w 553"/>
                <a:gd name="T21" fmla="*/ 188 h 231"/>
                <a:gd name="T22" fmla="*/ 61 w 553"/>
                <a:gd name="T23" fmla="*/ 186 h 231"/>
                <a:gd name="T24" fmla="*/ 66 w 553"/>
                <a:gd name="T25" fmla="*/ 175 h 231"/>
                <a:gd name="T26" fmla="*/ 68 w 553"/>
                <a:gd name="T27" fmla="*/ 172 h 231"/>
                <a:gd name="T28" fmla="*/ 70 w 553"/>
                <a:gd name="T29" fmla="*/ 167 h 231"/>
                <a:gd name="T30" fmla="*/ 84 w 553"/>
                <a:gd name="T31" fmla="*/ 164 h 231"/>
                <a:gd name="T32" fmla="*/ 93 w 553"/>
                <a:gd name="T33" fmla="*/ 159 h 231"/>
                <a:gd name="T34" fmla="*/ 96 w 553"/>
                <a:gd name="T35" fmla="*/ 156 h 231"/>
                <a:gd name="T36" fmla="*/ 99 w 553"/>
                <a:gd name="T37" fmla="*/ 148 h 231"/>
                <a:gd name="T38" fmla="*/ 112 w 553"/>
                <a:gd name="T39" fmla="*/ 146 h 231"/>
                <a:gd name="T40" fmla="*/ 115 w 553"/>
                <a:gd name="T41" fmla="*/ 138 h 231"/>
                <a:gd name="T42" fmla="*/ 129 w 553"/>
                <a:gd name="T43" fmla="*/ 135 h 231"/>
                <a:gd name="T44" fmla="*/ 133 w 553"/>
                <a:gd name="T45" fmla="*/ 127 h 231"/>
                <a:gd name="T46" fmla="*/ 138 w 553"/>
                <a:gd name="T47" fmla="*/ 124 h 231"/>
                <a:gd name="T48" fmla="*/ 143 w 553"/>
                <a:gd name="T49" fmla="*/ 122 h 231"/>
                <a:gd name="T50" fmla="*/ 154 w 553"/>
                <a:gd name="T51" fmla="*/ 119 h 231"/>
                <a:gd name="T52" fmla="*/ 161 w 553"/>
                <a:gd name="T53" fmla="*/ 114 h 231"/>
                <a:gd name="T54" fmla="*/ 164 w 553"/>
                <a:gd name="T55" fmla="*/ 108 h 231"/>
                <a:gd name="T56" fmla="*/ 179 w 553"/>
                <a:gd name="T57" fmla="*/ 98 h 231"/>
                <a:gd name="T58" fmla="*/ 205 w 553"/>
                <a:gd name="T59" fmla="*/ 95 h 231"/>
                <a:gd name="T60" fmla="*/ 225 w 553"/>
                <a:gd name="T61" fmla="*/ 90 h 231"/>
                <a:gd name="T62" fmla="*/ 230 w 553"/>
                <a:gd name="T63" fmla="*/ 87 h 231"/>
                <a:gd name="T64" fmla="*/ 234 w 553"/>
                <a:gd name="T65" fmla="*/ 79 h 231"/>
                <a:gd name="T66" fmla="*/ 249 w 553"/>
                <a:gd name="T67" fmla="*/ 76 h 231"/>
                <a:gd name="T68" fmla="*/ 255 w 553"/>
                <a:gd name="T69" fmla="*/ 68 h 231"/>
                <a:gd name="T70" fmla="*/ 258 w 553"/>
                <a:gd name="T71" fmla="*/ 66 h 231"/>
                <a:gd name="T72" fmla="*/ 262 w 553"/>
                <a:gd name="T73" fmla="*/ 60 h 231"/>
                <a:gd name="T74" fmla="*/ 286 w 553"/>
                <a:gd name="T75" fmla="*/ 60 h 231"/>
                <a:gd name="T76" fmla="*/ 286 w 553"/>
                <a:gd name="T77" fmla="*/ 52 h 231"/>
                <a:gd name="T78" fmla="*/ 335 w 553"/>
                <a:gd name="T79" fmla="*/ 49 h 231"/>
                <a:gd name="T80" fmla="*/ 354 w 553"/>
                <a:gd name="T81" fmla="*/ 44 h 231"/>
                <a:gd name="T82" fmla="*/ 375 w 553"/>
                <a:gd name="T83" fmla="*/ 41 h 231"/>
                <a:gd name="T84" fmla="*/ 376 w 553"/>
                <a:gd name="T85" fmla="*/ 36 h 231"/>
                <a:gd name="T86" fmla="*/ 394 w 553"/>
                <a:gd name="T87" fmla="*/ 33 h 231"/>
                <a:gd name="T88" fmla="*/ 414 w 553"/>
                <a:gd name="T89" fmla="*/ 30 h 231"/>
                <a:gd name="T90" fmla="*/ 435 w 553"/>
                <a:gd name="T91" fmla="*/ 28 h 231"/>
                <a:gd name="T92" fmla="*/ 469 w 553"/>
                <a:gd name="T93" fmla="*/ 22 h 231"/>
                <a:gd name="T94" fmla="*/ 478 w 553"/>
                <a:gd name="T95" fmla="*/ 19 h 231"/>
                <a:gd name="T96" fmla="*/ 479 w 553"/>
                <a:gd name="T97" fmla="*/ 14 h 231"/>
                <a:gd name="T98" fmla="*/ 509 w 553"/>
                <a:gd name="T99" fmla="*/ 11 h 231"/>
                <a:gd name="T100" fmla="*/ 527 w 553"/>
                <a:gd name="T101" fmla="*/ 6 h 231"/>
                <a:gd name="T102" fmla="*/ 537 w 553"/>
                <a:gd name="T103" fmla="*/ 3 h 231"/>
                <a:gd name="T104" fmla="*/ 542 w 553"/>
                <a:gd name="T105" fmla="*/ 0 h 231"/>
                <a:gd name="T106" fmla="*/ 550 w 553"/>
                <a:gd name="T107" fmla="*/ 0 h 231"/>
                <a:gd name="T108" fmla="*/ 551 w 553"/>
                <a:gd name="T109" fmla="*/ 0 h 231"/>
                <a:gd name="T110" fmla="*/ 553 w 553"/>
                <a:gd name="T111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53" h="231">
                  <a:moveTo>
                    <a:pt x="0" y="231"/>
                  </a:moveTo>
                  <a:lnTo>
                    <a:pt x="6" y="231"/>
                  </a:lnTo>
                  <a:lnTo>
                    <a:pt x="6" y="223"/>
                  </a:lnTo>
                  <a:lnTo>
                    <a:pt x="6" y="223"/>
                  </a:lnTo>
                  <a:lnTo>
                    <a:pt x="6" y="220"/>
                  </a:lnTo>
                  <a:lnTo>
                    <a:pt x="7" y="220"/>
                  </a:lnTo>
                  <a:lnTo>
                    <a:pt x="7" y="218"/>
                  </a:lnTo>
                  <a:lnTo>
                    <a:pt x="11" y="218"/>
                  </a:lnTo>
                  <a:lnTo>
                    <a:pt x="11" y="218"/>
                  </a:lnTo>
                  <a:lnTo>
                    <a:pt x="14" y="218"/>
                  </a:lnTo>
                  <a:lnTo>
                    <a:pt x="14" y="215"/>
                  </a:lnTo>
                  <a:lnTo>
                    <a:pt x="15" y="215"/>
                  </a:lnTo>
                  <a:lnTo>
                    <a:pt x="15" y="212"/>
                  </a:lnTo>
                  <a:lnTo>
                    <a:pt x="15" y="212"/>
                  </a:lnTo>
                  <a:lnTo>
                    <a:pt x="15" y="210"/>
                  </a:lnTo>
                  <a:lnTo>
                    <a:pt x="17" y="210"/>
                  </a:lnTo>
                  <a:lnTo>
                    <a:pt x="17" y="210"/>
                  </a:lnTo>
                  <a:lnTo>
                    <a:pt x="21" y="210"/>
                  </a:lnTo>
                  <a:lnTo>
                    <a:pt x="21" y="207"/>
                  </a:lnTo>
                  <a:lnTo>
                    <a:pt x="23" y="207"/>
                  </a:lnTo>
                  <a:lnTo>
                    <a:pt x="23" y="204"/>
                  </a:lnTo>
                  <a:lnTo>
                    <a:pt x="28" y="204"/>
                  </a:lnTo>
                  <a:lnTo>
                    <a:pt x="28" y="202"/>
                  </a:lnTo>
                  <a:lnTo>
                    <a:pt x="38" y="202"/>
                  </a:lnTo>
                  <a:lnTo>
                    <a:pt x="38" y="199"/>
                  </a:lnTo>
                  <a:lnTo>
                    <a:pt x="45" y="199"/>
                  </a:lnTo>
                  <a:lnTo>
                    <a:pt x="45" y="196"/>
                  </a:lnTo>
                  <a:lnTo>
                    <a:pt x="49" y="196"/>
                  </a:lnTo>
                  <a:lnTo>
                    <a:pt x="49" y="194"/>
                  </a:lnTo>
                  <a:lnTo>
                    <a:pt x="56" y="194"/>
                  </a:lnTo>
                  <a:lnTo>
                    <a:pt x="56" y="191"/>
                  </a:lnTo>
                  <a:lnTo>
                    <a:pt x="57" y="191"/>
                  </a:lnTo>
                  <a:lnTo>
                    <a:pt x="57" y="188"/>
                  </a:lnTo>
                  <a:lnTo>
                    <a:pt x="60" y="188"/>
                  </a:lnTo>
                  <a:lnTo>
                    <a:pt x="60" y="186"/>
                  </a:lnTo>
                  <a:lnTo>
                    <a:pt x="61" y="186"/>
                  </a:lnTo>
                  <a:lnTo>
                    <a:pt x="61" y="180"/>
                  </a:lnTo>
                  <a:lnTo>
                    <a:pt x="66" y="180"/>
                  </a:lnTo>
                  <a:lnTo>
                    <a:pt x="66" y="175"/>
                  </a:lnTo>
                  <a:lnTo>
                    <a:pt x="67" y="175"/>
                  </a:lnTo>
                  <a:lnTo>
                    <a:pt x="67" y="172"/>
                  </a:lnTo>
                  <a:lnTo>
                    <a:pt x="68" y="172"/>
                  </a:lnTo>
                  <a:lnTo>
                    <a:pt x="68" y="170"/>
                  </a:lnTo>
                  <a:lnTo>
                    <a:pt x="70" y="170"/>
                  </a:lnTo>
                  <a:lnTo>
                    <a:pt x="70" y="167"/>
                  </a:lnTo>
                  <a:lnTo>
                    <a:pt x="77" y="167"/>
                  </a:lnTo>
                  <a:lnTo>
                    <a:pt x="77" y="164"/>
                  </a:lnTo>
                  <a:lnTo>
                    <a:pt x="84" y="164"/>
                  </a:lnTo>
                  <a:lnTo>
                    <a:pt x="84" y="162"/>
                  </a:lnTo>
                  <a:lnTo>
                    <a:pt x="93" y="162"/>
                  </a:lnTo>
                  <a:lnTo>
                    <a:pt x="93" y="159"/>
                  </a:lnTo>
                  <a:lnTo>
                    <a:pt x="93" y="159"/>
                  </a:lnTo>
                  <a:lnTo>
                    <a:pt x="93" y="156"/>
                  </a:lnTo>
                  <a:lnTo>
                    <a:pt x="96" y="156"/>
                  </a:lnTo>
                  <a:lnTo>
                    <a:pt x="96" y="151"/>
                  </a:lnTo>
                  <a:lnTo>
                    <a:pt x="99" y="151"/>
                  </a:lnTo>
                  <a:lnTo>
                    <a:pt x="99" y="148"/>
                  </a:lnTo>
                  <a:lnTo>
                    <a:pt x="100" y="148"/>
                  </a:lnTo>
                  <a:lnTo>
                    <a:pt x="100" y="146"/>
                  </a:lnTo>
                  <a:lnTo>
                    <a:pt x="112" y="146"/>
                  </a:lnTo>
                  <a:lnTo>
                    <a:pt x="112" y="143"/>
                  </a:lnTo>
                  <a:lnTo>
                    <a:pt x="115" y="143"/>
                  </a:lnTo>
                  <a:lnTo>
                    <a:pt x="115" y="138"/>
                  </a:lnTo>
                  <a:lnTo>
                    <a:pt x="127" y="138"/>
                  </a:lnTo>
                  <a:lnTo>
                    <a:pt x="127" y="135"/>
                  </a:lnTo>
                  <a:lnTo>
                    <a:pt x="129" y="135"/>
                  </a:lnTo>
                  <a:lnTo>
                    <a:pt x="129" y="132"/>
                  </a:lnTo>
                  <a:lnTo>
                    <a:pt x="133" y="132"/>
                  </a:lnTo>
                  <a:lnTo>
                    <a:pt x="133" y="127"/>
                  </a:lnTo>
                  <a:lnTo>
                    <a:pt x="133" y="127"/>
                  </a:lnTo>
                  <a:lnTo>
                    <a:pt x="133" y="124"/>
                  </a:lnTo>
                  <a:lnTo>
                    <a:pt x="138" y="124"/>
                  </a:lnTo>
                  <a:lnTo>
                    <a:pt x="138" y="124"/>
                  </a:lnTo>
                  <a:lnTo>
                    <a:pt x="143" y="124"/>
                  </a:lnTo>
                  <a:lnTo>
                    <a:pt x="143" y="122"/>
                  </a:lnTo>
                  <a:lnTo>
                    <a:pt x="148" y="122"/>
                  </a:lnTo>
                  <a:lnTo>
                    <a:pt x="148" y="119"/>
                  </a:lnTo>
                  <a:lnTo>
                    <a:pt x="154" y="119"/>
                  </a:lnTo>
                  <a:lnTo>
                    <a:pt x="154" y="116"/>
                  </a:lnTo>
                  <a:lnTo>
                    <a:pt x="161" y="116"/>
                  </a:lnTo>
                  <a:lnTo>
                    <a:pt x="161" y="114"/>
                  </a:lnTo>
                  <a:lnTo>
                    <a:pt x="161" y="114"/>
                  </a:lnTo>
                  <a:lnTo>
                    <a:pt x="161" y="108"/>
                  </a:lnTo>
                  <a:lnTo>
                    <a:pt x="164" y="108"/>
                  </a:lnTo>
                  <a:lnTo>
                    <a:pt x="164" y="100"/>
                  </a:lnTo>
                  <a:lnTo>
                    <a:pt x="179" y="100"/>
                  </a:lnTo>
                  <a:lnTo>
                    <a:pt x="179" y="98"/>
                  </a:lnTo>
                  <a:lnTo>
                    <a:pt x="183" y="98"/>
                  </a:lnTo>
                  <a:lnTo>
                    <a:pt x="183" y="95"/>
                  </a:lnTo>
                  <a:lnTo>
                    <a:pt x="205" y="95"/>
                  </a:lnTo>
                  <a:lnTo>
                    <a:pt x="205" y="92"/>
                  </a:lnTo>
                  <a:lnTo>
                    <a:pt x="225" y="92"/>
                  </a:lnTo>
                  <a:lnTo>
                    <a:pt x="225" y="90"/>
                  </a:lnTo>
                  <a:lnTo>
                    <a:pt x="227" y="90"/>
                  </a:lnTo>
                  <a:lnTo>
                    <a:pt x="227" y="87"/>
                  </a:lnTo>
                  <a:lnTo>
                    <a:pt x="230" y="87"/>
                  </a:lnTo>
                  <a:lnTo>
                    <a:pt x="230" y="84"/>
                  </a:lnTo>
                  <a:lnTo>
                    <a:pt x="234" y="84"/>
                  </a:lnTo>
                  <a:lnTo>
                    <a:pt x="234" y="79"/>
                  </a:lnTo>
                  <a:lnTo>
                    <a:pt x="241" y="79"/>
                  </a:lnTo>
                  <a:lnTo>
                    <a:pt x="241" y="76"/>
                  </a:lnTo>
                  <a:lnTo>
                    <a:pt x="249" y="76"/>
                  </a:lnTo>
                  <a:lnTo>
                    <a:pt x="249" y="74"/>
                  </a:lnTo>
                  <a:lnTo>
                    <a:pt x="255" y="74"/>
                  </a:lnTo>
                  <a:lnTo>
                    <a:pt x="255" y="68"/>
                  </a:lnTo>
                  <a:lnTo>
                    <a:pt x="255" y="68"/>
                  </a:lnTo>
                  <a:lnTo>
                    <a:pt x="255" y="66"/>
                  </a:lnTo>
                  <a:lnTo>
                    <a:pt x="258" y="66"/>
                  </a:lnTo>
                  <a:lnTo>
                    <a:pt x="258" y="63"/>
                  </a:lnTo>
                  <a:lnTo>
                    <a:pt x="262" y="63"/>
                  </a:lnTo>
                  <a:lnTo>
                    <a:pt x="262" y="60"/>
                  </a:lnTo>
                  <a:lnTo>
                    <a:pt x="276" y="60"/>
                  </a:lnTo>
                  <a:lnTo>
                    <a:pt x="276" y="60"/>
                  </a:lnTo>
                  <a:lnTo>
                    <a:pt x="286" y="60"/>
                  </a:lnTo>
                  <a:lnTo>
                    <a:pt x="286" y="55"/>
                  </a:lnTo>
                  <a:lnTo>
                    <a:pt x="286" y="55"/>
                  </a:lnTo>
                  <a:lnTo>
                    <a:pt x="286" y="52"/>
                  </a:lnTo>
                  <a:lnTo>
                    <a:pt x="304" y="52"/>
                  </a:lnTo>
                  <a:lnTo>
                    <a:pt x="304" y="49"/>
                  </a:lnTo>
                  <a:lnTo>
                    <a:pt x="335" y="49"/>
                  </a:lnTo>
                  <a:lnTo>
                    <a:pt x="335" y="47"/>
                  </a:lnTo>
                  <a:lnTo>
                    <a:pt x="354" y="47"/>
                  </a:lnTo>
                  <a:lnTo>
                    <a:pt x="354" y="44"/>
                  </a:lnTo>
                  <a:lnTo>
                    <a:pt x="369" y="44"/>
                  </a:lnTo>
                  <a:lnTo>
                    <a:pt x="369" y="41"/>
                  </a:lnTo>
                  <a:lnTo>
                    <a:pt x="375" y="41"/>
                  </a:lnTo>
                  <a:lnTo>
                    <a:pt x="375" y="38"/>
                  </a:lnTo>
                  <a:lnTo>
                    <a:pt x="376" y="38"/>
                  </a:lnTo>
                  <a:lnTo>
                    <a:pt x="376" y="36"/>
                  </a:lnTo>
                  <a:lnTo>
                    <a:pt x="391" y="36"/>
                  </a:lnTo>
                  <a:lnTo>
                    <a:pt x="391" y="33"/>
                  </a:lnTo>
                  <a:lnTo>
                    <a:pt x="394" y="33"/>
                  </a:lnTo>
                  <a:lnTo>
                    <a:pt x="394" y="30"/>
                  </a:lnTo>
                  <a:lnTo>
                    <a:pt x="414" y="30"/>
                  </a:lnTo>
                  <a:lnTo>
                    <a:pt x="414" y="30"/>
                  </a:lnTo>
                  <a:lnTo>
                    <a:pt x="429" y="30"/>
                  </a:lnTo>
                  <a:lnTo>
                    <a:pt x="429" y="28"/>
                  </a:lnTo>
                  <a:lnTo>
                    <a:pt x="435" y="28"/>
                  </a:lnTo>
                  <a:lnTo>
                    <a:pt x="435" y="25"/>
                  </a:lnTo>
                  <a:lnTo>
                    <a:pt x="469" y="25"/>
                  </a:lnTo>
                  <a:lnTo>
                    <a:pt x="469" y="22"/>
                  </a:lnTo>
                  <a:lnTo>
                    <a:pt x="472" y="22"/>
                  </a:lnTo>
                  <a:lnTo>
                    <a:pt x="472" y="19"/>
                  </a:lnTo>
                  <a:lnTo>
                    <a:pt x="478" y="19"/>
                  </a:lnTo>
                  <a:lnTo>
                    <a:pt x="478" y="17"/>
                  </a:lnTo>
                  <a:lnTo>
                    <a:pt x="479" y="17"/>
                  </a:lnTo>
                  <a:lnTo>
                    <a:pt x="479" y="14"/>
                  </a:lnTo>
                  <a:lnTo>
                    <a:pt x="486" y="14"/>
                  </a:lnTo>
                  <a:lnTo>
                    <a:pt x="486" y="11"/>
                  </a:lnTo>
                  <a:lnTo>
                    <a:pt x="509" y="11"/>
                  </a:lnTo>
                  <a:lnTo>
                    <a:pt x="509" y="9"/>
                  </a:lnTo>
                  <a:lnTo>
                    <a:pt x="527" y="9"/>
                  </a:lnTo>
                  <a:lnTo>
                    <a:pt x="527" y="6"/>
                  </a:lnTo>
                  <a:lnTo>
                    <a:pt x="533" y="6"/>
                  </a:lnTo>
                  <a:lnTo>
                    <a:pt x="533" y="3"/>
                  </a:lnTo>
                  <a:lnTo>
                    <a:pt x="537" y="3"/>
                  </a:lnTo>
                  <a:lnTo>
                    <a:pt x="537" y="3"/>
                  </a:lnTo>
                  <a:lnTo>
                    <a:pt x="542" y="3"/>
                  </a:lnTo>
                  <a:lnTo>
                    <a:pt x="542" y="0"/>
                  </a:lnTo>
                  <a:lnTo>
                    <a:pt x="544" y="0"/>
                  </a:lnTo>
                  <a:lnTo>
                    <a:pt x="544" y="0"/>
                  </a:lnTo>
                  <a:lnTo>
                    <a:pt x="550" y="0"/>
                  </a:lnTo>
                  <a:lnTo>
                    <a:pt x="550" y="0"/>
                  </a:lnTo>
                  <a:lnTo>
                    <a:pt x="551" y="0"/>
                  </a:lnTo>
                  <a:lnTo>
                    <a:pt x="551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553" y="0"/>
                  </a:lnTo>
                </a:path>
              </a:pathLst>
            </a:custGeom>
            <a:noFill/>
            <a:ln w="19050" cap="rnd">
              <a:solidFill>
                <a:schemeClr val="accent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33" name="Freeform 87">
              <a:extLst>
                <a:ext uri="{FF2B5EF4-FFF2-40B4-BE49-F238E27FC236}">
                  <a16:creationId xmlns:a16="http://schemas.microsoft.com/office/drawing/2014/main" id="{1CD4EFBC-235B-4C13-821B-52470E43C1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78739" y="19465146"/>
              <a:ext cx="2233607" cy="1660884"/>
            </a:xfrm>
            <a:custGeom>
              <a:avLst/>
              <a:gdLst>
                <a:gd name="T0" fmla="*/ 1 w 553"/>
                <a:gd name="T1" fmla="*/ 314 h 317"/>
                <a:gd name="T2" fmla="*/ 6 w 553"/>
                <a:gd name="T3" fmla="*/ 306 h 317"/>
                <a:gd name="T4" fmla="*/ 10 w 553"/>
                <a:gd name="T5" fmla="*/ 303 h 317"/>
                <a:gd name="T6" fmla="*/ 13 w 553"/>
                <a:gd name="T7" fmla="*/ 292 h 317"/>
                <a:gd name="T8" fmla="*/ 15 w 553"/>
                <a:gd name="T9" fmla="*/ 286 h 317"/>
                <a:gd name="T10" fmla="*/ 21 w 553"/>
                <a:gd name="T11" fmla="*/ 280 h 317"/>
                <a:gd name="T12" fmla="*/ 25 w 553"/>
                <a:gd name="T13" fmla="*/ 275 h 317"/>
                <a:gd name="T14" fmla="*/ 28 w 553"/>
                <a:gd name="T15" fmla="*/ 269 h 317"/>
                <a:gd name="T16" fmla="*/ 31 w 553"/>
                <a:gd name="T17" fmla="*/ 261 h 317"/>
                <a:gd name="T18" fmla="*/ 37 w 553"/>
                <a:gd name="T19" fmla="*/ 252 h 317"/>
                <a:gd name="T20" fmla="*/ 43 w 553"/>
                <a:gd name="T21" fmla="*/ 246 h 317"/>
                <a:gd name="T22" fmla="*/ 47 w 553"/>
                <a:gd name="T23" fmla="*/ 235 h 317"/>
                <a:gd name="T24" fmla="*/ 52 w 553"/>
                <a:gd name="T25" fmla="*/ 227 h 317"/>
                <a:gd name="T26" fmla="*/ 58 w 553"/>
                <a:gd name="T27" fmla="*/ 221 h 317"/>
                <a:gd name="T28" fmla="*/ 62 w 553"/>
                <a:gd name="T29" fmla="*/ 215 h 317"/>
                <a:gd name="T30" fmla="*/ 72 w 553"/>
                <a:gd name="T31" fmla="*/ 210 h 317"/>
                <a:gd name="T32" fmla="*/ 77 w 553"/>
                <a:gd name="T33" fmla="*/ 204 h 317"/>
                <a:gd name="T34" fmla="*/ 84 w 553"/>
                <a:gd name="T35" fmla="*/ 199 h 317"/>
                <a:gd name="T36" fmla="*/ 99 w 553"/>
                <a:gd name="T37" fmla="*/ 193 h 317"/>
                <a:gd name="T38" fmla="*/ 105 w 553"/>
                <a:gd name="T39" fmla="*/ 187 h 317"/>
                <a:gd name="T40" fmla="*/ 106 w 553"/>
                <a:gd name="T41" fmla="*/ 179 h 317"/>
                <a:gd name="T42" fmla="*/ 123 w 553"/>
                <a:gd name="T43" fmla="*/ 173 h 317"/>
                <a:gd name="T44" fmla="*/ 125 w 553"/>
                <a:gd name="T45" fmla="*/ 168 h 317"/>
                <a:gd name="T46" fmla="*/ 138 w 553"/>
                <a:gd name="T47" fmla="*/ 162 h 317"/>
                <a:gd name="T48" fmla="*/ 140 w 553"/>
                <a:gd name="T49" fmla="*/ 159 h 317"/>
                <a:gd name="T50" fmla="*/ 146 w 553"/>
                <a:gd name="T51" fmla="*/ 156 h 317"/>
                <a:gd name="T52" fmla="*/ 161 w 553"/>
                <a:gd name="T53" fmla="*/ 148 h 317"/>
                <a:gd name="T54" fmla="*/ 171 w 553"/>
                <a:gd name="T55" fmla="*/ 142 h 317"/>
                <a:gd name="T56" fmla="*/ 185 w 553"/>
                <a:gd name="T57" fmla="*/ 136 h 317"/>
                <a:gd name="T58" fmla="*/ 202 w 553"/>
                <a:gd name="T59" fmla="*/ 133 h 317"/>
                <a:gd name="T60" fmla="*/ 222 w 553"/>
                <a:gd name="T61" fmla="*/ 130 h 317"/>
                <a:gd name="T62" fmla="*/ 242 w 553"/>
                <a:gd name="T63" fmla="*/ 125 h 317"/>
                <a:gd name="T64" fmla="*/ 270 w 553"/>
                <a:gd name="T65" fmla="*/ 119 h 317"/>
                <a:gd name="T66" fmla="*/ 276 w 553"/>
                <a:gd name="T67" fmla="*/ 116 h 317"/>
                <a:gd name="T68" fmla="*/ 285 w 553"/>
                <a:gd name="T69" fmla="*/ 113 h 317"/>
                <a:gd name="T70" fmla="*/ 290 w 553"/>
                <a:gd name="T71" fmla="*/ 107 h 317"/>
                <a:gd name="T72" fmla="*/ 303 w 553"/>
                <a:gd name="T73" fmla="*/ 98 h 317"/>
                <a:gd name="T74" fmla="*/ 312 w 553"/>
                <a:gd name="T75" fmla="*/ 95 h 317"/>
                <a:gd name="T76" fmla="*/ 324 w 553"/>
                <a:gd name="T77" fmla="*/ 88 h 317"/>
                <a:gd name="T78" fmla="*/ 345 w 553"/>
                <a:gd name="T79" fmla="*/ 82 h 317"/>
                <a:gd name="T80" fmla="*/ 354 w 553"/>
                <a:gd name="T81" fmla="*/ 79 h 317"/>
                <a:gd name="T82" fmla="*/ 379 w 553"/>
                <a:gd name="T83" fmla="*/ 73 h 317"/>
                <a:gd name="T84" fmla="*/ 408 w 553"/>
                <a:gd name="T85" fmla="*/ 66 h 317"/>
                <a:gd name="T86" fmla="*/ 411 w 553"/>
                <a:gd name="T87" fmla="*/ 60 h 317"/>
                <a:gd name="T88" fmla="*/ 415 w 553"/>
                <a:gd name="T89" fmla="*/ 57 h 317"/>
                <a:gd name="T90" fmla="*/ 436 w 553"/>
                <a:gd name="T91" fmla="*/ 51 h 317"/>
                <a:gd name="T92" fmla="*/ 445 w 553"/>
                <a:gd name="T93" fmla="*/ 44 h 317"/>
                <a:gd name="T94" fmla="*/ 452 w 553"/>
                <a:gd name="T95" fmla="*/ 38 h 317"/>
                <a:gd name="T96" fmla="*/ 484 w 553"/>
                <a:gd name="T97" fmla="*/ 32 h 317"/>
                <a:gd name="T98" fmla="*/ 489 w 553"/>
                <a:gd name="T99" fmla="*/ 26 h 317"/>
                <a:gd name="T100" fmla="*/ 503 w 553"/>
                <a:gd name="T101" fmla="*/ 19 h 317"/>
                <a:gd name="T102" fmla="*/ 530 w 553"/>
                <a:gd name="T103" fmla="*/ 13 h 317"/>
                <a:gd name="T104" fmla="*/ 537 w 553"/>
                <a:gd name="T105" fmla="*/ 4 h 317"/>
                <a:gd name="T106" fmla="*/ 550 w 553"/>
                <a:gd name="T107" fmla="*/ 4 h 317"/>
                <a:gd name="T108" fmla="*/ 552 w 553"/>
                <a:gd name="T109" fmla="*/ 0 h 317"/>
                <a:gd name="T110" fmla="*/ 553 w 553"/>
                <a:gd name="T111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53" h="317">
                  <a:moveTo>
                    <a:pt x="0" y="317"/>
                  </a:moveTo>
                  <a:lnTo>
                    <a:pt x="0" y="317"/>
                  </a:lnTo>
                  <a:lnTo>
                    <a:pt x="0" y="314"/>
                  </a:lnTo>
                  <a:lnTo>
                    <a:pt x="1" y="314"/>
                  </a:lnTo>
                  <a:lnTo>
                    <a:pt x="1" y="308"/>
                  </a:lnTo>
                  <a:lnTo>
                    <a:pt x="2" y="308"/>
                  </a:lnTo>
                  <a:lnTo>
                    <a:pt x="2" y="306"/>
                  </a:lnTo>
                  <a:lnTo>
                    <a:pt x="6" y="306"/>
                  </a:lnTo>
                  <a:lnTo>
                    <a:pt x="6" y="303"/>
                  </a:lnTo>
                  <a:lnTo>
                    <a:pt x="9" y="303"/>
                  </a:lnTo>
                  <a:lnTo>
                    <a:pt x="9" y="303"/>
                  </a:lnTo>
                  <a:lnTo>
                    <a:pt x="10" y="303"/>
                  </a:lnTo>
                  <a:lnTo>
                    <a:pt x="10" y="294"/>
                  </a:lnTo>
                  <a:lnTo>
                    <a:pt x="12" y="294"/>
                  </a:lnTo>
                  <a:lnTo>
                    <a:pt x="12" y="292"/>
                  </a:lnTo>
                  <a:lnTo>
                    <a:pt x="13" y="292"/>
                  </a:lnTo>
                  <a:lnTo>
                    <a:pt x="13" y="289"/>
                  </a:lnTo>
                  <a:lnTo>
                    <a:pt x="14" y="289"/>
                  </a:lnTo>
                  <a:lnTo>
                    <a:pt x="14" y="286"/>
                  </a:lnTo>
                  <a:lnTo>
                    <a:pt x="15" y="286"/>
                  </a:lnTo>
                  <a:lnTo>
                    <a:pt x="15" y="283"/>
                  </a:lnTo>
                  <a:lnTo>
                    <a:pt x="20" y="283"/>
                  </a:lnTo>
                  <a:lnTo>
                    <a:pt x="20" y="280"/>
                  </a:lnTo>
                  <a:lnTo>
                    <a:pt x="21" y="280"/>
                  </a:lnTo>
                  <a:lnTo>
                    <a:pt x="21" y="277"/>
                  </a:lnTo>
                  <a:lnTo>
                    <a:pt x="24" y="277"/>
                  </a:lnTo>
                  <a:lnTo>
                    <a:pt x="24" y="275"/>
                  </a:lnTo>
                  <a:lnTo>
                    <a:pt x="25" y="275"/>
                  </a:lnTo>
                  <a:lnTo>
                    <a:pt x="25" y="272"/>
                  </a:lnTo>
                  <a:lnTo>
                    <a:pt x="27" y="272"/>
                  </a:lnTo>
                  <a:lnTo>
                    <a:pt x="27" y="269"/>
                  </a:lnTo>
                  <a:lnTo>
                    <a:pt x="28" y="269"/>
                  </a:lnTo>
                  <a:lnTo>
                    <a:pt x="28" y="263"/>
                  </a:lnTo>
                  <a:lnTo>
                    <a:pt x="29" y="263"/>
                  </a:lnTo>
                  <a:lnTo>
                    <a:pt x="29" y="261"/>
                  </a:lnTo>
                  <a:lnTo>
                    <a:pt x="31" y="261"/>
                  </a:lnTo>
                  <a:lnTo>
                    <a:pt x="31" y="258"/>
                  </a:lnTo>
                  <a:lnTo>
                    <a:pt x="35" y="258"/>
                  </a:lnTo>
                  <a:lnTo>
                    <a:pt x="35" y="252"/>
                  </a:lnTo>
                  <a:lnTo>
                    <a:pt x="37" y="252"/>
                  </a:lnTo>
                  <a:lnTo>
                    <a:pt x="37" y="249"/>
                  </a:lnTo>
                  <a:lnTo>
                    <a:pt x="39" y="249"/>
                  </a:lnTo>
                  <a:lnTo>
                    <a:pt x="39" y="246"/>
                  </a:lnTo>
                  <a:lnTo>
                    <a:pt x="43" y="246"/>
                  </a:lnTo>
                  <a:lnTo>
                    <a:pt x="43" y="244"/>
                  </a:lnTo>
                  <a:lnTo>
                    <a:pt x="43" y="244"/>
                  </a:lnTo>
                  <a:lnTo>
                    <a:pt x="43" y="235"/>
                  </a:lnTo>
                  <a:lnTo>
                    <a:pt x="47" y="235"/>
                  </a:lnTo>
                  <a:lnTo>
                    <a:pt x="47" y="230"/>
                  </a:lnTo>
                  <a:lnTo>
                    <a:pt x="48" y="230"/>
                  </a:lnTo>
                  <a:lnTo>
                    <a:pt x="48" y="227"/>
                  </a:lnTo>
                  <a:lnTo>
                    <a:pt x="52" y="227"/>
                  </a:lnTo>
                  <a:lnTo>
                    <a:pt x="52" y="224"/>
                  </a:lnTo>
                  <a:lnTo>
                    <a:pt x="55" y="224"/>
                  </a:lnTo>
                  <a:lnTo>
                    <a:pt x="55" y="221"/>
                  </a:lnTo>
                  <a:lnTo>
                    <a:pt x="58" y="221"/>
                  </a:lnTo>
                  <a:lnTo>
                    <a:pt x="58" y="218"/>
                  </a:lnTo>
                  <a:lnTo>
                    <a:pt x="59" y="218"/>
                  </a:lnTo>
                  <a:lnTo>
                    <a:pt x="59" y="215"/>
                  </a:lnTo>
                  <a:lnTo>
                    <a:pt x="62" y="215"/>
                  </a:lnTo>
                  <a:lnTo>
                    <a:pt x="62" y="213"/>
                  </a:lnTo>
                  <a:lnTo>
                    <a:pt x="64" y="213"/>
                  </a:lnTo>
                  <a:lnTo>
                    <a:pt x="64" y="210"/>
                  </a:lnTo>
                  <a:lnTo>
                    <a:pt x="72" y="210"/>
                  </a:lnTo>
                  <a:lnTo>
                    <a:pt x="72" y="207"/>
                  </a:lnTo>
                  <a:lnTo>
                    <a:pt x="75" y="207"/>
                  </a:lnTo>
                  <a:lnTo>
                    <a:pt x="75" y="204"/>
                  </a:lnTo>
                  <a:lnTo>
                    <a:pt x="77" y="204"/>
                  </a:lnTo>
                  <a:lnTo>
                    <a:pt x="77" y="201"/>
                  </a:lnTo>
                  <a:lnTo>
                    <a:pt x="80" y="201"/>
                  </a:lnTo>
                  <a:lnTo>
                    <a:pt x="80" y="199"/>
                  </a:lnTo>
                  <a:lnTo>
                    <a:pt x="84" y="199"/>
                  </a:lnTo>
                  <a:lnTo>
                    <a:pt x="84" y="196"/>
                  </a:lnTo>
                  <a:lnTo>
                    <a:pt x="91" y="196"/>
                  </a:lnTo>
                  <a:lnTo>
                    <a:pt x="91" y="193"/>
                  </a:lnTo>
                  <a:lnTo>
                    <a:pt x="99" y="193"/>
                  </a:lnTo>
                  <a:lnTo>
                    <a:pt x="99" y="190"/>
                  </a:lnTo>
                  <a:lnTo>
                    <a:pt x="101" y="190"/>
                  </a:lnTo>
                  <a:lnTo>
                    <a:pt x="101" y="187"/>
                  </a:lnTo>
                  <a:lnTo>
                    <a:pt x="105" y="187"/>
                  </a:lnTo>
                  <a:lnTo>
                    <a:pt x="105" y="182"/>
                  </a:lnTo>
                  <a:lnTo>
                    <a:pt x="105" y="182"/>
                  </a:lnTo>
                  <a:lnTo>
                    <a:pt x="105" y="179"/>
                  </a:lnTo>
                  <a:lnTo>
                    <a:pt x="106" y="179"/>
                  </a:lnTo>
                  <a:lnTo>
                    <a:pt x="106" y="176"/>
                  </a:lnTo>
                  <a:lnTo>
                    <a:pt x="109" y="176"/>
                  </a:lnTo>
                  <a:lnTo>
                    <a:pt x="109" y="173"/>
                  </a:lnTo>
                  <a:lnTo>
                    <a:pt x="123" y="173"/>
                  </a:lnTo>
                  <a:lnTo>
                    <a:pt x="123" y="170"/>
                  </a:lnTo>
                  <a:lnTo>
                    <a:pt x="124" y="170"/>
                  </a:lnTo>
                  <a:lnTo>
                    <a:pt x="124" y="168"/>
                  </a:lnTo>
                  <a:lnTo>
                    <a:pt x="125" y="168"/>
                  </a:lnTo>
                  <a:lnTo>
                    <a:pt x="125" y="165"/>
                  </a:lnTo>
                  <a:lnTo>
                    <a:pt x="130" y="165"/>
                  </a:lnTo>
                  <a:lnTo>
                    <a:pt x="130" y="162"/>
                  </a:lnTo>
                  <a:lnTo>
                    <a:pt x="138" y="162"/>
                  </a:lnTo>
                  <a:lnTo>
                    <a:pt x="138" y="162"/>
                  </a:lnTo>
                  <a:lnTo>
                    <a:pt x="139" y="162"/>
                  </a:lnTo>
                  <a:lnTo>
                    <a:pt x="139" y="159"/>
                  </a:lnTo>
                  <a:lnTo>
                    <a:pt x="140" y="159"/>
                  </a:lnTo>
                  <a:lnTo>
                    <a:pt x="140" y="159"/>
                  </a:lnTo>
                  <a:lnTo>
                    <a:pt x="146" y="159"/>
                  </a:lnTo>
                  <a:lnTo>
                    <a:pt x="146" y="156"/>
                  </a:lnTo>
                  <a:lnTo>
                    <a:pt x="146" y="156"/>
                  </a:lnTo>
                  <a:lnTo>
                    <a:pt x="146" y="153"/>
                  </a:lnTo>
                  <a:lnTo>
                    <a:pt x="157" y="153"/>
                  </a:lnTo>
                  <a:lnTo>
                    <a:pt x="157" y="148"/>
                  </a:lnTo>
                  <a:lnTo>
                    <a:pt x="161" y="148"/>
                  </a:lnTo>
                  <a:lnTo>
                    <a:pt x="161" y="145"/>
                  </a:lnTo>
                  <a:lnTo>
                    <a:pt x="164" y="145"/>
                  </a:lnTo>
                  <a:lnTo>
                    <a:pt x="164" y="142"/>
                  </a:lnTo>
                  <a:lnTo>
                    <a:pt x="171" y="142"/>
                  </a:lnTo>
                  <a:lnTo>
                    <a:pt x="171" y="139"/>
                  </a:lnTo>
                  <a:lnTo>
                    <a:pt x="176" y="139"/>
                  </a:lnTo>
                  <a:lnTo>
                    <a:pt x="176" y="136"/>
                  </a:lnTo>
                  <a:lnTo>
                    <a:pt x="185" y="136"/>
                  </a:lnTo>
                  <a:lnTo>
                    <a:pt x="185" y="133"/>
                  </a:lnTo>
                  <a:lnTo>
                    <a:pt x="200" y="133"/>
                  </a:lnTo>
                  <a:lnTo>
                    <a:pt x="200" y="133"/>
                  </a:lnTo>
                  <a:lnTo>
                    <a:pt x="202" y="133"/>
                  </a:lnTo>
                  <a:lnTo>
                    <a:pt x="202" y="133"/>
                  </a:lnTo>
                  <a:lnTo>
                    <a:pt x="218" y="133"/>
                  </a:lnTo>
                  <a:lnTo>
                    <a:pt x="218" y="130"/>
                  </a:lnTo>
                  <a:lnTo>
                    <a:pt x="222" y="130"/>
                  </a:lnTo>
                  <a:lnTo>
                    <a:pt x="222" y="127"/>
                  </a:lnTo>
                  <a:lnTo>
                    <a:pt x="230" y="127"/>
                  </a:lnTo>
                  <a:lnTo>
                    <a:pt x="230" y="125"/>
                  </a:lnTo>
                  <a:lnTo>
                    <a:pt x="242" y="125"/>
                  </a:lnTo>
                  <a:lnTo>
                    <a:pt x="242" y="122"/>
                  </a:lnTo>
                  <a:lnTo>
                    <a:pt x="251" y="122"/>
                  </a:lnTo>
                  <a:lnTo>
                    <a:pt x="251" y="119"/>
                  </a:lnTo>
                  <a:lnTo>
                    <a:pt x="270" y="119"/>
                  </a:lnTo>
                  <a:lnTo>
                    <a:pt x="270" y="116"/>
                  </a:lnTo>
                  <a:lnTo>
                    <a:pt x="274" y="116"/>
                  </a:lnTo>
                  <a:lnTo>
                    <a:pt x="274" y="116"/>
                  </a:lnTo>
                  <a:lnTo>
                    <a:pt x="276" y="116"/>
                  </a:lnTo>
                  <a:lnTo>
                    <a:pt x="276" y="113"/>
                  </a:lnTo>
                  <a:lnTo>
                    <a:pt x="276" y="113"/>
                  </a:lnTo>
                  <a:lnTo>
                    <a:pt x="276" y="113"/>
                  </a:lnTo>
                  <a:lnTo>
                    <a:pt x="285" y="113"/>
                  </a:lnTo>
                  <a:lnTo>
                    <a:pt x="285" y="110"/>
                  </a:lnTo>
                  <a:lnTo>
                    <a:pt x="286" y="110"/>
                  </a:lnTo>
                  <a:lnTo>
                    <a:pt x="286" y="107"/>
                  </a:lnTo>
                  <a:lnTo>
                    <a:pt x="290" y="107"/>
                  </a:lnTo>
                  <a:lnTo>
                    <a:pt x="290" y="101"/>
                  </a:lnTo>
                  <a:lnTo>
                    <a:pt x="301" y="101"/>
                  </a:lnTo>
                  <a:lnTo>
                    <a:pt x="301" y="98"/>
                  </a:lnTo>
                  <a:lnTo>
                    <a:pt x="303" y="98"/>
                  </a:lnTo>
                  <a:lnTo>
                    <a:pt x="303" y="98"/>
                  </a:lnTo>
                  <a:lnTo>
                    <a:pt x="308" y="98"/>
                  </a:lnTo>
                  <a:lnTo>
                    <a:pt x="308" y="95"/>
                  </a:lnTo>
                  <a:lnTo>
                    <a:pt x="312" y="95"/>
                  </a:lnTo>
                  <a:lnTo>
                    <a:pt x="312" y="91"/>
                  </a:lnTo>
                  <a:lnTo>
                    <a:pt x="314" y="91"/>
                  </a:lnTo>
                  <a:lnTo>
                    <a:pt x="314" y="88"/>
                  </a:lnTo>
                  <a:lnTo>
                    <a:pt x="324" y="88"/>
                  </a:lnTo>
                  <a:lnTo>
                    <a:pt x="324" y="85"/>
                  </a:lnTo>
                  <a:lnTo>
                    <a:pt x="342" y="85"/>
                  </a:lnTo>
                  <a:lnTo>
                    <a:pt x="342" y="82"/>
                  </a:lnTo>
                  <a:lnTo>
                    <a:pt x="345" y="82"/>
                  </a:lnTo>
                  <a:lnTo>
                    <a:pt x="345" y="82"/>
                  </a:lnTo>
                  <a:lnTo>
                    <a:pt x="353" y="82"/>
                  </a:lnTo>
                  <a:lnTo>
                    <a:pt x="353" y="79"/>
                  </a:lnTo>
                  <a:lnTo>
                    <a:pt x="354" y="79"/>
                  </a:lnTo>
                  <a:lnTo>
                    <a:pt x="354" y="76"/>
                  </a:lnTo>
                  <a:lnTo>
                    <a:pt x="361" y="76"/>
                  </a:lnTo>
                  <a:lnTo>
                    <a:pt x="361" y="73"/>
                  </a:lnTo>
                  <a:lnTo>
                    <a:pt x="379" y="73"/>
                  </a:lnTo>
                  <a:lnTo>
                    <a:pt x="379" y="70"/>
                  </a:lnTo>
                  <a:lnTo>
                    <a:pt x="389" y="70"/>
                  </a:lnTo>
                  <a:lnTo>
                    <a:pt x="389" y="66"/>
                  </a:lnTo>
                  <a:lnTo>
                    <a:pt x="408" y="66"/>
                  </a:lnTo>
                  <a:lnTo>
                    <a:pt x="408" y="63"/>
                  </a:lnTo>
                  <a:lnTo>
                    <a:pt x="409" y="63"/>
                  </a:lnTo>
                  <a:lnTo>
                    <a:pt x="409" y="60"/>
                  </a:lnTo>
                  <a:lnTo>
                    <a:pt x="411" y="60"/>
                  </a:lnTo>
                  <a:lnTo>
                    <a:pt x="411" y="57"/>
                  </a:lnTo>
                  <a:lnTo>
                    <a:pt x="414" y="57"/>
                  </a:lnTo>
                  <a:lnTo>
                    <a:pt x="414" y="57"/>
                  </a:lnTo>
                  <a:lnTo>
                    <a:pt x="415" y="57"/>
                  </a:lnTo>
                  <a:lnTo>
                    <a:pt x="415" y="54"/>
                  </a:lnTo>
                  <a:lnTo>
                    <a:pt x="416" y="54"/>
                  </a:lnTo>
                  <a:lnTo>
                    <a:pt x="416" y="51"/>
                  </a:lnTo>
                  <a:lnTo>
                    <a:pt x="436" y="51"/>
                  </a:lnTo>
                  <a:lnTo>
                    <a:pt x="436" y="48"/>
                  </a:lnTo>
                  <a:lnTo>
                    <a:pt x="441" y="48"/>
                  </a:lnTo>
                  <a:lnTo>
                    <a:pt x="441" y="44"/>
                  </a:lnTo>
                  <a:lnTo>
                    <a:pt x="445" y="44"/>
                  </a:lnTo>
                  <a:lnTo>
                    <a:pt x="445" y="41"/>
                  </a:lnTo>
                  <a:lnTo>
                    <a:pt x="450" y="41"/>
                  </a:lnTo>
                  <a:lnTo>
                    <a:pt x="450" y="38"/>
                  </a:lnTo>
                  <a:lnTo>
                    <a:pt x="452" y="38"/>
                  </a:lnTo>
                  <a:lnTo>
                    <a:pt x="452" y="35"/>
                  </a:lnTo>
                  <a:lnTo>
                    <a:pt x="460" y="35"/>
                  </a:lnTo>
                  <a:lnTo>
                    <a:pt x="460" y="32"/>
                  </a:lnTo>
                  <a:lnTo>
                    <a:pt x="484" y="32"/>
                  </a:lnTo>
                  <a:lnTo>
                    <a:pt x="484" y="29"/>
                  </a:lnTo>
                  <a:lnTo>
                    <a:pt x="488" y="29"/>
                  </a:lnTo>
                  <a:lnTo>
                    <a:pt x="488" y="26"/>
                  </a:lnTo>
                  <a:lnTo>
                    <a:pt x="489" y="26"/>
                  </a:lnTo>
                  <a:lnTo>
                    <a:pt x="489" y="22"/>
                  </a:lnTo>
                  <a:lnTo>
                    <a:pt x="497" y="22"/>
                  </a:lnTo>
                  <a:lnTo>
                    <a:pt x="497" y="19"/>
                  </a:lnTo>
                  <a:lnTo>
                    <a:pt x="503" y="19"/>
                  </a:lnTo>
                  <a:lnTo>
                    <a:pt x="503" y="16"/>
                  </a:lnTo>
                  <a:lnTo>
                    <a:pt x="522" y="16"/>
                  </a:lnTo>
                  <a:lnTo>
                    <a:pt x="522" y="13"/>
                  </a:lnTo>
                  <a:lnTo>
                    <a:pt x="530" y="13"/>
                  </a:lnTo>
                  <a:lnTo>
                    <a:pt x="530" y="10"/>
                  </a:lnTo>
                  <a:lnTo>
                    <a:pt x="534" y="10"/>
                  </a:lnTo>
                  <a:lnTo>
                    <a:pt x="534" y="4"/>
                  </a:lnTo>
                  <a:lnTo>
                    <a:pt x="537" y="4"/>
                  </a:lnTo>
                  <a:lnTo>
                    <a:pt x="537" y="4"/>
                  </a:lnTo>
                  <a:lnTo>
                    <a:pt x="540" y="4"/>
                  </a:lnTo>
                  <a:lnTo>
                    <a:pt x="540" y="4"/>
                  </a:lnTo>
                  <a:lnTo>
                    <a:pt x="550" y="4"/>
                  </a:lnTo>
                  <a:lnTo>
                    <a:pt x="550" y="4"/>
                  </a:lnTo>
                  <a:lnTo>
                    <a:pt x="550" y="4"/>
                  </a:lnTo>
                  <a:lnTo>
                    <a:pt x="550" y="0"/>
                  </a:lnTo>
                  <a:lnTo>
                    <a:pt x="552" y="0"/>
                  </a:lnTo>
                  <a:lnTo>
                    <a:pt x="552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553" y="0"/>
                  </a:lnTo>
                </a:path>
              </a:pathLst>
            </a:custGeom>
            <a:noFill/>
            <a:ln w="19050" cap="rnd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34" name="Freeform 88">
              <a:extLst>
                <a:ext uri="{FF2B5EF4-FFF2-40B4-BE49-F238E27FC236}">
                  <a16:creationId xmlns:a16="http://schemas.microsoft.com/office/drawing/2014/main" id="{FA3BAA10-07C2-4A8A-86D9-8886061049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78739" y="20297767"/>
              <a:ext cx="2233607" cy="828262"/>
            </a:xfrm>
            <a:custGeom>
              <a:avLst/>
              <a:gdLst>
                <a:gd name="T0" fmla="*/ 3 w 553"/>
                <a:gd name="T1" fmla="*/ 158 h 158"/>
                <a:gd name="T2" fmla="*/ 6 w 553"/>
                <a:gd name="T3" fmla="*/ 154 h 158"/>
                <a:gd name="T4" fmla="*/ 7 w 553"/>
                <a:gd name="T5" fmla="*/ 151 h 158"/>
                <a:gd name="T6" fmla="*/ 9 w 553"/>
                <a:gd name="T7" fmla="*/ 148 h 158"/>
                <a:gd name="T8" fmla="*/ 9 w 553"/>
                <a:gd name="T9" fmla="*/ 145 h 158"/>
                <a:gd name="T10" fmla="*/ 18 w 553"/>
                <a:gd name="T11" fmla="*/ 141 h 158"/>
                <a:gd name="T12" fmla="*/ 32 w 553"/>
                <a:gd name="T13" fmla="*/ 135 h 158"/>
                <a:gd name="T14" fmla="*/ 34 w 553"/>
                <a:gd name="T15" fmla="*/ 131 h 158"/>
                <a:gd name="T16" fmla="*/ 43 w 553"/>
                <a:gd name="T17" fmla="*/ 128 h 158"/>
                <a:gd name="T18" fmla="*/ 46 w 553"/>
                <a:gd name="T19" fmla="*/ 125 h 158"/>
                <a:gd name="T20" fmla="*/ 63 w 553"/>
                <a:gd name="T21" fmla="*/ 125 h 158"/>
                <a:gd name="T22" fmla="*/ 65 w 553"/>
                <a:gd name="T23" fmla="*/ 121 h 158"/>
                <a:gd name="T24" fmla="*/ 71 w 553"/>
                <a:gd name="T25" fmla="*/ 118 h 158"/>
                <a:gd name="T26" fmla="*/ 71 w 553"/>
                <a:gd name="T27" fmla="*/ 115 h 158"/>
                <a:gd name="T28" fmla="*/ 80 w 553"/>
                <a:gd name="T29" fmla="*/ 115 h 158"/>
                <a:gd name="T30" fmla="*/ 106 w 553"/>
                <a:gd name="T31" fmla="*/ 111 h 158"/>
                <a:gd name="T32" fmla="*/ 109 w 553"/>
                <a:gd name="T33" fmla="*/ 108 h 158"/>
                <a:gd name="T34" fmla="*/ 112 w 553"/>
                <a:gd name="T35" fmla="*/ 105 h 158"/>
                <a:gd name="T36" fmla="*/ 116 w 553"/>
                <a:gd name="T37" fmla="*/ 101 h 158"/>
                <a:gd name="T38" fmla="*/ 124 w 553"/>
                <a:gd name="T39" fmla="*/ 98 h 158"/>
                <a:gd name="T40" fmla="*/ 131 w 553"/>
                <a:gd name="T41" fmla="*/ 95 h 158"/>
                <a:gd name="T42" fmla="*/ 138 w 553"/>
                <a:gd name="T43" fmla="*/ 91 h 158"/>
                <a:gd name="T44" fmla="*/ 143 w 553"/>
                <a:gd name="T45" fmla="*/ 91 h 158"/>
                <a:gd name="T46" fmla="*/ 147 w 553"/>
                <a:gd name="T47" fmla="*/ 88 h 158"/>
                <a:gd name="T48" fmla="*/ 163 w 553"/>
                <a:gd name="T49" fmla="*/ 85 h 158"/>
                <a:gd name="T50" fmla="*/ 167 w 553"/>
                <a:gd name="T51" fmla="*/ 81 h 158"/>
                <a:gd name="T52" fmla="*/ 171 w 553"/>
                <a:gd name="T53" fmla="*/ 78 h 158"/>
                <a:gd name="T54" fmla="*/ 174 w 553"/>
                <a:gd name="T55" fmla="*/ 75 h 158"/>
                <a:gd name="T56" fmla="*/ 184 w 553"/>
                <a:gd name="T57" fmla="*/ 68 h 158"/>
                <a:gd name="T58" fmla="*/ 187 w 553"/>
                <a:gd name="T59" fmla="*/ 64 h 158"/>
                <a:gd name="T60" fmla="*/ 188 w 553"/>
                <a:gd name="T61" fmla="*/ 61 h 158"/>
                <a:gd name="T62" fmla="*/ 201 w 553"/>
                <a:gd name="T63" fmla="*/ 58 h 158"/>
                <a:gd name="T64" fmla="*/ 214 w 553"/>
                <a:gd name="T65" fmla="*/ 54 h 158"/>
                <a:gd name="T66" fmla="*/ 220 w 553"/>
                <a:gd name="T67" fmla="*/ 51 h 158"/>
                <a:gd name="T68" fmla="*/ 249 w 553"/>
                <a:gd name="T69" fmla="*/ 48 h 158"/>
                <a:gd name="T70" fmla="*/ 261 w 553"/>
                <a:gd name="T71" fmla="*/ 44 h 158"/>
                <a:gd name="T72" fmla="*/ 275 w 553"/>
                <a:gd name="T73" fmla="*/ 41 h 158"/>
                <a:gd name="T74" fmla="*/ 276 w 553"/>
                <a:gd name="T75" fmla="*/ 38 h 158"/>
                <a:gd name="T76" fmla="*/ 276 w 553"/>
                <a:gd name="T77" fmla="*/ 38 h 158"/>
                <a:gd name="T78" fmla="*/ 292 w 553"/>
                <a:gd name="T79" fmla="*/ 34 h 158"/>
                <a:gd name="T80" fmla="*/ 304 w 553"/>
                <a:gd name="T81" fmla="*/ 31 h 158"/>
                <a:gd name="T82" fmla="*/ 307 w 553"/>
                <a:gd name="T83" fmla="*/ 28 h 158"/>
                <a:gd name="T84" fmla="*/ 320 w 553"/>
                <a:gd name="T85" fmla="*/ 28 h 158"/>
                <a:gd name="T86" fmla="*/ 323 w 553"/>
                <a:gd name="T87" fmla="*/ 24 h 158"/>
                <a:gd name="T88" fmla="*/ 331 w 553"/>
                <a:gd name="T89" fmla="*/ 21 h 158"/>
                <a:gd name="T90" fmla="*/ 332 w 553"/>
                <a:gd name="T91" fmla="*/ 17 h 158"/>
                <a:gd name="T92" fmla="*/ 357 w 553"/>
                <a:gd name="T93" fmla="*/ 14 h 158"/>
                <a:gd name="T94" fmla="*/ 414 w 553"/>
                <a:gd name="T95" fmla="*/ 11 h 158"/>
                <a:gd name="T96" fmla="*/ 430 w 553"/>
                <a:gd name="T97" fmla="*/ 11 h 158"/>
                <a:gd name="T98" fmla="*/ 452 w 553"/>
                <a:gd name="T99" fmla="*/ 7 h 158"/>
                <a:gd name="T100" fmla="*/ 459 w 553"/>
                <a:gd name="T101" fmla="*/ 7 h 158"/>
                <a:gd name="T102" fmla="*/ 460 w 553"/>
                <a:gd name="T103" fmla="*/ 7 h 158"/>
                <a:gd name="T104" fmla="*/ 512 w 553"/>
                <a:gd name="T105" fmla="*/ 4 h 158"/>
                <a:gd name="T106" fmla="*/ 518 w 553"/>
                <a:gd name="T107" fmla="*/ 4 h 158"/>
                <a:gd name="T108" fmla="*/ 528 w 553"/>
                <a:gd name="T109" fmla="*/ 4 h 158"/>
                <a:gd name="T110" fmla="*/ 546 w 553"/>
                <a:gd name="T111" fmla="*/ 0 h 158"/>
                <a:gd name="T112" fmla="*/ 547 w 553"/>
                <a:gd name="T113" fmla="*/ 0 h 158"/>
                <a:gd name="T114" fmla="*/ 548 w 553"/>
                <a:gd name="T115" fmla="*/ 0 h 158"/>
                <a:gd name="T116" fmla="*/ 553 w 553"/>
                <a:gd name="T117" fmla="*/ 0 h 158"/>
                <a:gd name="T118" fmla="*/ 553 w 553"/>
                <a:gd name="T119" fmla="*/ 0 h 158"/>
                <a:gd name="T120" fmla="*/ 553 w 553"/>
                <a:gd name="T121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53" h="158">
                  <a:moveTo>
                    <a:pt x="0" y="158"/>
                  </a:moveTo>
                  <a:lnTo>
                    <a:pt x="3" y="158"/>
                  </a:lnTo>
                  <a:lnTo>
                    <a:pt x="3" y="154"/>
                  </a:lnTo>
                  <a:lnTo>
                    <a:pt x="6" y="154"/>
                  </a:lnTo>
                  <a:lnTo>
                    <a:pt x="6" y="151"/>
                  </a:lnTo>
                  <a:lnTo>
                    <a:pt x="7" y="151"/>
                  </a:lnTo>
                  <a:lnTo>
                    <a:pt x="7" y="148"/>
                  </a:lnTo>
                  <a:lnTo>
                    <a:pt x="9" y="148"/>
                  </a:lnTo>
                  <a:lnTo>
                    <a:pt x="9" y="145"/>
                  </a:lnTo>
                  <a:lnTo>
                    <a:pt x="9" y="145"/>
                  </a:lnTo>
                  <a:lnTo>
                    <a:pt x="9" y="141"/>
                  </a:lnTo>
                  <a:lnTo>
                    <a:pt x="18" y="141"/>
                  </a:lnTo>
                  <a:lnTo>
                    <a:pt x="18" y="135"/>
                  </a:lnTo>
                  <a:lnTo>
                    <a:pt x="32" y="135"/>
                  </a:lnTo>
                  <a:lnTo>
                    <a:pt x="32" y="131"/>
                  </a:lnTo>
                  <a:lnTo>
                    <a:pt x="34" y="131"/>
                  </a:lnTo>
                  <a:lnTo>
                    <a:pt x="34" y="128"/>
                  </a:lnTo>
                  <a:lnTo>
                    <a:pt x="43" y="128"/>
                  </a:lnTo>
                  <a:lnTo>
                    <a:pt x="43" y="125"/>
                  </a:lnTo>
                  <a:lnTo>
                    <a:pt x="46" y="125"/>
                  </a:lnTo>
                  <a:lnTo>
                    <a:pt x="46" y="125"/>
                  </a:lnTo>
                  <a:lnTo>
                    <a:pt x="63" y="125"/>
                  </a:lnTo>
                  <a:lnTo>
                    <a:pt x="63" y="121"/>
                  </a:lnTo>
                  <a:lnTo>
                    <a:pt x="65" y="121"/>
                  </a:lnTo>
                  <a:lnTo>
                    <a:pt x="65" y="118"/>
                  </a:lnTo>
                  <a:lnTo>
                    <a:pt x="71" y="118"/>
                  </a:lnTo>
                  <a:lnTo>
                    <a:pt x="71" y="115"/>
                  </a:lnTo>
                  <a:lnTo>
                    <a:pt x="71" y="115"/>
                  </a:lnTo>
                  <a:lnTo>
                    <a:pt x="71" y="115"/>
                  </a:lnTo>
                  <a:lnTo>
                    <a:pt x="80" y="115"/>
                  </a:lnTo>
                  <a:lnTo>
                    <a:pt x="80" y="111"/>
                  </a:lnTo>
                  <a:lnTo>
                    <a:pt x="106" y="111"/>
                  </a:lnTo>
                  <a:lnTo>
                    <a:pt x="106" y="108"/>
                  </a:lnTo>
                  <a:lnTo>
                    <a:pt x="109" y="108"/>
                  </a:lnTo>
                  <a:lnTo>
                    <a:pt x="109" y="105"/>
                  </a:lnTo>
                  <a:lnTo>
                    <a:pt x="112" y="105"/>
                  </a:lnTo>
                  <a:lnTo>
                    <a:pt x="112" y="101"/>
                  </a:lnTo>
                  <a:lnTo>
                    <a:pt x="116" y="101"/>
                  </a:lnTo>
                  <a:lnTo>
                    <a:pt x="116" y="98"/>
                  </a:lnTo>
                  <a:lnTo>
                    <a:pt x="124" y="98"/>
                  </a:lnTo>
                  <a:lnTo>
                    <a:pt x="124" y="95"/>
                  </a:lnTo>
                  <a:lnTo>
                    <a:pt x="131" y="95"/>
                  </a:lnTo>
                  <a:lnTo>
                    <a:pt x="131" y="91"/>
                  </a:lnTo>
                  <a:lnTo>
                    <a:pt x="138" y="91"/>
                  </a:lnTo>
                  <a:lnTo>
                    <a:pt x="138" y="91"/>
                  </a:lnTo>
                  <a:lnTo>
                    <a:pt x="143" y="91"/>
                  </a:lnTo>
                  <a:lnTo>
                    <a:pt x="143" y="88"/>
                  </a:lnTo>
                  <a:lnTo>
                    <a:pt x="147" y="88"/>
                  </a:lnTo>
                  <a:lnTo>
                    <a:pt x="147" y="85"/>
                  </a:lnTo>
                  <a:lnTo>
                    <a:pt x="163" y="85"/>
                  </a:lnTo>
                  <a:lnTo>
                    <a:pt x="163" y="81"/>
                  </a:lnTo>
                  <a:lnTo>
                    <a:pt x="167" y="81"/>
                  </a:lnTo>
                  <a:lnTo>
                    <a:pt x="167" y="78"/>
                  </a:lnTo>
                  <a:lnTo>
                    <a:pt x="171" y="78"/>
                  </a:lnTo>
                  <a:lnTo>
                    <a:pt x="171" y="75"/>
                  </a:lnTo>
                  <a:lnTo>
                    <a:pt x="174" y="75"/>
                  </a:lnTo>
                  <a:lnTo>
                    <a:pt x="174" y="68"/>
                  </a:lnTo>
                  <a:lnTo>
                    <a:pt x="184" y="68"/>
                  </a:lnTo>
                  <a:lnTo>
                    <a:pt x="184" y="64"/>
                  </a:lnTo>
                  <a:lnTo>
                    <a:pt x="187" y="64"/>
                  </a:lnTo>
                  <a:lnTo>
                    <a:pt x="187" y="61"/>
                  </a:lnTo>
                  <a:lnTo>
                    <a:pt x="188" y="61"/>
                  </a:lnTo>
                  <a:lnTo>
                    <a:pt x="188" y="58"/>
                  </a:lnTo>
                  <a:lnTo>
                    <a:pt x="201" y="58"/>
                  </a:lnTo>
                  <a:lnTo>
                    <a:pt x="201" y="54"/>
                  </a:lnTo>
                  <a:lnTo>
                    <a:pt x="214" y="54"/>
                  </a:lnTo>
                  <a:lnTo>
                    <a:pt x="214" y="51"/>
                  </a:lnTo>
                  <a:lnTo>
                    <a:pt x="220" y="51"/>
                  </a:lnTo>
                  <a:lnTo>
                    <a:pt x="220" y="48"/>
                  </a:lnTo>
                  <a:lnTo>
                    <a:pt x="249" y="48"/>
                  </a:lnTo>
                  <a:lnTo>
                    <a:pt x="249" y="44"/>
                  </a:lnTo>
                  <a:lnTo>
                    <a:pt x="261" y="44"/>
                  </a:lnTo>
                  <a:lnTo>
                    <a:pt x="261" y="41"/>
                  </a:lnTo>
                  <a:lnTo>
                    <a:pt x="275" y="41"/>
                  </a:lnTo>
                  <a:lnTo>
                    <a:pt x="275" y="38"/>
                  </a:lnTo>
                  <a:lnTo>
                    <a:pt x="276" y="38"/>
                  </a:lnTo>
                  <a:lnTo>
                    <a:pt x="276" y="38"/>
                  </a:lnTo>
                  <a:lnTo>
                    <a:pt x="276" y="38"/>
                  </a:lnTo>
                  <a:lnTo>
                    <a:pt x="276" y="34"/>
                  </a:lnTo>
                  <a:lnTo>
                    <a:pt x="292" y="34"/>
                  </a:lnTo>
                  <a:lnTo>
                    <a:pt x="292" y="31"/>
                  </a:lnTo>
                  <a:lnTo>
                    <a:pt x="304" y="31"/>
                  </a:lnTo>
                  <a:lnTo>
                    <a:pt x="304" y="28"/>
                  </a:lnTo>
                  <a:lnTo>
                    <a:pt x="307" y="28"/>
                  </a:lnTo>
                  <a:lnTo>
                    <a:pt x="307" y="28"/>
                  </a:lnTo>
                  <a:lnTo>
                    <a:pt x="320" y="28"/>
                  </a:lnTo>
                  <a:lnTo>
                    <a:pt x="320" y="24"/>
                  </a:lnTo>
                  <a:lnTo>
                    <a:pt x="323" y="24"/>
                  </a:lnTo>
                  <a:lnTo>
                    <a:pt x="323" y="21"/>
                  </a:lnTo>
                  <a:lnTo>
                    <a:pt x="331" y="21"/>
                  </a:lnTo>
                  <a:lnTo>
                    <a:pt x="331" y="17"/>
                  </a:lnTo>
                  <a:lnTo>
                    <a:pt x="332" y="17"/>
                  </a:lnTo>
                  <a:lnTo>
                    <a:pt x="332" y="14"/>
                  </a:lnTo>
                  <a:lnTo>
                    <a:pt x="357" y="14"/>
                  </a:lnTo>
                  <a:lnTo>
                    <a:pt x="357" y="11"/>
                  </a:lnTo>
                  <a:lnTo>
                    <a:pt x="414" y="11"/>
                  </a:lnTo>
                  <a:lnTo>
                    <a:pt x="414" y="11"/>
                  </a:lnTo>
                  <a:lnTo>
                    <a:pt x="430" y="11"/>
                  </a:lnTo>
                  <a:lnTo>
                    <a:pt x="430" y="7"/>
                  </a:lnTo>
                  <a:lnTo>
                    <a:pt x="452" y="7"/>
                  </a:lnTo>
                  <a:lnTo>
                    <a:pt x="452" y="7"/>
                  </a:lnTo>
                  <a:lnTo>
                    <a:pt x="459" y="7"/>
                  </a:lnTo>
                  <a:lnTo>
                    <a:pt x="459" y="7"/>
                  </a:lnTo>
                  <a:lnTo>
                    <a:pt x="460" y="7"/>
                  </a:lnTo>
                  <a:lnTo>
                    <a:pt x="460" y="4"/>
                  </a:lnTo>
                  <a:lnTo>
                    <a:pt x="512" y="4"/>
                  </a:lnTo>
                  <a:lnTo>
                    <a:pt x="512" y="4"/>
                  </a:lnTo>
                  <a:lnTo>
                    <a:pt x="518" y="4"/>
                  </a:lnTo>
                  <a:lnTo>
                    <a:pt x="518" y="4"/>
                  </a:lnTo>
                  <a:lnTo>
                    <a:pt x="528" y="4"/>
                  </a:lnTo>
                  <a:lnTo>
                    <a:pt x="528" y="0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547" y="0"/>
                  </a:lnTo>
                  <a:lnTo>
                    <a:pt x="547" y="0"/>
                  </a:lnTo>
                  <a:lnTo>
                    <a:pt x="548" y="0"/>
                  </a:lnTo>
                  <a:lnTo>
                    <a:pt x="548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553" y="0"/>
                  </a:lnTo>
                </a:path>
              </a:pathLst>
            </a:custGeom>
            <a:noFill/>
            <a:ln w="19050" cap="rnd">
              <a:solidFill>
                <a:schemeClr val="bg2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sp>
          <p:nvSpPr>
            <p:cNvPr id="335" name="Freeform 89">
              <a:extLst>
                <a:ext uri="{FF2B5EF4-FFF2-40B4-BE49-F238E27FC236}">
                  <a16:creationId xmlns:a16="http://schemas.microsoft.com/office/drawing/2014/main" id="{F3517778-95F0-4DDB-B42E-1A09E0AFF5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78739" y="19700549"/>
              <a:ext cx="2233607" cy="1425483"/>
            </a:xfrm>
            <a:custGeom>
              <a:avLst/>
              <a:gdLst>
                <a:gd name="T0" fmla="*/ 3 w 553"/>
                <a:gd name="T1" fmla="*/ 269 h 272"/>
                <a:gd name="T2" fmla="*/ 6 w 553"/>
                <a:gd name="T3" fmla="*/ 266 h 272"/>
                <a:gd name="T4" fmla="*/ 9 w 553"/>
                <a:gd name="T5" fmla="*/ 254 h 272"/>
                <a:gd name="T6" fmla="*/ 21 w 553"/>
                <a:gd name="T7" fmla="*/ 252 h 272"/>
                <a:gd name="T8" fmla="*/ 24 w 553"/>
                <a:gd name="T9" fmla="*/ 246 h 272"/>
                <a:gd name="T10" fmla="*/ 27 w 553"/>
                <a:gd name="T11" fmla="*/ 243 h 272"/>
                <a:gd name="T12" fmla="*/ 28 w 553"/>
                <a:gd name="T13" fmla="*/ 228 h 272"/>
                <a:gd name="T14" fmla="*/ 35 w 553"/>
                <a:gd name="T15" fmla="*/ 226 h 272"/>
                <a:gd name="T16" fmla="*/ 37 w 553"/>
                <a:gd name="T17" fmla="*/ 220 h 272"/>
                <a:gd name="T18" fmla="*/ 40 w 553"/>
                <a:gd name="T19" fmla="*/ 217 h 272"/>
                <a:gd name="T20" fmla="*/ 43 w 553"/>
                <a:gd name="T21" fmla="*/ 205 h 272"/>
                <a:gd name="T22" fmla="*/ 45 w 553"/>
                <a:gd name="T23" fmla="*/ 202 h 272"/>
                <a:gd name="T24" fmla="*/ 58 w 553"/>
                <a:gd name="T25" fmla="*/ 197 h 272"/>
                <a:gd name="T26" fmla="*/ 68 w 553"/>
                <a:gd name="T27" fmla="*/ 194 h 272"/>
                <a:gd name="T28" fmla="*/ 70 w 553"/>
                <a:gd name="T29" fmla="*/ 185 h 272"/>
                <a:gd name="T30" fmla="*/ 83 w 553"/>
                <a:gd name="T31" fmla="*/ 182 h 272"/>
                <a:gd name="T32" fmla="*/ 84 w 553"/>
                <a:gd name="T33" fmla="*/ 176 h 272"/>
                <a:gd name="T34" fmla="*/ 87 w 553"/>
                <a:gd name="T35" fmla="*/ 174 h 272"/>
                <a:gd name="T36" fmla="*/ 88 w 553"/>
                <a:gd name="T37" fmla="*/ 168 h 272"/>
                <a:gd name="T38" fmla="*/ 94 w 553"/>
                <a:gd name="T39" fmla="*/ 165 h 272"/>
                <a:gd name="T40" fmla="*/ 99 w 553"/>
                <a:gd name="T41" fmla="*/ 159 h 272"/>
                <a:gd name="T42" fmla="*/ 102 w 553"/>
                <a:gd name="T43" fmla="*/ 153 h 272"/>
                <a:gd name="T44" fmla="*/ 115 w 553"/>
                <a:gd name="T45" fmla="*/ 148 h 272"/>
                <a:gd name="T46" fmla="*/ 120 w 553"/>
                <a:gd name="T47" fmla="*/ 145 h 272"/>
                <a:gd name="T48" fmla="*/ 121 w 553"/>
                <a:gd name="T49" fmla="*/ 139 h 272"/>
                <a:gd name="T50" fmla="*/ 127 w 553"/>
                <a:gd name="T51" fmla="*/ 136 h 272"/>
                <a:gd name="T52" fmla="*/ 133 w 553"/>
                <a:gd name="T53" fmla="*/ 130 h 272"/>
                <a:gd name="T54" fmla="*/ 140 w 553"/>
                <a:gd name="T55" fmla="*/ 130 h 272"/>
                <a:gd name="T56" fmla="*/ 141 w 553"/>
                <a:gd name="T57" fmla="*/ 124 h 272"/>
                <a:gd name="T58" fmla="*/ 143 w 553"/>
                <a:gd name="T59" fmla="*/ 122 h 272"/>
                <a:gd name="T60" fmla="*/ 143 w 553"/>
                <a:gd name="T61" fmla="*/ 113 h 272"/>
                <a:gd name="T62" fmla="*/ 158 w 553"/>
                <a:gd name="T63" fmla="*/ 110 h 272"/>
                <a:gd name="T64" fmla="*/ 172 w 553"/>
                <a:gd name="T65" fmla="*/ 104 h 272"/>
                <a:gd name="T66" fmla="*/ 186 w 553"/>
                <a:gd name="T67" fmla="*/ 101 h 272"/>
                <a:gd name="T68" fmla="*/ 189 w 553"/>
                <a:gd name="T69" fmla="*/ 95 h 272"/>
                <a:gd name="T70" fmla="*/ 195 w 553"/>
                <a:gd name="T71" fmla="*/ 92 h 272"/>
                <a:gd name="T72" fmla="*/ 202 w 553"/>
                <a:gd name="T73" fmla="*/ 87 h 272"/>
                <a:gd name="T74" fmla="*/ 214 w 553"/>
                <a:gd name="T75" fmla="*/ 84 h 272"/>
                <a:gd name="T76" fmla="*/ 219 w 553"/>
                <a:gd name="T77" fmla="*/ 78 h 272"/>
                <a:gd name="T78" fmla="*/ 233 w 553"/>
                <a:gd name="T79" fmla="*/ 78 h 272"/>
                <a:gd name="T80" fmla="*/ 234 w 553"/>
                <a:gd name="T81" fmla="*/ 75 h 272"/>
                <a:gd name="T82" fmla="*/ 260 w 553"/>
                <a:gd name="T83" fmla="*/ 72 h 272"/>
                <a:gd name="T84" fmla="*/ 263 w 553"/>
                <a:gd name="T85" fmla="*/ 66 h 272"/>
                <a:gd name="T86" fmla="*/ 276 w 553"/>
                <a:gd name="T87" fmla="*/ 66 h 272"/>
                <a:gd name="T88" fmla="*/ 286 w 553"/>
                <a:gd name="T89" fmla="*/ 63 h 272"/>
                <a:gd name="T90" fmla="*/ 303 w 553"/>
                <a:gd name="T91" fmla="*/ 60 h 272"/>
                <a:gd name="T92" fmla="*/ 307 w 553"/>
                <a:gd name="T93" fmla="*/ 56 h 272"/>
                <a:gd name="T94" fmla="*/ 312 w 553"/>
                <a:gd name="T95" fmla="*/ 53 h 272"/>
                <a:gd name="T96" fmla="*/ 314 w 553"/>
                <a:gd name="T97" fmla="*/ 47 h 272"/>
                <a:gd name="T98" fmla="*/ 320 w 553"/>
                <a:gd name="T99" fmla="*/ 44 h 272"/>
                <a:gd name="T100" fmla="*/ 351 w 553"/>
                <a:gd name="T101" fmla="*/ 38 h 272"/>
                <a:gd name="T102" fmla="*/ 357 w 553"/>
                <a:gd name="T103" fmla="*/ 35 h 272"/>
                <a:gd name="T104" fmla="*/ 390 w 553"/>
                <a:gd name="T105" fmla="*/ 32 h 272"/>
                <a:gd name="T106" fmla="*/ 407 w 553"/>
                <a:gd name="T107" fmla="*/ 28 h 272"/>
                <a:gd name="T108" fmla="*/ 414 w 553"/>
                <a:gd name="T109" fmla="*/ 25 h 272"/>
                <a:gd name="T110" fmla="*/ 443 w 553"/>
                <a:gd name="T111" fmla="*/ 22 h 272"/>
                <a:gd name="T112" fmla="*/ 464 w 553"/>
                <a:gd name="T113" fmla="*/ 16 h 272"/>
                <a:gd name="T114" fmla="*/ 506 w 553"/>
                <a:gd name="T115" fmla="*/ 16 h 272"/>
                <a:gd name="T116" fmla="*/ 522 w 553"/>
                <a:gd name="T117" fmla="*/ 9 h 272"/>
                <a:gd name="T118" fmla="*/ 530 w 553"/>
                <a:gd name="T119" fmla="*/ 6 h 272"/>
                <a:gd name="T120" fmla="*/ 537 w 553"/>
                <a:gd name="T121" fmla="*/ 6 h 272"/>
                <a:gd name="T122" fmla="*/ 550 w 553"/>
                <a:gd name="T123" fmla="*/ 3 h 272"/>
                <a:gd name="T124" fmla="*/ 553 w 553"/>
                <a:gd name="T125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53" h="272">
                  <a:moveTo>
                    <a:pt x="0" y="272"/>
                  </a:moveTo>
                  <a:lnTo>
                    <a:pt x="3" y="272"/>
                  </a:lnTo>
                  <a:lnTo>
                    <a:pt x="3" y="269"/>
                  </a:lnTo>
                  <a:lnTo>
                    <a:pt x="5" y="269"/>
                  </a:lnTo>
                  <a:lnTo>
                    <a:pt x="5" y="266"/>
                  </a:lnTo>
                  <a:lnTo>
                    <a:pt x="6" y="266"/>
                  </a:lnTo>
                  <a:lnTo>
                    <a:pt x="6" y="257"/>
                  </a:lnTo>
                  <a:lnTo>
                    <a:pt x="9" y="257"/>
                  </a:lnTo>
                  <a:lnTo>
                    <a:pt x="9" y="254"/>
                  </a:lnTo>
                  <a:lnTo>
                    <a:pt x="19" y="254"/>
                  </a:lnTo>
                  <a:lnTo>
                    <a:pt x="19" y="252"/>
                  </a:lnTo>
                  <a:lnTo>
                    <a:pt x="21" y="252"/>
                  </a:lnTo>
                  <a:lnTo>
                    <a:pt x="21" y="249"/>
                  </a:lnTo>
                  <a:lnTo>
                    <a:pt x="24" y="249"/>
                  </a:lnTo>
                  <a:lnTo>
                    <a:pt x="24" y="246"/>
                  </a:lnTo>
                  <a:lnTo>
                    <a:pt x="26" y="246"/>
                  </a:lnTo>
                  <a:lnTo>
                    <a:pt x="26" y="243"/>
                  </a:lnTo>
                  <a:lnTo>
                    <a:pt x="27" y="243"/>
                  </a:lnTo>
                  <a:lnTo>
                    <a:pt x="27" y="240"/>
                  </a:lnTo>
                  <a:lnTo>
                    <a:pt x="28" y="240"/>
                  </a:lnTo>
                  <a:lnTo>
                    <a:pt x="28" y="228"/>
                  </a:lnTo>
                  <a:lnTo>
                    <a:pt x="29" y="228"/>
                  </a:lnTo>
                  <a:lnTo>
                    <a:pt x="29" y="226"/>
                  </a:lnTo>
                  <a:lnTo>
                    <a:pt x="35" y="226"/>
                  </a:lnTo>
                  <a:lnTo>
                    <a:pt x="35" y="223"/>
                  </a:lnTo>
                  <a:lnTo>
                    <a:pt x="37" y="223"/>
                  </a:lnTo>
                  <a:lnTo>
                    <a:pt x="37" y="220"/>
                  </a:lnTo>
                  <a:lnTo>
                    <a:pt x="37" y="220"/>
                  </a:lnTo>
                  <a:lnTo>
                    <a:pt x="37" y="217"/>
                  </a:lnTo>
                  <a:lnTo>
                    <a:pt x="40" y="217"/>
                  </a:lnTo>
                  <a:lnTo>
                    <a:pt x="40" y="211"/>
                  </a:lnTo>
                  <a:lnTo>
                    <a:pt x="43" y="211"/>
                  </a:lnTo>
                  <a:lnTo>
                    <a:pt x="43" y="205"/>
                  </a:lnTo>
                  <a:lnTo>
                    <a:pt x="44" y="205"/>
                  </a:lnTo>
                  <a:lnTo>
                    <a:pt x="44" y="202"/>
                  </a:lnTo>
                  <a:lnTo>
                    <a:pt x="45" y="202"/>
                  </a:lnTo>
                  <a:lnTo>
                    <a:pt x="45" y="200"/>
                  </a:lnTo>
                  <a:lnTo>
                    <a:pt x="58" y="200"/>
                  </a:lnTo>
                  <a:lnTo>
                    <a:pt x="58" y="197"/>
                  </a:lnTo>
                  <a:lnTo>
                    <a:pt x="62" y="197"/>
                  </a:lnTo>
                  <a:lnTo>
                    <a:pt x="62" y="194"/>
                  </a:lnTo>
                  <a:lnTo>
                    <a:pt x="68" y="194"/>
                  </a:lnTo>
                  <a:lnTo>
                    <a:pt x="68" y="191"/>
                  </a:lnTo>
                  <a:lnTo>
                    <a:pt x="70" y="191"/>
                  </a:lnTo>
                  <a:lnTo>
                    <a:pt x="70" y="185"/>
                  </a:lnTo>
                  <a:lnTo>
                    <a:pt x="74" y="185"/>
                  </a:lnTo>
                  <a:lnTo>
                    <a:pt x="74" y="182"/>
                  </a:lnTo>
                  <a:lnTo>
                    <a:pt x="83" y="182"/>
                  </a:lnTo>
                  <a:lnTo>
                    <a:pt x="83" y="179"/>
                  </a:lnTo>
                  <a:lnTo>
                    <a:pt x="84" y="179"/>
                  </a:lnTo>
                  <a:lnTo>
                    <a:pt x="84" y="176"/>
                  </a:lnTo>
                  <a:lnTo>
                    <a:pt x="86" y="176"/>
                  </a:lnTo>
                  <a:lnTo>
                    <a:pt x="86" y="174"/>
                  </a:lnTo>
                  <a:lnTo>
                    <a:pt x="87" y="174"/>
                  </a:lnTo>
                  <a:lnTo>
                    <a:pt x="87" y="171"/>
                  </a:lnTo>
                  <a:lnTo>
                    <a:pt x="88" y="171"/>
                  </a:lnTo>
                  <a:lnTo>
                    <a:pt x="88" y="168"/>
                  </a:lnTo>
                  <a:lnTo>
                    <a:pt x="89" y="168"/>
                  </a:lnTo>
                  <a:lnTo>
                    <a:pt x="89" y="165"/>
                  </a:lnTo>
                  <a:lnTo>
                    <a:pt x="94" y="165"/>
                  </a:lnTo>
                  <a:lnTo>
                    <a:pt x="94" y="162"/>
                  </a:lnTo>
                  <a:lnTo>
                    <a:pt x="99" y="162"/>
                  </a:lnTo>
                  <a:lnTo>
                    <a:pt x="99" y="159"/>
                  </a:lnTo>
                  <a:lnTo>
                    <a:pt x="101" y="159"/>
                  </a:lnTo>
                  <a:lnTo>
                    <a:pt x="101" y="153"/>
                  </a:lnTo>
                  <a:lnTo>
                    <a:pt x="102" y="153"/>
                  </a:lnTo>
                  <a:lnTo>
                    <a:pt x="102" y="150"/>
                  </a:lnTo>
                  <a:lnTo>
                    <a:pt x="115" y="150"/>
                  </a:lnTo>
                  <a:lnTo>
                    <a:pt x="115" y="148"/>
                  </a:lnTo>
                  <a:lnTo>
                    <a:pt x="117" y="148"/>
                  </a:lnTo>
                  <a:lnTo>
                    <a:pt x="117" y="145"/>
                  </a:lnTo>
                  <a:lnTo>
                    <a:pt x="120" y="145"/>
                  </a:lnTo>
                  <a:lnTo>
                    <a:pt x="120" y="142"/>
                  </a:lnTo>
                  <a:lnTo>
                    <a:pt x="121" y="142"/>
                  </a:lnTo>
                  <a:lnTo>
                    <a:pt x="121" y="139"/>
                  </a:lnTo>
                  <a:lnTo>
                    <a:pt x="124" y="139"/>
                  </a:lnTo>
                  <a:lnTo>
                    <a:pt x="124" y="136"/>
                  </a:lnTo>
                  <a:lnTo>
                    <a:pt x="127" y="136"/>
                  </a:lnTo>
                  <a:lnTo>
                    <a:pt x="127" y="133"/>
                  </a:lnTo>
                  <a:lnTo>
                    <a:pt x="133" y="133"/>
                  </a:lnTo>
                  <a:lnTo>
                    <a:pt x="133" y="130"/>
                  </a:lnTo>
                  <a:lnTo>
                    <a:pt x="138" y="130"/>
                  </a:lnTo>
                  <a:lnTo>
                    <a:pt x="138" y="130"/>
                  </a:lnTo>
                  <a:lnTo>
                    <a:pt x="140" y="130"/>
                  </a:lnTo>
                  <a:lnTo>
                    <a:pt x="140" y="127"/>
                  </a:lnTo>
                  <a:lnTo>
                    <a:pt x="141" y="127"/>
                  </a:lnTo>
                  <a:lnTo>
                    <a:pt x="141" y="124"/>
                  </a:lnTo>
                  <a:lnTo>
                    <a:pt x="142" y="124"/>
                  </a:lnTo>
                  <a:lnTo>
                    <a:pt x="142" y="122"/>
                  </a:lnTo>
                  <a:lnTo>
                    <a:pt x="143" y="122"/>
                  </a:lnTo>
                  <a:lnTo>
                    <a:pt x="143" y="116"/>
                  </a:lnTo>
                  <a:lnTo>
                    <a:pt x="143" y="116"/>
                  </a:lnTo>
                  <a:lnTo>
                    <a:pt x="143" y="113"/>
                  </a:lnTo>
                  <a:lnTo>
                    <a:pt x="151" y="113"/>
                  </a:lnTo>
                  <a:lnTo>
                    <a:pt x="151" y="110"/>
                  </a:lnTo>
                  <a:lnTo>
                    <a:pt x="158" y="110"/>
                  </a:lnTo>
                  <a:lnTo>
                    <a:pt x="158" y="107"/>
                  </a:lnTo>
                  <a:lnTo>
                    <a:pt x="172" y="107"/>
                  </a:lnTo>
                  <a:lnTo>
                    <a:pt x="172" y="104"/>
                  </a:lnTo>
                  <a:lnTo>
                    <a:pt x="173" y="104"/>
                  </a:lnTo>
                  <a:lnTo>
                    <a:pt x="173" y="101"/>
                  </a:lnTo>
                  <a:lnTo>
                    <a:pt x="186" y="101"/>
                  </a:lnTo>
                  <a:lnTo>
                    <a:pt x="186" y="98"/>
                  </a:lnTo>
                  <a:lnTo>
                    <a:pt x="189" y="98"/>
                  </a:lnTo>
                  <a:lnTo>
                    <a:pt x="189" y="95"/>
                  </a:lnTo>
                  <a:lnTo>
                    <a:pt x="192" y="95"/>
                  </a:lnTo>
                  <a:lnTo>
                    <a:pt x="192" y="92"/>
                  </a:lnTo>
                  <a:lnTo>
                    <a:pt x="195" y="92"/>
                  </a:lnTo>
                  <a:lnTo>
                    <a:pt x="195" y="89"/>
                  </a:lnTo>
                  <a:lnTo>
                    <a:pt x="202" y="89"/>
                  </a:lnTo>
                  <a:lnTo>
                    <a:pt x="202" y="87"/>
                  </a:lnTo>
                  <a:lnTo>
                    <a:pt x="206" y="87"/>
                  </a:lnTo>
                  <a:lnTo>
                    <a:pt x="206" y="84"/>
                  </a:lnTo>
                  <a:lnTo>
                    <a:pt x="214" y="84"/>
                  </a:lnTo>
                  <a:lnTo>
                    <a:pt x="214" y="81"/>
                  </a:lnTo>
                  <a:lnTo>
                    <a:pt x="219" y="81"/>
                  </a:lnTo>
                  <a:lnTo>
                    <a:pt x="219" y="78"/>
                  </a:lnTo>
                  <a:lnTo>
                    <a:pt x="222" y="78"/>
                  </a:lnTo>
                  <a:lnTo>
                    <a:pt x="222" y="78"/>
                  </a:lnTo>
                  <a:lnTo>
                    <a:pt x="233" y="78"/>
                  </a:lnTo>
                  <a:lnTo>
                    <a:pt x="233" y="75"/>
                  </a:lnTo>
                  <a:lnTo>
                    <a:pt x="234" y="75"/>
                  </a:lnTo>
                  <a:lnTo>
                    <a:pt x="234" y="75"/>
                  </a:lnTo>
                  <a:lnTo>
                    <a:pt x="247" y="75"/>
                  </a:lnTo>
                  <a:lnTo>
                    <a:pt x="247" y="72"/>
                  </a:lnTo>
                  <a:lnTo>
                    <a:pt x="260" y="72"/>
                  </a:lnTo>
                  <a:lnTo>
                    <a:pt x="260" y="69"/>
                  </a:lnTo>
                  <a:lnTo>
                    <a:pt x="263" y="69"/>
                  </a:lnTo>
                  <a:lnTo>
                    <a:pt x="263" y="66"/>
                  </a:lnTo>
                  <a:lnTo>
                    <a:pt x="275" y="66"/>
                  </a:lnTo>
                  <a:lnTo>
                    <a:pt x="275" y="66"/>
                  </a:lnTo>
                  <a:lnTo>
                    <a:pt x="276" y="66"/>
                  </a:lnTo>
                  <a:lnTo>
                    <a:pt x="276" y="66"/>
                  </a:lnTo>
                  <a:lnTo>
                    <a:pt x="286" y="66"/>
                  </a:lnTo>
                  <a:lnTo>
                    <a:pt x="286" y="63"/>
                  </a:lnTo>
                  <a:lnTo>
                    <a:pt x="298" y="63"/>
                  </a:lnTo>
                  <a:lnTo>
                    <a:pt x="298" y="60"/>
                  </a:lnTo>
                  <a:lnTo>
                    <a:pt x="303" y="60"/>
                  </a:lnTo>
                  <a:lnTo>
                    <a:pt x="303" y="60"/>
                  </a:lnTo>
                  <a:lnTo>
                    <a:pt x="307" y="60"/>
                  </a:lnTo>
                  <a:lnTo>
                    <a:pt x="307" y="56"/>
                  </a:lnTo>
                  <a:lnTo>
                    <a:pt x="308" y="56"/>
                  </a:lnTo>
                  <a:lnTo>
                    <a:pt x="308" y="53"/>
                  </a:lnTo>
                  <a:lnTo>
                    <a:pt x="312" y="53"/>
                  </a:lnTo>
                  <a:lnTo>
                    <a:pt x="312" y="50"/>
                  </a:lnTo>
                  <a:lnTo>
                    <a:pt x="314" y="50"/>
                  </a:lnTo>
                  <a:lnTo>
                    <a:pt x="314" y="47"/>
                  </a:lnTo>
                  <a:lnTo>
                    <a:pt x="316" y="47"/>
                  </a:lnTo>
                  <a:lnTo>
                    <a:pt x="316" y="44"/>
                  </a:lnTo>
                  <a:lnTo>
                    <a:pt x="320" y="44"/>
                  </a:lnTo>
                  <a:lnTo>
                    <a:pt x="320" y="41"/>
                  </a:lnTo>
                  <a:lnTo>
                    <a:pt x="351" y="41"/>
                  </a:lnTo>
                  <a:lnTo>
                    <a:pt x="351" y="38"/>
                  </a:lnTo>
                  <a:lnTo>
                    <a:pt x="357" y="38"/>
                  </a:lnTo>
                  <a:lnTo>
                    <a:pt x="357" y="35"/>
                  </a:lnTo>
                  <a:lnTo>
                    <a:pt x="357" y="35"/>
                  </a:lnTo>
                  <a:lnTo>
                    <a:pt x="357" y="32"/>
                  </a:lnTo>
                  <a:lnTo>
                    <a:pt x="390" y="32"/>
                  </a:lnTo>
                  <a:lnTo>
                    <a:pt x="390" y="32"/>
                  </a:lnTo>
                  <a:lnTo>
                    <a:pt x="403" y="32"/>
                  </a:lnTo>
                  <a:lnTo>
                    <a:pt x="403" y="28"/>
                  </a:lnTo>
                  <a:lnTo>
                    <a:pt x="407" y="28"/>
                  </a:lnTo>
                  <a:lnTo>
                    <a:pt x="407" y="25"/>
                  </a:lnTo>
                  <a:lnTo>
                    <a:pt x="414" y="25"/>
                  </a:lnTo>
                  <a:lnTo>
                    <a:pt x="414" y="25"/>
                  </a:lnTo>
                  <a:lnTo>
                    <a:pt x="433" y="25"/>
                  </a:lnTo>
                  <a:lnTo>
                    <a:pt x="433" y="22"/>
                  </a:lnTo>
                  <a:lnTo>
                    <a:pt x="443" y="22"/>
                  </a:lnTo>
                  <a:lnTo>
                    <a:pt x="443" y="19"/>
                  </a:lnTo>
                  <a:lnTo>
                    <a:pt x="464" y="19"/>
                  </a:lnTo>
                  <a:lnTo>
                    <a:pt x="464" y="16"/>
                  </a:lnTo>
                  <a:lnTo>
                    <a:pt x="502" y="16"/>
                  </a:lnTo>
                  <a:lnTo>
                    <a:pt x="502" y="16"/>
                  </a:lnTo>
                  <a:lnTo>
                    <a:pt x="506" y="16"/>
                  </a:lnTo>
                  <a:lnTo>
                    <a:pt x="506" y="13"/>
                  </a:lnTo>
                  <a:lnTo>
                    <a:pt x="522" y="13"/>
                  </a:lnTo>
                  <a:lnTo>
                    <a:pt x="522" y="9"/>
                  </a:lnTo>
                  <a:lnTo>
                    <a:pt x="524" y="9"/>
                  </a:lnTo>
                  <a:lnTo>
                    <a:pt x="524" y="6"/>
                  </a:lnTo>
                  <a:lnTo>
                    <a:pt x="530" y="6"/>
                  </a:lnTo>
                  <a:lnTo>
                    <a:pt x="530" y="6"/>
                  </a:lnTo>
                  <a:lnTo>
                    <a:pt x="537" y="6"/>
                  </a:lnTo>
                  <a:lnTo>
                    <a:pt x="537" y="6"/>
                  </a:lnTo>
                  <a:lnTo>
                    <a:pt x="539" y="6"/>
                  </a:lnTo>
                  <a:lnTo>
                    <a:pt x="539" y="3"/>
                  </a:lnTo>
                  <a:lnTo>
                    <a:pt x="550" y="3"/>
                  </a:lnTo>
                  <a:lnTo>
                    <a:pt x="550" y="0"/>
                  </a:lnTo>
                  <a:lnTo>
                    <a:pt x="553" y="0"/>
                  </a:lnTo>
                  <a:lnTo>
                    <a:pt x="553" y="0"/>
                  </a:lnTo>
                  <a:lnTo>
                    <a:pt x="553" y="0"/>
                  </a:lnTo>
                </a:path>
              </a:pathLst>
            </a:custGeom>
            <a:noFill/>
            <a:ln w="19050" cap="rnd">
              <a:solidFill>
                <a:srgbClr val="FFA5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">
                <a:latin typeface="YaleNew" panose="02000602050000020003" pitchFamily="50" charset="0"/>
              </a:endParaRPr>
            </a:p>
          </p:txBody>
        </p:sp>
        <p:grpSp>
          <p:nvGrpSpPr>
            <p:cNvPr id="389" name="Group 388">
              <a:extLst>
                <a:ext uri="{FF2B5EF4-FFF2-40B4-BE49-F238E27FC236}">
                  <a16:creationId xmlns:a16="http://schemas.microsoft.com/office/drawing/2014/main" id="{14811454-6F9A-4B9B-993F-A17018921B47}"/>
                </a:ext>
              </a:extLst>
            </p:cNvPr>
            <p:cNvGrpSpPr/>
            <p:nvPr/>
          </p:nvGrpSpPr>
          <p:grpSpPr>
            <a:xfrm>
              <a:off x="42374131" y="21520556"/>
              <a:ext cx="595140" cy="819539"/>
              <a:chOff x="21096684" y="13921510"/>
              <a:chExt cx="595140" cy="819539"/>
            </a:xfrm>
          </p:grpSpPr>
          <p:sp>
            <p:nvSpPr>
              <p:cNvPr id="390" name="Rectangle 21">
                <a:extLst>
                  <a:ext uri="{FF2B5EF4-FFF2-40B4-BE49-F238E27FC236}">
                    <a16:creationId xmlns:a16="http://schemas.microsoft.com/office/drawing/2014/main" id="{BB8C267D-FA80-4ED2-B7F5-685C359633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96684" y="14103451"/>
                <a:ext cx="428667" cy="110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783760" eaLnBrk="1" hangingPunct="1"/>
                <a:r>
                  <a:rPr lang="en-US" altLang="en-US" sz="857">
                    <a:solidFill>
                      <a:srgbClr val="000000"/>
                    </a:solidFill>
                    <a:latin typeface="YaleNew" panose="02000602050000020003" pitchFamily="50" charset="0"/>
                  </a:rPr>
                  <a:t>AF - Device</a:t>
                </a:r>
                <a:endParaRPr lang="en-US" altLang="en-US" sz="857">
                  <a:latin typeface="YaleNew" panose="02000602050000020003" pitchFamily="50" charset="0"/>
                </a:endParaRPr>
              </a:p>
            </p:txBody>
          </p:sp>
          <p:sp>
            <p:nvSpPr>
              <p:cNvPr id="391" name="Rectangle 23">
                <a:extLst>
                  <a:ext uri="{FF2B5EF4-FFF2-40B4-BE49-F238E27FC236}">
                    <a16:creationId xmlns:a16="http://schemas.microsoft.com/office/drawing/2014/main" id="{DBA9348E-088C-4DC1-944F-0AFB44BBDA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96684" y="13921510"/>
                <a:ext cx="595140" cy="110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783760" eaLnBrk="1" hangingPunct="1"/>
                <a:r>
                  <a:rPr lang="en-US" altLang="en-US" sz="857" i="1" dirty="0">
                    <a:solidFill>
                      <a:srgbClr val="000000"/>
                    </a:solidFill>
                    <a:latin typeface="YaleNew" panose="02000602050000020003" pitchFamily="50" charset="0"/>
                  </a:rPr>
                  <a:t>Number at risk:</a:t>
                </a:r>
                <a:endParaRPr lang="en-US" altLang="en-US" sz="857" dirty="0">
                  <a:latin typeface="YaleNew" panose="02000602050000020003" pitchFamily="50" charset="0"/>
                </a:endParaRPr>
              </a:p>
            </p:txBody>
          </p:sp>
          <p:sp>
            <p:nvSpPr>
              <p:cNvPr id="392" name="Rectangle 28">
                <a:extLst>
                  <a:ext uri="{FF2B5EF4-FFF2-40B4-BE49-F238E27FC236}">
                    <a16:creationId xmlns:a16="http://schemas.microsoft.com/office/drawing/2014/main" id="{B2B60EEB-EC73-4F3A-B7D5-4557E59893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96684" y="14281033"/>
                <a:ext cx="459187" cy="110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783760" eaLnBrk="1" hangingPunct="1"/>
                <a:r>
                  <a:rPr lang="en-US" altLang="en-US" sz="857" dirty="0">
                    <a:solidFill>
                      <a:srgbClr val="000000"/>
                    </a:solidFill>
                    <a:latin typeface="YaleNew" panose="02000602050000020003" pitchFamily="50" charset="0"/>
                  </a:rPr>
                  <a:t>AF - Control</a:t>
                </a:r>
                <a:endParaRPr lang="en-US" altLang="en-US" sz="857" dirty="0">
                  <a:latin typeface="YaleNew" panose="02000602050000020003" pitchFamily="50" charset="0"/>
                </a:endParaRPr>
              </a:p>
            </p:txBody>
          </p:sp>
          <p:sp>
            <p:nvSpPr>
              <p:cNvPr id="393" name="Rectangle 34">
                <a:extLst>
                  <a:ext uri="{FF2B5EF4-FFF2-40B4-BE49-F238E27FC236}">
                    <a16:creationId xmlns:a16="http://schemas.microsoft.com/office/drawing/2014/main" id="{B5990E7C-E088-41B5-9948-F1FD46296D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96684" y="14457744"/>
                <a:ext cx="560457" cy="110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783760" eaLnBrk="1" hangingPunct="1"/>
                <a:r>
                  <a:rPr lang="en-US" altLang="en-US" sz="857" dirty="0">
                    <a:solidFill>
                      <a:srgbClr val="000000"/>
                    </a:solidFill>
                    <a:latin typeface="YaleNew" panose="02000602050000020003" pitchFamily="50" charset="0"/>
                  </a:rPr>
                  <a:t>No AF - Device</a:t>
                </a:r>
                <a:endParaRPr lang="en-US" altLang="en-US" sz="857" dirty="0">
                  <a:latin typeface="YaleNew" panose="02000602050000020003" pitchFamily="50" charset="0"/>
                </a:endParaRPr>
              </a:p>
            </p:txBody>
          </p:sp>
          <p:sp>
            <p:nvSpPr>
              <p:cNvPr id="394" name="Rectangle 40">
                <a:extLst>
                  <a:ext uri="{FF2B5EF4-FFF2-40B4-BE49-F238E27FC236}">
                    <a16:creationId xmlns:a16="http://schemas.microsoft.com/office/drawing/2014/main" id="{9FD954A6-672A-457C-BB77-0E9B277768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096684" y="14630826"/>
                <a:ext cx="590977" cy="1102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defTabSz="783760" eaLnBrk="1" hangingPunct="1"/>
                <a:r>
                  <a:rPr lang="en-US" altLang="en-US" sz="857" dirty="0">
                    <a:solidFill>
                      <a:srgbClr val="000000"/>
                    </a:solidFill>
                    <a:latin typeface="YaleNew" panose="02000602050000020003" pitchFamily="50" charset="0"/>
                  </a:rPr>
                  <a:t>No AF - Control</a:t>
                </a:r>
                <a:endParaRPr lang="en-US" altLang="en-US" sz="857" dirty="0">
                  <a:latin typeface="YaleNew" panose="02000602050000020003" pitchFamily="50" charset="0"/>
                </a:endParaRPr>
              </a:p>
            </p:txBody>
          </p:sp>
        </p:grpSp>
      </p:grpSp>
      <p:sp>
        <p:nvSpPr>
          <p:cNvPr id="398" name="Text Box 2070">
            <a:extLst>
              <a:ext uri="{FF2B5EF4-FFF2-40B4-BE49-F238E27FC236}">
                <a16:creationId xmlns:a16="http://schemas.microsoft.com/office/drawing/2014/main" id="{73AB3F33-EB0A-45E1-8A84-A9E99C8C7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20981" y="13466029"/>
            <a:ext cx="184731" cy="261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102">
              <a:latin typeface="YaleNew" panose="02000602050000020003" pitchFamily="50" charset="0"/>
              <a:cs typeface="Arial" panose="020B0604020202020204" pitchFamily="34" charset="0"/>
            </a:endParaRPr>
          </a:p>
        </p:txBody>
      </p:sp>
      <p:grpSp>
        <p:nvGrpSpPr>
          <p:cNvPr id="399" name="Group 5">
            <a:extLst>
              <a:ext uri="{FF2B5EF4-FFF2-40B4-BE49-F238E27FC236}">
                <a16:creationId xmlns:a16="http://schemas.microsoft.com/office/drawing/2014/main" id="{D3DA5A93-352A-414C-B845-8B9C1B2655D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5826486" y="5664255"/>
            <a:ext cx="7671412" cy="5362255"/>
            <a:chOff x="476" y="287"/>
            <a:chExt cx="5259" cy="3676"/>
          </a:xfrm>
        </p:grpSpPr>
        <p:sp>
          <p:nvSpPr>
            <p:cNvPr id="400" name="AutoShape 4">
              <a:extLst>
                <a:ext uri="{FF2B5EF4-FFF2-40B4-BE49-F238E27FC236}">
                  <a16:creationId xmlns:a16="http://schemas.microsoft.com/office/drawing/2014/main" id="{8E6C0C17-D068-4D1E-AD3C-94D45A09F55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76" y="357"/>
              <a:ext cx="4808" cy="3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8571"/>
            </a:p>
          </p:txBody>
        </p:sp>
        <p:sp>
          <p:nvSpPr>
            <p:cNvPr id="401" name="Rectangle 6">
              <a:extLst>
                <a:ext uri="{FF2B5EF4-FFF2-40B4-BE49-F238E27FC236}">
                  <a16:creationId xmlns:a16="http://schemas.microsoft.com/office/drawing/2014/main" id="{69283BC2-3DFE-4FCC-A7B5-62F15A6D0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357"/>
              <a:ext cx="4808" cy="36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02" name="Rectangle 7">
              <a:extLst>
                <a:ext uri="{FF2B5EF4-FFF2-40B4-BE49-F238E27FC236}">
                  <a16:creationId xmlns:a16="http://schemas.microsoft.com/office/drawing/2014/main" id="{FB981C96-CDC4-4736-8D8A-46C32DA33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357"/>
              <a:ext cx="4808" cy="360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03" name="Rectangle 8">
              <a:extLst>
                <a:ext uri="{FF2B5EF4-FFF2-40B4-BE49-F238E27FC236}">
                  <a16:creationId xmlns:a16="http://schemas.microsoft.com/office/drawing/2014/main" id="{3363F588-D826-41BC-BD2C-97BD8E034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" y="339"/>
              <a:ext cx="4802" cy="360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04" name="Line 9">
              <a:extLst>
                <a:ext uri="{FF2B5EF4-FFF2-40B4-BE49-F238E27FC236}">
                  <a16:creationId xmlns:a16="http://schemas.microsoft.com/office/drawing/2014/main" id="{5B19000F-A3C8-459F-B14A-703BC0C09B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6" y="760"/>
              <a:ext cx="926" cy="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05" name="Line 10">
              <a:extLst>
                <a:ext uri="{FF2B5EF4-FFF2-40B4-BE49-F238E27FC236}">
                  <a16:creationId xmlns:a16="http://schemas.microsoft.com/office/drawing/2014/main" id="{9256AEBE-BCF1-447F-A716-09E0F5254E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6" y="1030"/>
              <a:ext cx="240" cy="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06" name="Line 11">
              <a:extLst>
                <a:ext uri="{FF2B5EF4-FFF2-40B4-BE49-F238E27FC236}">
                  <a16:creationId xmlns:a16="http://schemas.microsoft.com/office/drawing/2014/main" id="{354B43EC-04E5-4C12-8B66-5CC30346BF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0" y="1307"/>
              <a:ext cx="991" cy="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07" name="Line 12">
              <a:extLst>
                <a:ext uri="{FF2B5EF4-FFF2-40B4-BE49-F238E27FC236}">
                  <a16:creationId xmlns:a16="http://schemas.microsoft.com/office/drawing/2014/main" id="{CB508A9B-17B0-450F-8332-1D20ADB785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6" y="1577"/>
              <a:ext cx="926" cy="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08" name="Line 13">
              <a:extLst>
                <a:ext uri="{FF2B5EF4-FFF2-40B4-BE49-F238E27FC236}">
                  <a16:creationId xmlns:a16="http://schemas.microsoft.com/office/drawing/2014/main" id="{6BCEEDF7-7562-46F5-BFC8-FCEA6CFA29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1854"/>
              <a:ext cx="907" cy="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09" name="Line 14">
              <a:extLst>
                <a:ext uri="{FF2B5EF4-FFF2-40B4-BE49-F238E27FC236}">
                  <a16:creationId xmlns:a16="http://schemas.microsoft.com/office/drawing/2014/main" id="{4401E856-8792-49FE-B604-1836FC4837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2" y="2124"/>
              <a:ext cx="1118" cy="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10" name="Line 15">
              <a:extLst>
                <a:ext uri="{FF2B5EF4-FFF2-40B4-BE49-F238E27FC236}">
                  <a16:creationId xmlns:a16="http://schemas.microsoft.com/office/drawing/2014/main" id="{0697EA7F-1007-4F51-A676-6A5931537D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3" y="2394"/>
              <a:ext cx="1232" cy="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11" name="Line 16">
              <a:extLst>
                <a:ext uri="{FF2B5EF4-FFF2-40B4-BE49-F238E27FC236}">
                  <a16:creationId xmlns:a16="http://schemas.microsoft.com/office/drawing/2014/main" id="{572E7293-31B2-4A9D-AF36-EF6D85BFAC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4" y="2671"/>
              <a:ext cx="896" cy="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12" name="Line 17">
              <a:extLst>
                <a:ext uri="{FF2B5EF4-FFF2-40B4-BE49-F238E27FC236}">
                  <a16:creationId xmlns:a16="http://schemas.microsoft.com/office/drawing/2014/main" id="{286F0E9A-60BD-41BC-898A-BCCBF5128C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6" y="2941"/>
              <a:ext cx="920" cy="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13" name="Line 18">
              <a:extLst>
                <a:ext uri="{FF2B5EF4-FFF2-40B4-BE49-F238E27FC236}">
                  <a16:creationId xmlns:a16="http://schemas.microsoft.com/office/drawing/2014/main" id="{1C4F299E-D7DA-4F90-BCAE-A393F1B41A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4" y="3218"/>
              <a:ext cx="1220" cy="0"/>
            </a:xfrm>
            <a:prstGeom prst="line">
              <a:avLst/>
            </a:prstGeom>
            <a:noFill/>
            <a:ln w="190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14" name="Line 19">
              <a:extLst>
                <a:ext uri="{FF2B5EF4-FFF2-40B4-BE49-F238E27FC236}">
                  <a16:creationId xmlns:a16="http://schemas.microsoft.com/office/drawing/2014/main" id="{C1BF8506-899B-44CF-9EF3-753BCABE60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30" y="3524"/>
              <a:ext cx="1202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15" name="Freeform 20">
              <a:extLst>
                <a:ext uri="{FF2B5EF4-FFF2-40B4-BE49-F238E27FC236}">
                  <a16:creationId xmlns:a16="http://schemas.microsoft.com/office/drawing/2014/main" id="{7A17CD61-07BC-48A5-B64A-E89BD18DB0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" y="3494"/>
              <a:ext cx="102" cy="60"/>
            </a:xfrm>
            <a:custGeom>
              <a:avLst/>
              <a:gdLst>
                <a:gd name="T0" fmla="*/ 0 w 17"/>
                <a:gd name="T1" fmla="*/ 5 h 10"/>
                <a:gd name="T2" fmla="*/ 17 w 17"/>
                <a:gd name="T3" fmla="*/ 10 h 10"/>
                <a:gd name="T4" fmla="*/ 17 w 17"/>
                <a:gd name="T5" fmla="*/ 0 h 10"/>
                <a:gd name="T6" fmla="*/ 0 w 17"/>
                <a:gd name="T7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10">
                  <a:moveTo>
                    <a:pt x="0" y="5"/>
                  </a:moveTo>
                  <a:lnTo>
                    <a:pt x="17" y="10"/>
                  </a:lnTo>
                  <a:lnTo>
                    <a:pt x="17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16" name="Freeform 21">
              <a:extLst>
                <a:ext uri="{FF2B5EF4-FFF2-40B4-BE49-F238E27FC236}">
                  <a16:creationId xmlns:a16="http://schemas.microsoft.com/office/drawing/2014/main" id="{9B5EAF6D-3941-49E6-A3A3-D339107FB70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8" y="3494"/>
              <a:ext cx="102" cy="60"/>
            </a:xfrm>
            <a:custGeom>
              <a:avLst/>
              <a:gdLst>
                <a:gd name="T0" fmla="*/ 0 w 17"/>
                <a:gd name="T1" fmla="*/ 5 h 10"/>
                <a:gd name="T2" fmla="*/ 17 w 17"/>
                <a:gd name="T3" fmla="*/ 10 h 10"/>
                <a:gd name="T4" fmla="*/ 17 w 17"/>
                <a:gd name="T5" fmla="*/ 0 h 10"/>
                <a:gd name="T6" fmla="*/ 0 w 17"/>
                <a:gd name="T7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10">
                  <a:moveTo>
                    <a:pt x="0" y="5"/>
                  </a:moveTo>
                  <a:lnTo>
                    <a:pt x="17" y="10"/>
                  </a:lnTo>
                  <a:lnTo>
                    <a:pt x="17" y="0"/>
                  </a:lnTo>
                  <a:lnTo>
                    <a:pt x="0" y="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17" name="Line 22">
              <a:extLst>
                <a:ext uri="{FF2B5EF4-FFF2-40B4-BE49-F238E27FC236}">
                  <a16:creationId xmlns:a16="http://schemas.microsoft.com/office/drawing/2014/main" id="{E181F089-1E5B-40DB-98B5-E7DCEF0F35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2" y="3524"/>
              <a:ext cx="1736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18" name="Freeform 23">
              <a:extLst>
                <a:ext uri="{FF2B5EF4-FFF2-40B4-BE49-F238E27FC236}">
                  <a16:creationId xmlns:a16="http://schemas.microsoft.com/office/drawing/2014/main" id="{E1EE40DC-C2DA-4923-89E0-13C872EC54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" y="3494"/>
              <a:ext cx="103" cy="60"/>
            </a:xfrm>
            <a:custGeom>
              <a:avLst/>
              <a:gdLst>
                <a:gd name="T0" fmla="*/ 17 w 17"/>
                <a:gd name="T1" fmla="*/ 5 h 10"/>
                <a:gd name="T2" fmla="*/ 0 w 17"/>
                <a:gd name="T3" fmla="*/ 0 h 10"/>
                <a:gd name="T4" fmla="*/ 0 w 17"/>
                <a:gd name="T5" fmla="*/ 10 h 10"/>
                <a:gd name="T6" fmla="*/ 17 w 17"/>
                <a:gd name="T7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10">
                  <a:moveTo>
                    <a:pt x="17" y="5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17" y="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19" name="Freeform 24">
              <a:extLst>
                <a:ext uri="{FF2B5EF4-FFF2-40B4-BE49-F238E27FC236}">
                  <a16:creationId xmlns:a16="http://schemas.microsoft.com/office/drawing/2014/main" id="{5ECE4F75-DD6F-4CC4-A41C-86000AF8F5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" y="3494"/>
              <a:ext cx="103" cy="60"/>
            </a:xfrm>
            <a:custGeom>
              <a:avLst/>
              <a:gdLst>
                <a:gd name="T0" fmla="*/ 17 w 17"/>
                <a:gd name="T1" fmla="*/ 5 h 10"/>
                <a:gd name="T2" fmla="*/ 0 w 17"/>
                <a:gd name="T3" fmla="*/ 0 h 10"/>
                <a:gd name="T4" fmla="*/ 0 w 17"/>
                <a:gd name="T5" fmla="*/ 10 h 10"/>
                <a:gd name="T6" fmla="*/ 17 w 17"/>
                <a:gd name="T7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" h="10">
                  <a:moveTo>
                    <a:pt x="17" y="5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17" y="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20" name="Rectangle 25">
              <a:extLst>
                <a:ext uri="{FF2B5EF4-FFF2-40B4-BE49-F238E27FC236}">
                  <a16:creationId xmlns:a16="http://schemas.microsoft.com/office/drawing/2014/main" id="{0661B174-5739-4F68-BA5C-04C46DFD8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4" y="736"/>
              <a:ext cx="112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200" dirty="0">
                  <a:solidFill>
                    <a:srgbClr val="000000"/>
                  </a:solidFill>
                  <a:latin typeface="YaleNew" panose="02000602050000020003" pitchFamily="50" charset="0"/>
                </a:rPr>
                <a:t>1.30 (1.03, 1.64), p=0.03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21" name="Rectangle 26">
              <a:extLst>
                <a:ext uri="{FF2B5EF4-FFF2-40B4-BE49-F238E27FC236}">
                  <a16:creationId xmlns:a16="http://schemas.microsoft.com/office/drawing/2014/main" id="{404D9E79-EF4F-491D-B15A-9C51EF63C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4" y="1006"/>
              <a:ext cx="112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200" dirty="0">
                  <a:solidFill>
                    <a:srgbClr val="000000"/>
                  </a:solidFill>
                  <a:latin typeface="YaleNew" panose="02000602050000020003" pitchFamily="50" charset="0"/>
                </a:rPr>
                <a:t>1.00 (0.94, 1.06), p=1.00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22" name="Rectangle 27">
              <a:extLst>
                <a:ext uri="{FF2B5EF4-FFF2-40B4-BE49-F238E27FC236}">
                  <a16:creationId xmlns:a16="http://schemas.microsoft.com/office/drawing/2014/main" id="{687A7CB3-9456-4362-A626-70C4F95DF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4" y="1283"/>
              <a:ext cx="112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200" dirty="0">
                  <a:solidFill>
                    <a:srgbClr val="000000"/>
                  </a:solidFill>
                  <a:latin typeface="YaleNew" panose="02000602050000020003" pitchFamily="50" charset="0"/>
                </a:rPr>
                <a:t>1.16 (0.91, 1.50), p=0.23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23" name="Rectangle 28">
              <a:extLst>
                <a:ext uri="{FF2B5EF4-FFF2-40B4-BE49-F238E27FC236}">
                  <a16:creationId xmlns:a16="http://schemas.microsoft.com/office/drawing/2014/main" id="{2187FB97-2ABF-4AC7-9AF3-B5738772E6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4" y="1553"/>
              <a:ext cx="112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200" dirty="0">
                  <a:solidFill>
                    <a:srgbClr val="000000"/>
                  </a:solidFill>
                  <a:latin typeface="YaleNew" panose="02000602050000020003" pitchFamily="50" charset="0"/>
                </a:rPr>
                <a:t>1.30 (1.03, 1.64), p=0.03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24" name="Rectangle 29">
              <a:extLst>
                <a:ext uri="{FF2B5EF4-FFF2-40B4-BE49-F238E27FC236}">
                  <a16:creationId xmlns:a16="http://schemas.microsoft.com/office/drawing/2014/main" id="{58ED3B3F-47F5-4A6F-8C75-A4B5F6AA09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4" y="1830"/>
              <a:ext cx="112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200" dirty="0">
                  <a:solidFill>
                    <a:srgbClr val="000000"/>
                  </a:solidFill>
                  <a:latin typeface="YaleNew" panose="02000602050000020003" pitchFamily="50" charset="0"/>
                </a:rPr>
                <a:t>1.13 (0.90, 1.42), p=0.29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25" name="Rectangle 30">
              <a:extLst>
                <a:ext uri="{FF2B5EF4-FFF2-40B4-BE49-F238E27FC236}">
                  <a16:creationId xmlns:a16="http://schemas.microsoft.com/office/drawing/2014/main" id="{E28FB010-7E6D-4851-B1EA-F84319658B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4" y="2100"/>
              <a:ext cx="112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200" dirty="0">
                  <a:solidFill>
                    <a:srgbClr val="000000"/>
                  </a:solidFill>
                  <a:latin typeface="YaleNew" panose="02000602050000020003" pitchFamily="50" charset="0"/>
                </a:rPr>
                <a:t>1.23 (0.93, 1.63), p=0.14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26" name="Rectangle 31">
              <a:extLst>
                <a:ext uri="{FF2B5EF4-FFF2-40B4-BE49-F238E27FC236}">
                  <a16:creationId xmlns:a16="http://schemas.microsoft.com/office/drawing/2014/main" id="{389C8B19-9E4D-4912-8080-0027038EF3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4" y="2371"/>
              <a:ext cx="118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200" dirty="0">
                  <a:solidFill>
                    <a:srgbClr val="000000"/>
                  </a:solidFill>
                  <a:latin typeface="YaleNew" panose="02000602050000020003" pitchFamily="50" charset="0"/>
                </a:rPr>
                <a:t>1.54 (1.13, 2.10), p=0.006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27" name="Rectangle 32">
              <a:extLst>
                <a:ext uri="{FF2B5EF4-FFF2-40B4-BE49-F238E27FC236}">
                  <a16:creationId xmlns:a16="http://schemas.microsoft.com/office/drawing/2014/main" id="{72A5AEAC-14F3-4308-B5BF-052818DB9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4" y="2647"/>
              <a:ext cx="112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200" dirty="0">
                  <a:solidFill>
                    <a:srgbClr val="000000"/>
                  </a:solidFill>
                  <a:latin typeface="YaleNew" panose="02000602050000020003" pitchFamily="50" charset="0"/>
                </a:rPr>
                <a:t>1.34 (1.07, 1.68), p=0.01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28" name="Rectangle 33">
              <a:extLst>
                <a:ext uri="{FF2B5EF4-FFF2-40B4-BE49-F238E27FC236}">
                  <a16:creationId xmlns:a16="http://schemas.microsoft.com/office/drawing/2014/main" id="{DBB66C67-F0C9-47C8-8E0B-A260A5D9C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4" y="2917"/>
              <a:ext cx="112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200" dirty="0">
                  <a:solidFill>
                    <a:srgbClr val="000000"/>
                  </a:solidFill>
                  <a:latin typeface="YaleNew" panose="02000602050000020003" pitchFamily="50" charset="0"/>
                </a:rPr>
                <a:t>1.22 (0.97, 1.54), p=0.09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29" name="Rectangle 34">
              <a:extLst>
                <a:ext uri="{FF2B5EF4-FFF2-40B4-BE49-F238E27FC236}">
                  <a16:creationId xmlns:a16="http://schemas.microsoft.com/office/drawing/2014/main" id="{2F78EDE0-316C-4215-8661-50A95CF7D7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4" y="3194"/>
              <a:ext cx="112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200" dirty="0">
                  <a:solidFill>
                    <a:srgbClr val="000000"/>
                  </a:solidFill>
                  <a:latin typeface="YaleNew" panose="02000602050000020003" pitchFamily="50" charset="0"/>
                </a:rPr>
                <a:t>0.79 (0.58, 1.07), p=0.12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30" name="Rectangle 35">
              <a:extLst>
                <a:ext uri="{FF2B5EF4-FFF2-40B4-BE49-F238E27FC236}">
                  <a16:creationId xmlns:a16="http://schemas.microsoft.com/office/drawing/2014/main" id="{43630048-D002-4EBC-B9E8-7C3370E8C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" y="3127"/>
              <a:ext cx="129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543" dirty="0">
                  <a:solidFill>
                    <a:srgbClr val="000000"/>
                  </a:solidFill>
                  <a:latin typeface="YaleNew" panose="02000602050000020003" pitchFamily="50" charset="0"/>
                </a:rPr>
                <a:t>Previous Stroke or TIA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31" name="Rectangle 36">
              <a:extLst>
                <a:ext uri="{FF2B5EF4-FFF2-40B4-BE49-F238E27FC236}">
                  <a16:creationId xmlns:a16="http://schemas.microsoft.com/office/drawing/2014/main" id="{444D42EE-3926-4EFD-B793-3BFE8F28B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" y="2861"/>
              <a:ext cx="51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543" dirty="0">
                  <a:solidFill>
                    <a:srgbClr val="000000"/>
                  </a:solidFill>
                  <a:latin typeface="YaleNew" panose="02000602050000020003" pitchFamily="50" charset="0"/>
                </a:rPr>
                <a:t>Diabetes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32" name="Rectangle 37">
              <a:extLst>
                <a:ext uri="{FF2B5EF4-FFF2-40B4-BE49-F238E27FC236}">
                  <a16:creationId xmlns:a16="http://schemas.microsoft.com/office/drawing/2014/main" id="{CE77EF7C-7D53-429F-B539-F2F018B01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" y="2597"/>
              <a:ext cx="134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543" dirty="0">
                  <a:solidFill>
                    <a:srgbClr val="000000"/>
                  </a:solidFill>
                  <a:latin typeface="YaleNew" panose="02000602050000020003" pitchFamily="50" charset="0"/>
                </a:rPr>
                <a:t>Ejection Fraction ≤30%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33" name="Rectangle 38">
              <a:extLst>
                <a:ext uri="{FF2B5EF4-FFF2-40B4-BE49-F238E27FC236}">
                  <a16:creationId xmlns:a16="http://schemas.microsoft.com/office/drawing/2014/main" id="{3891A435-9D6B-4DE7-9723-CAD7132F6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" y="2329"/>
              <a:ext cx="203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en-US" altLang="en-US" sz="1543" dirty="0">
                  <a:solidFill>
                    <a:srgbClr val="000000"/>
                  </a:solidFill>
                  <a:latin typeface="YaleNew" panose="02000602050000020003" pitchFamily="50" charset="0"/>
                </a:rPr>
                <a:t>Creatinine Clearance  ≤ 60 mL/min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34" name="Rectangle 39">
              <a:extLst>
                <a:ext uri="{FF2B5EF4-FFF2-40B4-BE49-F238E27FC236}">
                  <a16:creationId xmlns:a16="http://schemas.microsoft.com/office/drawing/2014/main" id="{1CF18541-95B5-4E63-8662-6C6E537D0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" y="2057"/>
              <a:ext cx="174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543" dirty="0">
                  <a:solidFill>
                    <a:srgbClr val="000000"/>
                  </a:solidFill>
                  <a:latin typeface="YaleNew" panose="02000602050000020003" pitchFamily="50" charset="0"/>
                </a:rPr>
                <a:t>Body Mass Index ≥ 30 kg/m2)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35" name="Rectangle 40">
              <a:extLst>
                <a:ext uri="{FF2B5EF4-FFF2-40B4-BE49-F238E27FC236}">
                  <a16:creationId xmlns:a16="http://schemas.microsoft.com/office/drawing/2014/main" id="{78ACD850-8618-4F03-9D47-C36F861DF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" y="1788"/>
              <a:ext cx="179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543" dirty="0">
                  <a:solidFill>
                    <a:srgbClr val="000000"/>
                  </a:solidFill>
                  <a:latin typeface="YaleNew" panose="02000602050000020003" pitchFamily="50" charset="0"/>
                </a:rPr>
                <a:t>Previous Myocardial Infarction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36" name="Rectangle 41">
              <a:extLst>
                <a:ext uri="{FF2B5EF4-FFF2-40B4-BE49-F238E27FC236}">
                  <a16:creationId xmlns:a16="http://schemas.microsoft.com/office/drawing/2014/main" id="{37E4EC08-16AC-46D4-A61A-EF0E793A8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" y="1516"/>
              <a:ext cx="160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543" dirty="0">
                  <a:solidFill>
                    <a:srgbClr val="000000"/>
                  </a:solidFill>
                  <a:latin typeface="YaleNew" panose="02000602050000020003" pitchFamily="50" charset="0"/>
                </a:rPr>
                <a:t>Heart Failure Class III or </a:t>
              </a:r>
              <a:r>
                <a:rPr lang="en-US" altLang="en-US" sz="1543" dirty="0" err="1">
                  <a:solidFill>
                    <a:srgbClr val="000000"/>
                  </a:solidFill>
                  <a:latin typeface="YaleNew" panose="02000602050000020003" pitchFamily="50" charset="0"/>
                </a:rPr>
                <a:t>IVa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37" name="Rectangle 42">
              <a:extLst>
                <a:ext uri="{FF2B5EF4-FFF2-40B4-BE49-F238E27FC236}">
                  <a16:creationId xmlns:a16="http://schemas.microsoft.com/office/drawing/2014/main" id="{D748DBBA-2207-46AA-AC99-B78B2356F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9" y="1226"/>
              <a:ext cx="29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543" dirty="0">
                  <a:solidFill>
                    <a:srgbClr val="000000"/>
                  </a:solidFill>
                  <a:latin typeface="YaleNew" panose="02000602050000020003" pitchFamily="50" charset="0"/>
                </a:rPr>
                <a:t>Male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38" name="Rectangle 43">
              <a:extLst>
                <a:ext uri="{FF2B5EF4-FFF2-40B4-BE49-F238E27FC236}">
                  <a16:creationId xmlns:a16="http://schemas.microsoft.com/office/drawing/2014/main" id="{277F3947-3143-46E8-85D5-A9D00157A6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" y="951"/>
              <a:ext cx="99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543" dirty="0">
                  <a:solidFill>
                    <a:srgbClr val="000000"/>
                  </a:solidFill>
                  <a:latin typeface="YaleNew" panose="02000602050000020003" pitchFamily="50" charset="0"/>
                </a:rPr>
                <a:t>Age (per 5 years)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39" name="Rectangle 44">
              <a:extLst>
                <a:ext uri="{FF2B5EF4-FFF2-40B4-BE49-F238E27FC236}">
                  <a16:creationId xmlns:a16="http://schemas.microsoft.com/office/drawing/2014/main" id="{AA7BB29C-F525-4C73-93CF-303C1E55A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" y="693"/>
              <a:ext cx="97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543" dirty="0">
                  <a:solidFill>
                    <a:srgbClr val="000000"/>
                  </a:solidFill>
                  <a:latin typeface="YaleNew" panose="02000602050000020003" pitchFamily="50" charset="0"/>
                </a:rPr>
                <a:t>Atrial Fibrillation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40" name="Line 45">
              <a:extLst>
                <a:ext uri="{FF2B5EF4-FFF2-40B4-BE49-F238E27FC236}">
                  <a16:creationId xmlns:a16="http://schemas.microsoft.com/office/drawing/2014/main" id="{3DBDFCB0-C867-4FF8-9188-217A1E0DD1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46" y="621"/>
              <a:ext cx="0" cy="2729"/>
            </a:xfrm>
            <a:prstGeom prst="line">
              <a:avLst/>
            </a:prstGeom>
            <a:noFill/>
            <a:ln w="0">
              <a:solidFill>
                <a:srgbClr val="989EA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41" name="Line 46">
              <a:extLst>
                <a:ext uri="{FF2B5EF4-FFF2-40B4-BE49-F238E27FC236}">
                  <a16:creationId xmlns:a16="http://schemas.microsoft.com/office/drawing/2014/main" id="{772365D0-B5F9-4941-AFC8-56A083E60C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46" y="3350"/>
              <a:ext cx="3606" cy="0"/>
            </a:xfrm>
            <a:prstGeom prst="line">
              <a:avLst/>
            </a:prstGeom>
            <a:noFill/>
            <a:ln w="0">
              <a:solidFill>
                <a:srgbClr val="86898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42" name="Line 47">
              <a:extLst>
                <a:ext uri="{FF2B5EF4-FFF2-40B4-BE49-F238E27FC236}">
                  <a16:creationId xmlns:a16="http://schemas.microsoft.com/office/drawing/2014/main" id="{022FD41E-5570-40A7-ABAB-CFBCCF1D7D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70" y="3356"/>
              <a:ext cx="0" cy="30"/>
            </a:xfrm>
            <a:prstGeom prst="line">
              <a:avLst/>
            </a:prstGeom>
            <a:noFill/>
            <a:ln w="0">
              <a:solidFill>
                <a:srgbClr val="86898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43" name="Line 48">
              <a:extLst>
                <a:ext uri="{FF2B5EF4-FFF2-40B4-BE49-F238E27FC236}">
                  <a16:creationId xmlns:a16="http://schemas.microsoft.com/office/drawing/2014/main" id="{E6F178E7-F8EF-4C05-8FB4-CBFB348271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6" y="3356"/>
              <a:ext cx="0" cy="30"/>
            </a:xfrm>
            <a:prstGeom prst="line">
              <a:avLst/>
            </a:prstGeom>
            <a:noFill/>
            <a:ln w="0">
              <a:solidFill>
                <a:srgbClr val="86898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44" name="Line 49">
              <a:extLst>
                <a:ext uri="{FF2B5EF4-FFF2-40B4-BE49-F238E27FC236}">
                  <a16:creationId xmlns:a16="http://schemas.microsoft.com/office/drawing/2014/main" id="{1B8A4BA4-88C3-4A1B-92BF-778C049D95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8" y="3356"/>
              <a:ext cx="0" cy="30"/>
            </a:xfrm>
            <a:prstGeom prst="line">
              <a:avLst/>
            </a:prstGeom>
            <a:noFill/>
            <a:ln w="0">
              <a:solidFill>
                <a:srgbClr val="86898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45" name="Line 50">
              <a:extLst>
                <a:ext uri="{FF2B5EF4-FFF2-40B4-BE49-F238E27FC236}">
                  <a16:creationId xmlns:a16="http://schemas.microsoft.com/office/drawing/2014/main" id="{8B9E5088-8EB6-4A69-BF36-E4327793C0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34" y="3356"/>
              <a:ext cx="0" cy="30"/>
            </a:xfrm>
            <a:prstGeom prst="line">
              <a:avLst/>
            </a:prstGeom>
            <a:noFill/>
            <a:ln w="0">
              <a:solidFill>
                <a:srgbClr val="86898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46" name="Line 51">
              <a:extLst>
                <a:ext uri="{FF2B5EF4-FFF2-40B4-BE49-F238E27FC236}">
                  <a16:creationId xmlns:a16="http://schemas.microsoft.com/office/drawing/2014/main" id="{F7643A8C-09AE-453B-B869-235DE8F83A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0" y="3356"/>
              <a:ext cx="0" cy="18"/>
            </a:xfrm>
            <a:prstGeom prst="line">
              <a:avLst/>
            </a:prstGeom>
            <a:noFill/>
            <a:ln w="0">
              <a:solidFill>
                <a:srgbClr val="86898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47" name="Line 52">
              <a:extLst>
                <a:ext uri="{FF2B5EF4-FFF2-40B4-BE49-F238E27FC236}">
                  <a16:creationId xmlns:a16="http://schemas.microsoft.com/office/drawing/2014/main" id="{5F05C8F5-7B40-488D-AB1A-C447830841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37" y="3356"/>
              <a:ext cx="0" cy="18"/>
            </a:xfrm>
            <a:prstGeom prst="line">
              <a:avLst/>
            </a:prstGeom>
            <a:noFill/>
            <a:ln w="0">
              <a:solidFill>
                <a:srgbClr val="86898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48" name="Line 53">
              <a:extLst>
                <a:ext uri="{FF2B5EF4-FFF2-40B4-BE49-F238E27FC236}">
                  <a16:creationId xmlns:a16="http://schemas.microsoft.com/office/drawing/2014/main" id="{18A4280C-1B5C-4718-B081-09A6B99CEB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1" y="3356"/>
              <a:ext cx="0" cy="18"/>
            </a:xfrm>
            <a:prstGeom prst="line">
              <a:avLst/>
            </a:prstGeom>
            <a:noFill/>
            <a:ln w="0">
              <a:solidFill>
                <a:srgbClr val="86898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49" name="Line 54">
              <a:extLst>
                <a:ext uri="{FF2B5EF4-FFF2-40B4-BE49-F238E27FC236}">
                  <a16:creationId xmlns:a16="http://schemas.microsoft.com/office/drawing/2014/main" id="{08E90B30-720A-4C16-8843-EE7BF2B237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3356"/>
              <a:ext cx="0" cy="18"/>
            </a:xfrm>
            <a:prstGeom prst="line">
              <a:avLst/>
            </a:prstGeom>
            <a:noFill/>
            <a:ln w="0">
              <a:solidFill>
                <a:srgbClr val="86898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50" name="Rectangle 55">
              <a:extLst>
                <a:ext uri="{FF2B5EF4-FFF2-40B4-BE49-F238E27FC236}">
                  <a16:creationId xmlns:a16="http://schemas.microsoft.com/office/drawing/2014/main" id="{A0FD6FBF-074C-4326-8697-434C28887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0" y="3573"/>
              <a:ext cx="3183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543" dirty="0">
                  <a:solidFill>
                    <a:srgbClr val="000000"/>
                  </a:solidFill>
                  <a:latin typeface="YaleNew" panose="02000602050000020003" pitchFamily="50" charset="0"/>
                </a:rPr>
                <a:t>          Risk decreases                                    Risk increases</a:t>
              </a:r>
              <a:endParaRPr lang="en-US" altLang="en-US" sz="2057" dirty="0">
                <a:latin typeface="YaleNew" panose="02000602050000020003" pitchFamily="50" charset="0"/>
              </a:endParaRPr>
            </a:p>
          </p:txBody>
        </p:sp>
        <p:sp>
          <p:nvSpPr>
            <p:cNvPr id="451" name="Rectangle 56">
              <a:extLst>
                <a:ext uri="{FF2B5EF4-FFF2-40B4-BE49-F238E27FC236}">
                  <a16:creationId xmlns:a16="http://schemas.microsoft.com/office/drawing/2014/main" id="{FC8980C0-B042-4671-8331-E676EC2563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6" y="3398"/>
              <a:ext cx="14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200">
                  <a:solidFill>
                    <a:srgbClr val="000000"/>
                  </a:solidFill>
                  <a:latin typeface="YaleNew" panose="02000602050000020003" pitchFamily="50" charset="0"/>
                </a:rPr>
                <a:t>0.5</a:t>
              </a:r>
              <a:endParaRPr lang="en-US" altLang="en-US" sz="2057">
                <a:latin typeface="YaleNew" panose="02000602050000020003" pitchFamily="50" charset="0"/>
              </a:endParaRPr>
            </a:p>
          </p:txBody>
        </p:sp>
        <p:sp>
          <p:nvSpPr>
            <p:cNvPr id="452" name="Rectangle 57">
              <a:extLst>
                <a:ext uri="{FF2B5EF4-FFF2-40B4-BE49-F238E27FC236}">
                  <a16:creationId xmlns:a16="http://schemas.microsoft.com/office/drawing/2014/main" id="{4643DCDE-405A-40E8-862B-15CB234A9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2" y="3398"/>
              <a:ext cx="14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200">
                  <a:solidFill>
                    <a:srgbClr val="000000"/>
                  </a:solidFill>
                  <a:latin typeface="YaleNew" panose="02000602050000020003" pitchFamily="50" charset="0"/>
                </a:rPr>
                <a:t>1.0</a:t>
              </a:r>
              <a:endParaRPr lang="en-US" altLang="en-US" sz="2057">
                <a:latin typeface="YaleNew" panose="02000602050000020003" pitchFamily="50" charset="0"/>
              </a:endParaRPr>
            </a:p>
          </p:txBody>
        </p:sp>
        <p:sp>
          <p:nvSpPr>
            <p:cNvPr id="453" name="Rectangle 58">
              <a:extLst>
                <a:ext uri="{FF2B5EF4-FFF2-40B4-BE49-F238E27FC236}">
                  <a16:creationId xmlns:a16="http://schemas.microsoft.com/office/drawing/2014/main" id="{320A9EEB-A877-4EE6-8C42-E798C9A7E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4" y="3398"/>
              <a:ext cx="14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200">
                  <a:solidFill>
                    <a:srgbClr val="000000"/>
                  </a:solidFill>
                  <a:latin typeface="YaleNew" panose="02000602050000020003" pitchFamily="50" charset="0"/>
                </a:rPr>
                <a:t>2.0</a:t>
              </a:r>
              <a:endParaRPr lang="en-US" altLang="en-US" sz="2057">
                <a:latin typeface="YaleNew" panose="02000602050000020003" pitchFamily="50" charset="0"/>
              </a:endParaRPr>
            </a:p>
          </p:txBody>
        </p:sp>
        <p:sp>
          <p:nvSpPr>
            <p:cNvPr id="454" name="Rectangle 59">
              <a:extLst>
                <a:ext uri="{FF2B5EF4-FFF2-40B4-BE49-F238E27FC236}">
                  <a16:creationId xmlns:a16="http://schemas.microsoft.com/office/drawing/2014/main" id="{522B2F79-FE6F-4182-A4FD-86DCD6964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0" y="3398"/>
              <a:ext cx="14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200">
                  <a:solidFill>
                    <a:srgbClr val="000000"/>
                  </a:solidFill>
                  <a:latin typeface="YaleNew" panose="02000602050000020003" pitchFamily="50" charset="0"/>
                </a:rPr>
                <a:t>3.0</a:t>
              </a:r>
              <a:endParaRPr lang="en-US" altLang="en-US" sz="2057">
                <a:latin typeface="YaleNew" panose="02000602050000020003" pitchFamily="50" charset="0"/>
              </a:endParaRPr>
            </a:p>
          </p:txBody>
        </p:sp>
        <p:sp>
          <p:nvSpPr>
            <p:cNvPr id="455" name="Rectangle 60">
              <a:extLst>
                <a:ext uri="{FF2B5EF4-FFF2-40B4-BE49-F238E27FC236}">
                  <a16:creationId xmlns:a16="http://schemas.microsoft.com/office/drawing/2014/main" id="{D6E628CC-429A-4ACB-AC7F-7DB213883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311"/>
              <a:ext cx="1271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1714" dirty="0">
                  <a:solidFill>
                    <a:srgbClr val="1E6B52"/>
                  </a:solidFill>
                  <a:latin typeface="YaleNew" panose="02000602050000020003" pitchFamily="50" charset="0"/>
                </a:rPr>
                <a:t>HR (95% CI) </a:t>
              </a:r>
              <a:r>
                <a:rPr lang="en-US" altLang="en-US" sz="1714" i="1" dirty="0">
                  <a:solidFill>
                    <a:srgbClr val="1E6B52"/>
                  </a:solidFill>
                  <a:latin typeface="YaleNew" panose="02000602050000020003" pitchFamily="50" charset="0"/>
                </a:rPr>
                <a:t>P </a:t>
              </a:r>
              <a:r>
                <a:rPr lang="en-US" altLang="en-US" sz="1714" dirty="0">
                  <a:solidFill>
                    <a:srgbClr val="1E6B52"/>
                  </a:solidFill>
                  <a:latin typeface="YaleNew" panose="02000602050000020003" pitchFamily="50" charset="0"/>
                </a:rPr>
                <a:t>value</a:t>
              </a:r>
            </a:p>
          </p:txBody>
        </p:sp>
        <p:sp>
          <p:nvSpPr>
            <p:cNvPr id="456" name="Rectangle 61">
              <a:extLst>
                <a:ext uri="{FF2B5EF4-FFF2-40B4-BE49-F238E27FC236}">
                  <a16:creationId xmlns:a16="http://schemas.microsoft.com/office/drawing/2014/main" id="{6D129D4C-838F-4B7A-824E-D8853C8FE7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1" y="287"/>
              <a:ext cx="322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783760" eaLnBrk="1" hangingPunct="1"/>
              <a:r>
                <a:rPr lang="en-US" altLang="en-US" sz="2057" dirty="0">
                  <a:solidFill>
                    <a:srgbClr val="1E6B52"/>
                  </a:solidFill>
                  <a:latin typeface="YaleNew" panose="02000602050000020003" pitchFamily="50" charset="0"/>
                </a:rPr>
                <a:t>Death or Hospitalization for Heart Failure</a:t>
              </a:r>
              <a:endParaRPr lang="en-US" altLang="en-US" sz="2743" dirty="0">
                <a:solidFill>
                  <a:srgbClr val="1E6B52"/>
                </a:solidFill>
                <a:latin typeface="YaleNew" panose="02000602050000020003" pitchFamily="50" charset="0"/>
              </a:endParaRPr>
            </a:p>
          </p:txBody>
        </p:sp>
        <p:sp>
          <p:nvSpPr>
            <p:cNvPr id="457" name="Rectangle 68">
              <a:extLst>
                <a:ext uri="{FF2B5EF4-FFF2-40B4-BE49-F238E27FC236}">
                  <a16:creationId xmlns:a16="http://schemas.microsoft.com/office/drawing/2014/main" id="{7D8FDD58-987F-471C-BD2A-415D0A8B0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7" y="748"/>
              <a:ext cx="30" cy="3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58" name="Rectangle 69">
              <a:extLst>
                <a:ext uri="{FF2B5EF4-FFF2-40B4-BE49-F238E27FC236}">
                  <a16:creationId xmlns:a16="http://schemas.microsoft.com/office/drawing/2014/main" id="{D56FBE56-DB3B-4E48-8913-EC358F3F74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7" y="748"/>
              <a:ext cx="30" cy="3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59" name="Rectangle 70">
              <a:extLst>
                <a:ext uri="{FF2B5EF4-FFF2-40B4-BE49-F238E27FC236}">
                  <a16:creationId xmlns:a16="http://schemas.microsoft.com/office/drawing/2014/main" id="{C400FDD2-0651-45D5-AB28-A445D0495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4" y="1018"/>
              <a:ext cx="30" cy="3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60" name="Rectangle 71">
              <a:extLst>
                <a:ext uri="{FF2B5EF4-FFF2-40B4-BE49-F238E27FC236}">
                  <a16:creationId xmlns:a16="http://schemas.microsoft.com/office/drawing/2014/main" id="{B439C0C8-3177-4930-86E3-5F1A765EA7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4" y="1018"/>
              <a:ext cx="30" cy="3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61" name="Rectangle 72">
              <a:extLst>
                <a:ext uri="{FF2B5EF4-FFF2-40B4-BE49-F238E27FC236}">
                  <a16:creationId xmlns:a16="http://schemas.microsoft.com/office/drawing/2014/main" id="{64EFDA0C-9177-4B0C-868F-43C7A4C136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9" y="1289"/>
              <a:ext cx="30" cy="3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62" name="Rectangle 73">
              <a:extLst>
                <a:ext uri="{FF2B5EF4-FFF2-40B4-BE49-F238E27FC236}">
                  <a16:creationId xmlns:a16="http://schemas.microsoft.com/office/drawing/2014/main" id="{46ECF1FA-5FC5-43C8-847A-90DAA8576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9" y="1289"/>
              <a:ext cx="30" cy="3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63" name="Rectangle 74">
              <a:extLst>
                <a:ext uri="{FF2B5EF4-FFF2-40B4-BE49-F238E27FC236}">
                  <a16:creationId xmlns:a16="http://schemas.microsoft.com/office/drawing/2014/main" id="{FB9D91A4-26BE-4CCE-BE9E-2737DCC6C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7" y="1565"/>
              <a:ext cx="30" cy="3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64" name="Rectangle 75">
              <a:extLst>
                <a:ext uri="{FF2B5EF4-FFF2-40B4-BE49-F238E27FC236}">
                  <a16:creationId xmlns:a16="http://schemas.microsoft.com/office/drawing/2014/main" id="{0377C725-8520-489D-8C52-07F84A0C7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7" y="1565"/>
              <a:ext cx="30" cy="3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65" name="Rectangle 76">
              <a:extLst>
                <a:ext uri="{FF2B5EF4-FFF2-40B4-BE49-F238E27FC236}">
                  <a16:creationId xmlns:a16="http://schemas.microsoft.com/office/drawing/2014/main" id="{7E38636B-DB6F-498F-BCFD-2AAD7254E8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5" y="1835"/>
              <a:ext cx="30" cy="31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66" name="Rectangle 77">
              <a:extLst>
                <a:ext uri="{FF2B5EF4-FFF2-40B4-BE49-F238E27FC236}">
                  <a16:creationId xmlns:a16="http://schemas.microsoft.com/office/drawing/2014/main" id="{0BFBA498-0FCB-466E-A1D3-99B065FEB7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5" y="1835"/>
              <a:ext cx="30" cy="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67" name="Rectangle 78">
              <a:extLst>
                <a:ext uri="{FF2B5EF4-FFF2-40B4-BE49-F238E27FC236}">
                  <a16:creationId xmlns:a16="http://schemas.microsoft.com/office/drawing/2014/main" id="{C3F6FFCB-C90B-4954-AE71-B0C1605795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3" y="2112"/>
              <a:ext cx="30" cy="2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68" name="Rectangle 79">
              <a:extLst>
                <a:ext uri="{FF2B5EF4-FFF2-40B4-BE49-F238E27FC236}">
                  <a16:creationId xmlns:a16="http://schemas.microsoft.com/office/drawing/2014/main" id="{7A242B50-6128-4A86-B8D5-F0759E3D26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3" y="2112"/>
              <a:ext cx="30" cy="24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69" name="Rectangle 80">
              <a:extLst>
                <a:ext uri="{FF2B5EF4-FFF2-40B4-BE49-F238E27FC236}">
                  <a16:creationId xmlns:a16="http://schemas.microsoft.com/office/drawing/2014/main" id="{F23335D6-5320-43BA-82F3-EEDD712242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4" y="2382"/>
              <a:ext cx="30" cy="3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70" name="Rectangle 81">
              <a:extLst>
                <a:ext uri="{FF2B5EF4-FFF2-40B4-BE49-F238E27FC236}">
                  <a16:creationId xmlns:a16="http://schemas.microsoft.com/office/drawing/2014/main" id="{F64D4654-D529-4F95-BA73-81C636C2F3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4" y="2382"/>
              <a:ext cx="30" cy="3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71" name="Rectangle 82">
              <a:extLst>
                <a:ext uri="{FF2B5EF4-FFF2-40B4-BE49-F238E27FC236}">
                  <a16:creationId xmlns:a16="http://schemas.microsoft.com/office/drawing/2014/main" id="{9D8479D7-2ABA-4199-9C22-1279BE552D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" y="2653"/>
              <a:ext cx="30" cy="3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72" name="Rectangle 83">
              <a:extLst>
                <a:ext uri="{FF2B5EF4-FFF2-40B4-BE49-F238E27FC236}">
                  <a16:creationId xmlns:a16="http://schemas.microsoft.com/office/drawing/2014/main" id="{7CE76750-2DE8-4C9C-8FD5-DCA518B0B5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7" y="2653"/>
              <a:ext cx="30" cy="3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73" name="Rectangle 84">
              <a:extLst>
                <a:ext uri="{FF2B5EF4-FFF2-40B4-BE49-F238E27FC236}">
                  <a16:creationId xmlns:a16="http://schemas.microsoft.com/office/drawing/2014/main" id="{53D93293-2990-497E-87DC-DE314EBD7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1" y="2929"/>
              <a:ext cx="30" cy="3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74" name="Rectangle 85">
              <a:extLst>
                <a:ext uri="{FF2B5EF4-FFF2-40B4-BE49-F238E27FC236}">
                  <a16:creationId xmlns:a16="http://schemas.microsoft.com/office/drawing/2014/main" id="{7670B557-1231-43BE-B4EF-672DD57C99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1" y="2929"/>
              <a:ext cx="30" cy="3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75" name="Rectangle 86">
              <a:extLst>
                <a:ext uri="{FF2B5EF4-FFF2-40B4-BE49-F238E27FC236}">
                  <a16:creationId xmlns:a16="http://schemas.microsoft.com/office/drawing/2014/main" id="{D86E6953-3570-4484-828F-110A2D6468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5" y="3200"/>
              <a:ext cx="30" cy="30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  <p:sp>
          <p:nvSpPr>
            <p:cNvPr id="476" name="Rectangle 87">
              <a:extLst>
                <a:ext uri="{FF2B5EF4-FFF2-40B4-BE49-F238E27FC236}">
                  <a16:creationId xmlns:a16="http://schemas.microsoft.com/office/drawing/2014/main" id="{18F91721-B1B3-4552-991D-DF8FA08263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5" y="3200"/>
              <a:ext cx="30" cy="30"/>
            </a:xfrm>
            <a:prstGeom prst="rect">
              <a:avLst/>
            </a:prstGeom>
            <a:noFill/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78377" tIns="39189" rIns="78377" bIns="39189" numCol="1" anchor="t" anchorCtr="0" compatLnSpc="1">
              <a:prstTxWarp prst="textNoShape">
                <a:avLst/>
              </a:prstTxWarp>
            </a:bodyPr>
            <a:lstStyle/>
            <a:p>
              <a:endParaRPr lang="en-US" sz="12342">
                <a:latin typeface="YaleNew" panose="02000602050000020003" pitchFamily="50" charset="0"/>
              </a:endParaRPr>
            </a:p>
          </p:txBody>
        </p:sp>
      </p:grpSp>
      <p:sp>
        <p:nvSpPr>
          <p:cNvPr id="477" name="Text Box 2070">
            <a:extLst>
              <a:ext uri="{FF2B5EF4-FFF2-40B4-BE49-F238E27FC236}">
                <a16:creationId xmlns:a16="http://schemas.microsoft.com/office/drawing/2014/main" id="{90D11B25-B013-4836-A7E5-C66AF848D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20981" y="13302402"/>
            <a:ext cx="184731" cy="261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102">
              <a:latin typeface="YaleNew" panose="02000602050000020003" pitchFamily="50" charset="0"/>
              <a:cs typeface="Arial" panose="020B0604020202020204" pitchFamily="34" charset="0"/>
            </a:endParaRPr>
          </a:p>
        </p:txBody>
      </p:sp>
      <p:sp>
        <p:nvSpPr>
          <p:cNvPr id="195" name="Text Box 2">
            <a:extLst>
              <a:ext uri="{FF2B5EF4-FFF2-40B4-BE49-F238E27FC236}">
                <a16:creationId xmlns:a16="http://schemas.microsoft.com/office/drawing/2014/main" id="{BECBE293-1DC2-46A8-B7DF-EC08383DC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086" y="1570936"/>
            <a:ext cx="32652118" cy="7914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ts val="3771"/>
              </a:lnSpc>
            </a:pPr>
            <a:r>
              <a:rPr lang="en-US" altLang="en-US" sz="9857" b="1" dirty="0">
                <a:solidFill>
                  <a:srgbClr val="1E6B52"/>
                </a:solidFill>
                <a:latin typeface="YaleNew" panose="02000602050000020003" pitchFamily="50" charset="0"/>
                <a:cs typeface="Arial" panose="020B0604020202020204" pitchFamily="34" charset="0"/>
              </a:rPr>
              <a:t>Full Poster Title Goes Here: </a:t>
            </a:r>
            <a:r>
              <a:rPr lang="en-US" altLang="en-US" sz="9857" dirty="0">
                <a:solidFill>
                  <a:srgbClr val="1E6B52"/>
                </a:solidFill>
                <a:latin typeface="YaleNew" panose="02000602050000020003" pitchFamily="50" charset="0"/>
                <a:cs typeface="Arial" panose="020B0604020202020204" pitchFamily="34" charset="0"/>
              </a:rPr>
              <a:t>And Subtitle if You Have One</a:t>
            </a:r>
          </a:p>
        </p:txBody>
      </p:sp>
      <p:sp>
        <p:nvSpPr>
          <p:cNvPr id="194" name="Text Box 3">
            <a:extLst>
              <a:ext uri="{FF2B5EF4-FFF2-40B4-BE49-F238E27FC236}">
                <a16:creationId xmlns:a16="http://schemas.microsoft.com/office/drawing/2014/main" id="{46765869-D363-400A-9E09-FEBC7E67D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284" y="4249724"/>
            <a:ext cx="6891942" cy="272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marL="27214"/>
            <a:r>
              <a:rPr lang="en-US" altLang="en-US" sz="3428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Author Name 1, Author Name 2, Author Name 3, Author Name 4</a:t>
            </a:r>
          </a:p>
          <a:p>
            <a:pPr marL="27214"/>
            <a:endParaRPr lang="en-US" altLang="en-US" sz="3428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7214"/>
            <a:r>
              <a:rPr lang="en-US" altLang="en-US" sz="3428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Affiliations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667552-A87D-0443-B0FA-2C649E42709F}"/>
              </a:ext>
            </a:extLst>
          </p:cNvPr>
          <p:cNvSpPr txBox="1"/>
          <p:nvPr/>
        </p:nvSpPr>
        <p:spPr>
          <a:xfrm>
            <a:off x="849086" y="8735042"/>
            <a:ext cx="56976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1E6B52"/>
                </a:solidFill>
                <a:latin typeface="YaleNew" panose="02000602050000020003" pitchFamily="2" charset="77"/>
              </a:rPr>
              <a:t>Background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34CFAA-8419-974B-8BBE-AFD5F789EF69}"/>
              </a:ext>
            </a:extLst>
          </p:cNvPr>
          <p:cNvSpPr txBox="1"/>
          <p:nvPr/>
        </p:nvSpPr>
        <p:spPr>
          <a:xfrm>
            <a:off x="849085" y="9735182"/>
            <a:ext cx="692833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text here</a:t>
            </a:r>
          </a:p>
          <a:p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93910" indent="-293910">
              <a:buFont typeface="Arial" panose="020B0604020202020204" pitchFamily="34" charset="0"/>
              <a:buChar char="•"/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Bullets are easier to read and break up large chunks of text</a:t>
            </a:r>
          </a:p>
          <a:p>
            <a:pPr marL="293910" indent="-293910">
              <a:buFont typeface="Arial" panose="020B0604020202020204" pitchFamily="34" charset="0"/>
              <a:buChar char="•"/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Avoid large chunks of text because it makes it harder for the reader to quickly understand your points</a:t>
            </a:r>
          </a:p>
          <a:p>
            <a:pPr marL="293910" indent="-293910">
              <a:buFont typeface="Arial" panose="020B0604020202020204" pitchFamily="34" charset="0"/>
              <a:buChar char="•"/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shorter, the better</a:t>
            </a:r>
          </a:p>
          <a:p>
            <a:pPr marL="293910" indent="-293910">
              <a:buFont typeface="Arial" panose="020B0604020202020204" pitchFamily="34" charset="0"/>
              <a:buChar char="•"/>
            </a:pP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93910" indent="-293910">
              <a:buFont typeface="Arial" panose="020B0604020202020204" pitchFamily="34" charset="0"/>
              <a:buChar char="•"/>
            </a:pP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F466E1C1-FD72-1B40-B3B9-8C38F30C259E}"/>
              </a:ext>
            </a:extLst>
          </p:cNvPr>
          <p:cNvSpPr txBox="1"/>
          <p:nvPr/>
        </p:nvSpPr>
        <p:spPr>
          <a:xfrm>
            <a:off x="932858" y="15784614"/>
            <a:ext cx="33909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1E6B52"/>
                </a:solidFill>
                <a:latin typeface="YaleNew" panose="02000602050000020003" pitchFamily="2" charset="77"/>
              </a:rPr>
              <a:t>Methods</a:t>
            </a:r>
          </a:p>
        </p:txBody>
      </p:sp>
      <p:sp>
        <p:nvSpPr>
          <p:cNvPr id="495" name="TextBox 494">
            <a:extLst>
              <a:ext uri="{FF2B5EF4-FFF2-40B4-BE49-F238E27FC236}">
                <a16:creationId xmlns:a16="http://schemas.microsoft.com/office/drawing/2014/main" id="{1C8B7AED-8659-1544-BAD6-E637072FDDBB}"/>
              </a:ext>
            </a:extLst>
          </p:cNvPr>
          <p:cNvSpPr txBox="1"/>
          <p:nvPr/>
        </p:nvSpPr>
        <p:spPr>
          <a:xfrm>
            <a:off x="849313" y="22871780"/>
            <a:ext cx="33909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1E6B52"/>
                </a:solidFill>
                <a:latin typeface="YaleNew" panose="02000602050000020003" pitchFamily="2" charset="77"/>
              </a:rPr>
              <a:t>Results</a:t>
            </a:r>
          </a:p>
        </p:txBody>
      </p:sp>
      <p:sp>
        <p:nvSpPr>
          <p:cNvPr id="497" name="TextBox 496">
            <a:extLst>
              <a:ext uri="{FF2B5EF4-FFF2-40B4-BE49-F238E27FC236}">
                <a16:creationId xmlns:a16="http://schemas.microsoft.com/office/drawing/2014/main" id="{AB35ABCA-35E2-5440-9625-A4BF987E4375}"/>
              </a:ext>
            </a:extLst>
          </p:cNvPr>
          <p:cNvSpPr txBox="1"/>
          <p:nvPr/>
        </p:nvSpPr>
        <p:spPr>
          <a:xfrm>
            <a:off x="881289" y="28927894"/>
            <a:ext cx="692833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graphics that visually show your results and add interest to your poster</a:t>
            </a:r>
          </a:p>
          <a:p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98" name="TextBox 497">
            <a:extLst>
              <a:ext uri="{FF2B5EF4-FFF2-40B4-BE49-F238E27FC236}">
                <a16:creationId xmlns:a16="http://schemas.microsoft.com/office/drawing/2014/main" id="{50506AE8-C546-E440-B13A-840F4F8B9BC5}"/>
              </a:ext>
            </a:extLst>
          </p:cNvPr>
          <p:cNvSpPr txBox="1"/>
          <p:nvPr/>
        </p:nvSpPr>
        <p:spPr>
          <a:xfrm>
            <a:off x="884738" y="16782540"/>
            <a:ext cx="692833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text here</a:t>
            </a:r>
          </a:p>
          <a:p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93910" indent="-293910">
              <a:buFont typeface="Arial" panose="020B0604020202020204" pitchFamily="34" charset="0"/>
              <a:buChar char="•"/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Bullets are easier to read and break up large chunks of text</a:t>
            </a:r>
          </a:p>
          <a:p>
            <a:pPr marL="293910" indent="-293910">
              <a:buFont typeface="Arial" panose="020B0604020202020204" pitchFamily="34" charset="0"/>
              <a:buChar char="•"/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Avoid large chunks of text because it makes it harder for the reader to quickly understand your points</a:t>
            </a:r>
          </a:p>
          <a:p>
            <a:pPr marL="293910" indent="-293910">
              <a:buFont typeface="Arial" panose="020B0604020202020204" pitchFamily="34" charset="0"/>
              <a:buChar char="•"/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shorter, the better</a:t>
            </a:r>
          </a:p>
          <a:p>
            <a:pPr marL="293910" indent="-293910">
              <a:buFont typeface="Arial" panose="020B0604020202020204" pitchFamily="34" charset="0"/>
              <a:buChar char="•"/>
            </a:pP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93910" indent="-293910">
              <a:buFont typeface="Arial" panose="020B0604020202020204" pitchFamily="34" charset="0"/>
              <a:buChar char="•"/>
            </a:pP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99" name="TextBox 498">
            <a:extLst>
              <a:ext uri="{FF2B5EF4-FFF2-40B4-BE49-F238E27FC236}">
                <a16:creationId xmlns:a16="http://schemas.microsoft.com/office/drawing/2014/main" id="{49370A6D-BCB4-354E-B794-3D2BC4613629}"/>
              </a:ext>
            </a:extLst>
          </p:cNvPr>
          <p:cNvSpPr txBox="1"/>
          <p:nvPr/>
        </p:nvSpPr>
        <p:spPr>
          <a:xfrm>
            <a:off x="885795" y="23946344"/>
            <a:ext cx="741343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text here</a:t>
            </a:r>
          </a:p>
          <a:p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93910" indent="-293910">
              <a:buFont typeface="Arial" panose="020B0604020202020204" pitchFamily="34" charset="0"/>
              <a:buChar char="•"/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Bullets are easier to read and break up large chunks of text</a:t>
            </a:r>
          </a:p>
          <a:p>
            <a:pPr marL="293910" indent="-293910">
              <a:buFont typeface="Arial" panose="020B0604020202020204" pitchFamily="34" charset="0"/>
              <a:buChar char="•"/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Avoid large chunks of text because it makes it harder for the reader to quickly understand your points</a:t>
            </a:r>
          </a:p>
          <a:p>
            <a:pPr marL="293910" indent="-293910">
              <a:buFont typeface="Arial" panose="020B0604020202020204" pitchFamily="34" charset="0"/>
              <a:buChar char="•"/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shorter, the better</a:t>
            </a:r>
          </a:p>
          <a:p>
            <a:pPr marL="293910" indent="-293910">
              <a:buFont typeface="Arial" panose="020B0604020202020204" pitchFamily="34" charset="0"/>
              <a:buChar char="•"/>
            </a:pP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93910" indent="-293910">
              <a:buFont typeface="Arial" panose="020B0604020202020204" pitchFamily="34" charset="0"/>
              <a:buChar char="•"/>
            </a:pPr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00" name="TextBox 499">
            <a:extLst>
              <a:ext uri="{FF2B5EF4-FFF2-40B4-BE49-F238E27FC236}">
                <a16:creationId xmlns:a16="http://schemas.microsoft.com/office/drawing/2014/main" id="{780AEDF9-988D-F94E-A311-2BC6B5510129}"/>
              </a:ext>
            </a:extLst>
          </p:cNvPr>
          <p:cNvSpPr txBox="1"/>
          <p:nvPr/>
        </p:nvSpPr>
        <p:spPr>
          <a:xfrm>
            <a:off x="36030143" y="4221599"/>
            <a:ext cx="33909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1E6B52"/>
                </a:solidFill>
                <a:latin typeface="YaleNew" panose="02000602050000020003" pitchFamily="2" charset="77"/>
              </a:rPr>
              <a:t>Results</a:t>
            </a:r>
          </a:p>
        </p:txBody>
      </p:sp>
      <p:sp>
        <p:nvSpPr>
          <p:cNvPr id="501" name="TextBox 500">
            <a:extLst>
              <a:ext uri="{FF2B5EF4-FFF2-40B4-BE49-F238E27FC236}">
                <a16:creationId xmlns:a16="http://schemas.microsoft.com/office/drawing/2014/main" id="{01F5FA81-B1C3-EC4A-8E81-869D1CF97225}"/>
              </a:ext>
            </a:extLst>
          </p:cNvPr>
          <p:cNvSpPr txBox="1"/>
          <p:nvPr/>
        </p:nvSpPr>
        <p:spPr>
          <a:xfrm>
            <a:off x="40327506" y="18249813"/>
            <a:ext cx="34758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 the significance of your graphics</a:t>
            </a:r>
          </a:p>
          <a:p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02" name="TextBox 501">
            <a:extLst>
              <a:ext uri="{FF2B5EF4-FFF2-40B4-BE49-F238E27FC236}">
                <a16:creationId xmlns:a16="http://schemas.microsoft.com/office/drawing/2014/main" id="{D868B028-5B42-A040-AC11-11426C7D5A75}"/>
              </a:ext>
            </a:extLst>
          </p:cNvPr>
          <p:cNvSpPr txBox="1"/>
          <p:nvPr/>
        </p:nvSpPr>
        <p:spPr>
          <a:xfrm>
            <a:off x="36030143" y="12305851"/>
            <a:ext cx="34758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 the significance of your graphics</a:t>
            </a:r>
          </a:p>
          <a:p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03" name="TextBox 502">
            <a:extLst>
              <a:ext uri="{FF2B5EF4-FFF2-40B4-BE49-F238E27FC236}">
                <a16:creationId xmlns:a16="http://schemas.microsoft.com/office/drawing/2014/main" id="{004FF6CD-21CE-CC48-81F8-FD3D7FA3444E}"/>
              </a:ext>
            </a:extLst>
          </p:cNvPr>
          <p:cNvSpPr txBox="1"/>
          <p:nvPr/>
        </p:nvSpPr>
        <p:spPr>
          <a:xfrm>
            <a:off x="35809814" y="22766283"/>
            <a:ext cx="80720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1E6B52"/>
                </a:solidFill>
                <a:latin typeface="YaleNew" panose="02000602050000020003" pitchFamily="2" charset="77"/>
              </a:rPr>
              <a:t>Conclusions and Clinical Implications</a:t>
            </a:r>
          </a:p>
        </p:txBody>
      </p:sp>
      <p:sp>
        <p:nvSpPr>
          <p:cNvPr id="504" name="TextBox 503">
            <a:extLst>
              <a:ext uri="{FF2B5EF4-FFF2-40B4-BE49-F238E27FC236}">
                <a16:creationId xmlns:a16="http://schemas.microsoft.com/office/drawing/2014/main" id="{3269ABBA-D105-8444-AA3B-8159A25814A2}"/>
              </a:ext>
            </a:extLst>
          </p:cNvPr>
          <p:cNvSpPr txBox="1"/>
          <p:nvPr/>
        </p:nvSpPr>
        <p:spPr>
          <a:xfrm>
            <a:off x="35835350" y="24662656"/>
            <a:ext cx="7557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 the significance of your graphics</a:t>
            </a:r>
          </a:p>
          <a:p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05" name="TextBox 504">
            <a:extLst>
              <a:ext uri="{FF2B5EF4-FFF2-40B4-BE49-F238E27FC236}">
                <a16:creationId xmlns:a16="http://schemas.microsoft.com/office/drawing/2014/main" id="{7FAE2CB4-A237-1943-B4AD-A99630EDDDAD}"/>
              </a:ext>
            </a:extLst>
          </p:cNvPr>
          <p:cNvSpPr txBox="1"/>
          <p:nvPr/>
        </p:nvSpPr>
        <p:spPr>
          <a:xfrm>
            <a:off x="35779653" y="28275962"/>
            <a:ext cx="80720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1E6B52"/>
                </a:solidFill>
                <a:latin typeface="YaleNew" panose="02000602050000020003" pitchFamily="2" charset="77"/>
              </a:rPr>
              <a:t>Disclosure Information</a:t>
            </a:r>
          </a:p>
        </p:txBody>
      </p:sp>
      <p:sp>
        <p:nvSpPr>
          <p:cNvPr id="506" name="TextBox 505">
            <a:extLst>
              <a:ext uri="{FF2B5EF4-FFF2-40B4-BE49-F238E27FC236}">
                <a16:creationId xmlns:a16="http://schemas.microsoft.com/office/drawing/2014/main" id="{02226837-0E45-324C-B161-52AC66E7261D}"/>
              </a:ext>
            </a:extLst>
          </p:cNvPr>
          <p:cNvSpPr txBox="1"/>
          <p:nvPr/>
        </p:nvSpPr>
        <p:spPr>
          <a:xfrm>
            <a:off x="35779656" y="29088128"/>
            <a:ext cx="7557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none</a:t>
            </a:r>
          </a:p>
          <a:p>
            <a:endParaRPr lang="en-US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E5F51CD5-F975-B00B-6EAC-8BC548503D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02871" y="985535"/>
            <a:ext cx="6592197" cy="14013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212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2091</TotalTime>
  <Words>555</Words>
  <Application>Microsoft Office PowerPoint</Application>
  <PresentationFormat>Custom</PresentationFormat>
  <Paragraphs>169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Verdana</vt:lpstr>
      <vt:lpstr>YaleNew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Shmuel Chen</dc:creator>
  <cp:lastModifiedBy>Huneycutt, Samantha Marie</cp:lastModifiedBy>
  <cp:revision>54</cp:revision>
  <dcterms:created xsi:type="dcterms:W3CDTF">2019-08-31T18:27:08Z</dcterms:created>
  <dcterms:modified xsi:type="dcterms:W3CDTF">2022-09-02T14:01:21Z</dcterms:modified>
</cp:coreProperties>
</file>