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1"/>
  </p:sldMasterIdLst>
  <p:notesMasterIdLst>
    <p:notesMasterId r:id="rId3"/>
  </p:notesMasterIdLst>
  <p:sldIdLst>
    <p:sldId id="263" r:id="rId2"/>
  </p:sldIdLst>
  <p:sldSz cx="38404800" cy="19202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telho, Elliott" initials="BE" lastIdx="10" clrIdx="0">
    <p:extLst>
      <p:ext uri="{19B8F6BF-5375-455C-9EA6-DF929625EA0E}">
        <p15:presenceInfo xmlns:p15="http://schemas.microsoft.com/office/powerpoint/2012/main" userId="S-1-5-21-484763869-1637723038-1801674531-467166" providerId="AD"/>
      </p:ext>
    </p:extLst>
  </p:cmAuthor>
  <p:cmAuthor id="2" name="Clevenger, Caitlin (Campus)" initials="CC(" lastIdx="12" clrIdx="1">
    <p:extLst>
      <p:ext uri="{19B8F6BF-5375-455C-9EA6-DF929625EA0E}">
        <p15:presenceInfo xmlns:p15="http://schemas.microsoft.com/office/powerpoint/2012/main" userId="S-1-5-21-484763869-1637723038-1801674531-365882" providerId="AD"/>
      </p:ext>
    </p:extLst>
  </p:cmAuthor>
  <p:cmAuthor id="3" name="Botelho, Elliott" initials="BE [2]" lastIdx="3" clrIdx="2">
    <p:extLst>
      <p:ext uri="{19B8F6BF-5375-455C-9EA6-DF929625EA0E}">
        <p15:presenceInfo xmlns:p15="http://schemas.microsoft.com/office/powerpoint/2012/main" userId="S::ebotelho@uab.edu::5a418b4a-c9be-4ef1-90ae-582a5054d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A53"/>
    <a:srgbClr val="82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5349" autoAdjust="0"/>
  </p:normalViewPr>
  <p:slideViewPr>
    <p:cSldViewPr snapToGrid="0">
      <p:cViewPr varScale="1">
        <p:scale>
          <a:sx n="38" d="100"/>
          <a:sy n="38" d="100"/>
        </p:scale>
        <p:origin x="1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4DEF5-E352-482C-BF2C-DEF1CD971D69}" type="datetimeFigureOut">
              <a:rPr lang="en-US" smtClean="0"/>
              <a:t>8/16/2022</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1C3CE-2EFC-460D-9D0A-0F8A5622A5E9}" type="slidenum">
              <a:rPr lang="en-US" smtClean="0"/>
              <a:t>‹#›</a:t>
            </a:fld>
            <a:endParaRPr lang="en-US"/>
          </a:p>
        </p:txBody>
      </p:sp>
    </p:spTree>
    <p:extLst>
      <p:ext uri="{BB962C8B-B14F-4D97-AF65-F5344CB8AC3E}">
        <p14:creationId xmlns:p14="http://schemas.microsoft.com/office/powerpoint/2010/main" val="4208629459"/>
      </p:ext>
    </p:extLst>
  </p:cSld>
  <p:clrMap bg1="lt1" tx1="dk1" bg2="lt2" tx2="dk2" accent1="accent1" accent2="accent2" accent3="accent3" accent4="accent4" accent5="accent5" accent6="accent6" hlink="hlink" folHlink="folHlink"/>
  <p:notesStyle>
    <a:lvl1pPr marL="0" algn="l" defTabSz="2304139" rtl="0" eaLnBrk="1" latinLnBrk="0" hangingPunct="1">
      <a:defRPr sz="3024" kern="1200">
        <a:solidFill>
          <a:schemeClr val="tx1"/>
        </a:solidFill>
        <a:latin typeface="+mn-lt"/>
        <a:ea typeface="+mn-ea"/>
        <a:cs typeface="+mn-cs"/>
      </a:defRPr>
    </a:lvl1pPr>
    <a:lvl2pPr marL="1152071" algn="l" defTabSz="2304139" rtl="0" eaLnBrk="1" latinLnBrk="0" hangingPunct="1">
      <a:defRPr sz="3024" kern="1200">
        <a:solidFill>
          <a:schemeClr val="tx1"/>
        </a:solidFill>
        <a:latin typeface="+mn-lt"/>
        <a:ea typeface="+mn-ea"/>
        <a:cs typeface="+mn-cs"/>
      </a:defRPr>
    </a:lvl2pPr>
    <a:lvl3pPr marL="2304139" algn="l" defTabSz="2304139" rtl="0" eaLnBrk="1" latinLnBrk="0" hangingPunct="1">
      <a:defRPr sz="3024" kern="1200">
        <a:solidFill>
          <a:schemeClr val="tx1"/>
        </a:solidFill>
        <a:latin typeface="+mn-lt"/>
        <a:ea typeface="+mn-ea"/>
        <a:cs typeface="+mn-cs"/>
      </a:defRPr>
    </a:lvl3pPr>
    <a:lvl4pPr marL="3456211" algn="l" defTabSz="2304139" rtl="0" eaLnBrk="1" latinLnBrk="0" hangingPunct="1">
      <a:defRPr sz="3024" kern="1200">
        <a:solidFill>
          <a:schemeClr val="tx1"/>
        </a:solidFill>
        <a:latin typeface="+mn-lt"/>
        <a:ea typeface="+mn-ea"/>
        <a:cs typeface="+mn-cs"/>
      </a:defRPr>
    </a:lvl4pPr>
    <a:lvl5pPr marL="4608281" algn="l" defTabSz="2304139" rtl="0" eaLnBrk="1" latinLnBrk="0" hangingPunct="1">
      <a:defRPr sz="3024" kern="1200">
        <a:solidFill>
          <a:schemeClr val="tx1"/>
        </a:solidFill>
        <a:latin typeface="+mn-lt"/>
        <a:ea typeface="+mn-ea"/>
        <a:cs typeface="+mn-cs"/>
      </a:defRPr>
    </a:lvl5pPr>
    <a:lvl6pPr marL="5760353" algn="l" defTabSz="2304139" rtl="0" eaLnBrk="1" latinLnBrk="0" hangingPunct="1">
      <a:defRPr sz="3024" kern="1200">
        <a:solidFill>
          <a:schemeClr val="tx1"/>
        </a:solidFill>
        <a:latin typeface="+mn-lt"/>
        <a:ea typeface="+mn-ea"/>
        <a:cs typeface="+mn-cs"/>
      </a:defRPr>
    </a:lvl6pPr>
    <a:lvl7pPr marL="6912420" algn="l" defTabSz="2304139" rtl="0" eaLnBrk="1" latinLnBrk="0" hangingPunct="1">
      <a:defRPr sz="3024" kern="1200">
        <a:solidFill>
          <a:schemeClr val="tx1"/>
        </a:solidFill>
        <a:latin typeface="+mn-lt"/>
        <a:ea typeface="+mn-ea"/>
        <a:cs typeface="+mn-cs"/>
      </a:defRPr>
    </a:lvl7pPr>
    <a:lvl8pPr marL="8064492" algn="l" defTabSz="2304139" rtl="0" eaLnBrk="1" latinLnBrk="0" hangingPunct="1">
      <a:defRPr sz="3024" kern="1200">
        <a:solidFill>
          <a:schemeClr val="tx1"/>
        </a:solidFill>
        <a:latin typeface="+mn-lt"/>
        <a:ea typeface="+mn-ea"/>
        <a:cs typeface="+mn-cs"/>
      </a:defRPr>
    </a:lvl8pPr>
    <a:lvl9pPr marL="9216562" algn="l" defTabSz="2304139" rtl="0" eaLnBrk="1" latinLnBrk="0" hangingPunct="1">
      <a:defRPr sz="30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US" sz="6000" b="1" dirty="0">
                <a:latin typeface="Arial" panose="020B0604020202020204" pitchFamily="34" charset="0"/>
                <a:cs typeface="Arial" panose="020B0604020202020204" pitchFamily="34" charset="0"/>
              </a:rPr>
              <a:t>Results</a:t>
            </a:r>
          </a:p>
          <a:p>
            <a:r>
              <a:rPr lang="en-US" sz="4000" b="1" dirty="0">
                <a:latin typeface="Arial" panose="020B0604020202020204" pitchFamily="34" charset="0"/>
                <a:cs typeface="Arial" panose="020B0604020202020204" pitchFamily="34" charset="0"/>
              </a:rPr>
              <a:t>Gender dysphoria and distal stress were significant predictors of compensatory behavior. Combinations of demographic factors, including race, yearly income, and gender, predicted eating disorder-related cognitions and engaging in caloric restriction.</a:t>
            </a:r>
          </a:p>
          <a:p>
            <a:endParaRPr lang="en-US" sz="1600" dirty="0">
              <a:latin typeface="Arial" panose="020B0604020202020204" pitchFamily="34" charset="0"/>
              <a:cs typeface="Arial" panose="020B0604020202020204" pitchFamily="34" charset="0"/>
            </a:endParaRPr>
          </a:p>
          <a:p>
            <a:pPr marL="793750" indent="-515938">
              <a:buFont typeface="+mj-lt"/>
              <a:buAutoNum type="arabicPeriod"/>
            </a:pPr>
            <a:r>
              <a:rPr lang="en-US" sz="3600" dirty="0">
                <a:latin typeface="Arial" panose="020B0604020202020204" pitchFamily="34" charset="0"/>
                <a:cs typeface="Arial" panose="020B0604020202020204" pitchFamily="34" charset="0"/>
              </a:rPr>
              <a:t>Gender dysphoria, distal stress, age, gender, race, or yearly income were not found to significantly predict EDDS composite score among the sample. Likewise, no significant differences in EDDS composite scores were evident across gender, race, or yearly income.</a:t>
            </a:r>
          </a:p>
          <a:p>
            <a:pPr marL="793750" indent="-515938">
              <a:buFont typeface="+mj-lt"/>
              <a:buAutoNum type="arabicPeriod"/>
            </a:pPr>
            <a:r>
              <a:rPr lang="en-US" sz="3600" dirty="0">
                <a:latin typeface="Arial" panose="020B0604020202020204" pitchFamily="34" charset="0"/>
                <a:cs typeface="Arial" panose="020B0604020202020204" pitchFamily="34" charset="0"/>
              </a:rPr>
              <a:t>Engaging in </a:t>
            </a:r>
            <a:r>
              <a:rPr lang="en-US" sz="3600" u="sng" dirty="0">
                <a:latin typeface="Arial" panose="020B0604020202020204" pitchFamily="34" charset="0"/>
                <a:cs typeface="Arial" panose="020B0604020202020204" pitchFamily="34" charset="0"/>
              </a:rPr>
              <a:t>compensatory behaviors</a:t>
            </a:r>
            <a:r>
              <a:rPr lang="en-US" sz="3600" dirty="0">
                <a:latin typeface="Arial" panose="020B0604020202020204" pitchFamily="34" charset="0"/>
                <a:cs typeface="Arial" panose="020B0604020202020204" pitchFamily="34" charset="0"/>
              </a:rPr>
              <a:t> (excessive exercise, laxative use, or purging) was significantly predicted by </a:t>
            </a:r>
            <a:r>
              <a:rPr lang="en-US" sz="3600" u="sng" dirty="0">
                <a:latin typeface="Arial" panose="020B0604020202020204" pitchFamily="34" charset="0"/>
                <a:cs typeface="Arial" panose="020B0604020202020204" pitchFamily="34" charset="0"/>
              </a:rPr>
              <a:t>gender dysphoria</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.031,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.015, and </a:t>
            </a:r>
            <a:r>
              <a:rPr lang="en-US" sz="3600" u="sng" dirty="0">
                <a:latin typeface="Arial" panose="020B0604020202020204" pitchFamily="34" charset="0"/>
                <a:cs typeface="Arial" panose="020B0604020202020204" pitchFamily="34" charset="0"/>
              </a:rPr>
              <a:t>distal stress</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-.017,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.033. Income trended towards being a significant predictor,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-.364,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.06. Gender was not a significant predictor of compensatory behavior.</a:t>
            </a:r>
          </a:p>
          <a:p>
            <a:pPr marL="793750" indent="-515938">
              <a:buFont typeface="+mj-lt"/>
              <a:buAutoNum type="arabicPeriod"/>
            </a:pPr>
            <a:r>
              <a:rPr lang="en-US" sz="3600" dirty="0">
                <a:latin typeface="Arial" panose="020B0604020202020204" pitchFamily="34" charset="0"/>
                <a:cs typeface="Arial" panose="020B0604020202020204" pitchFamily="34" charset="0"/>
              </a:rPr>
              <a:t>Holding </a:t>
            </a:r>
            <a:r>
              <a:rPr lang="en-US" sz="3600" u="sng" dirty="0">
                <a:latin typeface="Arial" panose="020B0604020202020204" pitchFamily="34" charset="0"/>
                <a:cs typeface="Arial" panose="020B0604020202020204" pitchFamily="34" charset="0"/>
              </a:rPr>
              <a:t>cognitive distortions</a:t>
            </a:r>
            <a:r>
              <a:rPr lang="en-US" sz="3600" dirty="0">
                <a:latin typeface="Arial" panose="020B0604020202020204" pitchFamily="34" charset="0"/>
                <a:cs typeface="Arial" panose="020B0604020202020204" pitchFamily="34" charset="0"/>
              </a:rPr>
              <a:t> consistent with an eating disorder was significantly associated with </a:t>
            </a:r>
            <a:r>
              <a:rPr lang="en-US" sz="3600" u="sng" dirty="0">
                <a:latin typeface="Arial" panose="020B0604020202020204" pitchFamily="34" charset="0"/>
                <a:cs typeface="Arial" panose="020B0604020202020204" pitchFamily="34" charset="0"/>
              </a:rPr>
              <a:t>being white</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-3.069,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.043, </a:t>
            </a:r>
            <a:r>
              <a:rPr lang="en-US" sz="3600" u="sng" dirty="0">
                <a:latin typeface="Arial" panose="020B0604020202020204" pitchFamily="34" charset="0"/>
                <a:cs typeface="Arial" panose="020B0604020202020204" pitchFamily="34" charset="0"/>
              </a:rPr>
              <a:t>and being transmasculine</a:t>
            </a:r>
            <a:r>
              <a:rPr lang="en-US" sz="3600" dirty="0">
                <a:latin typeface="Arial" panose="020B0604020202020204" pitchFamily="34" charset="0"/>
                <a:cs typeface="Arial" panose="020B0604020202020204" pitchFamily="34" charset="0"/>
              </a:rPr>
              <a:t> (as compared to being non-binary),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-3.741,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.003. Being transfeminine (as compared to being transmasculine) trended towards significantly predicting these cognitions,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-2.367,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.074. </a:t>
            </a:r>
          </a:p>
          <a:p>
            <a:pPr marL="793750" indent="-515938">
              <a:buFont typeface="+mj-lt"/>
              <a:buAutoNum type="arabicPeriod"/>
            </a:pPr>
            <a:r>
              <a:rPr lang="en-US" sz="3600" dirty="0">
                <a:latin typeface="Arial" panose="020B0604020202020204" pitchFamily="34" charset="0"/>
                <a:cs typeface="Arial" panose="020B0604020202020204" pitchFamily="34" charset="0"/>
              </a:rPr>
              <a:t>Engaging in </a:t>
            </a:r>
            <a:r>
              <a:rPr lang="en-US" sz="3600" u="sng" dirty="0">
                <a:latin typeface="Arial" panose="020B0604020202020204" pitchFamily="34" charset="0"/>
                <a:cs typeface="Arial" panose="020B0604020202020204" pitchFamily="34" charset="0"/>
              </a:rPr>
              <a:t>caloric restriction or fasting </a:t>
            </a:r>
            <a:r>
              <a:rPr lang="en-US" sz="3600" dirty="0">
                <a:latin typeface="Arial" panose="020B0604020202020204" pitchFamily="34" charset="0"/>
                <a:cs typeface="Arial" panose="020B0604020202020204" pitchFamily="34" charset="0"/>
              </a:rPr>
              <a:t>was significantly predicted by </a:t>
            </a:r>
            <a:r>
              <a:rPr lang="en-US" sz="3600" u="sng" dirty="0">
                <a:latin typeface="Arial" panose="020B0604020202020204" pitchFamily="34" charset="0"/>
                <a:cs typeface="Arial" panose="020B0604020202020204" pitchFamily="34" charset="0"/>
              </a:rPr>
              <a:t>yearly income</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-1.54,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.023. Being transmasculine (as opposed to non-binary) trended towards significantly predicting caloric restrictions, but did not retain significance following the Holm procedure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-1.903,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.022).</a:t>
            </a:r>
          </a:p>
          <a:p>
            <a:pPr marL="793750" indent="-515938">
              <a:buFont typeface="+mj-lt"/>
              <a:buAutoNum type="arabicPeriod"/>
            </a:pPr>
            <a:r>
              <a:rPr lang="en-US" sz="3600" dirty="0">
                <a:latin typeface="Arial" panose="020B0604020202020204" pitchFamily="34" charset="0"/>
                <a:cs typeface="Arial" panose="020B0604020202020204" pitchFamily="34" charset="0"/>
              </a:rPr>
              <a:t>Binge eating behaviors were not significantly predicted by gender dysphoria, distal stress, age, gender, race, or yearly income. When gender dysphoria and distal stress were removed from the model to solely explore demographic predictors, being transfeminine (as opposed to transmasculine) trended towards being a significant predictor, </a:t>
            </a:r>
            <a:r>
              <a:rPr lang="en-US" sz="3600" i="1"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 = -4.401,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 = .084.</a:t>
            </a:r>
          </a:p>
          <a:p>
            <a:pPr marL="0" marR="0" lvl="0" indent="0" algn="l" defTabSz="263330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C1C3CE-2EFC-460D-9D0A-0F8A5622A5E9}" type="slidenum">
              <a:rPr lang="en-US" smtClean="0"/>
              <a:t>1</a:t>
            </a:fld>
            <a:endParaRPr lang="en-US"/>
          </a:p>
        </p:txBody>
      </p:sp>
    </p:spTree>
    <p:extLst>
      <p:ext uri="{BB962C8B-B14F-4D97-AF65-F5344CB8AC3E}">
        <p14:creationId xmlns:p14="http://schemas.microsoft.com/office/powerpoint/2010/main" val="168910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142616"/>
            <a:ext cx="28803600" cy="6685280"/>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4800600" y="10085706"/>
            <a:ext cx="28803600" cy="4636134"/>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126557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160913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022350"/>
            <a:ext cx="8281035"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0" y="1022350"/>
            <a:ext cx="24363045"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22167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15754"/>
      </p:ext>
    </p:extLst>
  </p:cSld>
  <p:clrMapOvr>
    <a:masterClrMapping/>
  </p:clrMapOvr>
  <p:extLst>
    <p:ext uri="{DCECCB84-F9BA-43D5-87BE-67443E8EF086}">
      <p15:sldGuideLst xmlns:p15="http://schemas.microsoft.com/office/powerpoint/2012/main">
        <p15:guide id="1" orient="horz" pos="2419">
          <p15:clr>
            <a:srgbClr val="FBAE40"/>
          </p15:clr>
        </p15:guide>
        <p15:guide id="2" orient="horz" pos="10819">
          <p15:clr>
            <a:srgbClr val="FBAE40"/>
          </p15:clr>
        </p15:guide>
        <p15:guide id="3" pos="1213">
          <p15:clr>
            <a:srgbClr val="FBAE40"/>
          </p15:clr>
        </p15:guide>
        <p15:guide id="4" pos="229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54445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4787268"/>
            <a:ext cx="33124140" cy="7987664"/>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2620328" y="12850498"/>
            <a:ext cx="33124140" cy="4200524"/>
          </a:xfrm>
        </p:spPr>
        <p:txBody>
          <a:bodyPr/>
          <a:lstStyle>
            <a:lvl1pPr marL="0" indent="0">
              <a:buNone/>
              <a:defRPr sz="6720">
                <a:solidFill>
                  <a:schemeClr val="tx1">
                    <a:tint val="75000"/>
                  </a:schemeClr>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180463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5111750"/>
            <a:ext cx="1632204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5111750"/>
            <a:ext cx="1632204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230276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022352"/>
            <a:ext cx="3312414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4" y="4707256"/>
            <a:ext cx="16247029"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4" name="Content Placeholder 3"/>
          <p:cNvSpPr>
            <a:spLocks noGrp="1"/>
          </p:cNvSpPr>
          <p:nvPr>
            <p:ph sz="half" idx="2"/>
          </p:nvPr>
        </p:nvSpPr>
        <p:spPr>
          <a:xfrm>
            <a:off x="2645334" y="7014210"/>
            <a:ext cx="16247029"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0" y="4707256"/>
            <a:ext cx="16327042"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6" name="Content Placeholder 5"/>
          <p:cNvSpPr>
            <a:spLocks noGrp="1"/>
          </p:cNvSpPr>
          <p:nvPr>
            <p:ph sz="quarter" idx="4"/>
          </p:nvPr>
        </p:nvSpPr>
        <p:spPr>
          <a:xfrm>
            <a:off x="19442430" y="7014210"/>
            <a:ext cx="16327042"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4746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129210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75549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1280160"/>
            <a:ext cx="12386547" cy="448056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6327042" y="2764791"/>
            <a:ext cx="19442430" cy="13646150"/>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4" y="5760720"/>
            <a:ext cx="12386547"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263007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1280160"/>
            <a:ext cx="12386547" cy="448056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2764791"/>
            <a:ext cx="19442430" cy="13646150"/>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2645334" y="5760720"/>
            <a:ext cx="12386547"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BFB18F6B-79D4-44C7-A2D1-6F42F30C21C7}" type="datetimeFigureOut">
              <a:rPr lang="en-US" smtClean="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35362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022352"/>
            <a:ext cx="3312414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5111750"/>
            <a:ext cx="3312414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17797781"/>
            <a:ext cx="8641080" cy="1022350"/>
          </a:xfrm>
          <a:prstGeom prst="rect">
            <a:avLst/>
          </a:prstGeom>
        </p:spPr>
        <p:txBody>
          <a:bodyPr vert="horz" lIns="91440" tIns="45720" rIns="91440" bIns="45720" rtlCol="0" anchor="ctr"/>
          <a:lstStyle>
            <a:lvl1pPr algn="l">
              <a:defRPr sz="3360">
                <a:solidFill>
                  <a:schemeClr val="tx1">
                    <a:tint val="75000"/>
                  </a:schemeClr>
                </a:solidFill>
              </a:defRPr>
            </a:lvl1pPr>
          </a:lstStyle>
          <a:p>
            <a:fld id="{BFB18F6B-79D4-44C7-A2D1-6F42F30C21C7}" type="datetimeFigureOut">
              <a:rPr lang="en-US" smtClean="0"/>
              <a:t>8/16/2022</a:t>
            </a:fld>
            <a:endParaRPr lang="en-US" dirty="0"/>
          </a:p>
        </p:txBody>
      </p:sp>
      <p:sp>
        <p:nvSpPr>
          <p:cNvPr id="5" name="Footer Placeholder 4"/>
          <p:cNvSpPr>
            <a:spLocks noGrp="1"/>
          </p:cNvSpPr>
          <p:nvPr>
            <p:ph type="ftr" sz="quarter" idx="3"/>
          </p:nvPr>
        </p:nvSpPr>
        <p:spPr>
          <a:xfrm>
            <a:off x="12721590" y="17797781"/>
            <a:ext cx="12961620" cy="1022350"/>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123390" y="17797781"/>
            <a:ext cx="8641080" cy="1022350"/>
          </a:xfrm>
          <a:prstGeom prst="rect">
            <a:avLst/>
          </a:prstGeom>
        </p:spPr>
        <p:txBody>
          <a:bodyPr vert="horz" lIns="91440" tIns="45720" rIns="91440" bIns="45720" rtlCol="0" anchor="ctr"/>
          <a:lstStyle>
            <a:lvl1pPr algn="r">
              <a:defRPr sz="3360">
                <a:solidFill>
                  <a:schemeClr val="tx1">
                    <a:tint val="75000"/>
                  </a:schemeClr>
                </a:solidFill>
              </a:defRPr>
            </a:lvl1pPr>
          </a:lstStyle>
          <a:p>
            <a:fld id="{803FFFA1-6B45-4157-992C-C5D12B816C8F}" type="slidenum">
              <a:rPr lang="en-US" smtClean="0"/>
              <a:t>‹#›</a:t>
            </a:fld>
            <a:endParaRPr lang="en-US" dirty="0"/>
          </a:p>
        </p:txBody>
      </p:sp>
    </p:spTree>
    <p:extLst>
      <p:ext uri="{BB962C8B-B14F-4D97-AF65-F5344CB8AC3E}">
        <p14:creationId xmlns:p14="http://schemas.microsoft.com/office/powerpoint/2010/main" val="25127949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49" r:id="rId13"/>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3735" y="1564070"/>
            <a:ext cx="36437323" cy="1107996"/>
          </a:xfrm>
          <a:prstGeom prst="rect">
            <a:avLst/>
          </a:prstGeom>
          <a:noFill/>
        </p:spPr>
        <p:txBody>
          <a:bodyPr wrap="square" lIns="0" rtlCol="0">
            <a:spAutoFit/>
          </a:bodyPr>
          <a:lstStyle/>
          <a:p>
            <a:pPr algn="ctr"/>
            <a:r>
              <a:rPr lang="en-US" sz="6600" b="1" dirty="0">
                <a:solidFill>
                  <a:srgbClr val="1E6A53"/>
                </a:solidFill>
                <a:latin typeface="Arial" panose="020B0604020202020204" pitchFamily="34" charset="0"/>
                <a:cs typeface="Arial" panose="020B0604020202020204" pitchFamily="34" charset="0"/>
              </a:rPr>
              <a:t>Title</a:t>
            </a:r>
          </a:p>
        </p:txBody>
      </p:sp>
      <p:sp>
        <p:nvSpPr>
          <p:cNvPr id="8" name="TextBox 7"/>
          <p:cNvSpPr txBox="1"/>
          <p:nvPr/>
        </p:nvSpPr>
        <p:spPr>
          <a:xfrm>
            <a:off x="983736" y="2672066"/>
            <a:ext cx="36437323" cy="830997"/>
          </a:xfrm>
          <a:prstGeom prst="rect">
            <a:avLst/>
          </a:prstGeom>
          <a:noFill/>
        </p:spPr>
        <p:txBody>
          <a:bodyPr wrap="square" lIns="0" rtlCol="0">
            <a:spAutoFit/>
          </a:bodyPr>
          <a:lstStyle/>
          <a:p>
            <a:pPr algn="ctr"/>
            <a:r>
              <a:rPr lang="en-US" sz="4800" dirty="0">
                <a:solidFill>
                  <a:srgbClr val="1E6A53"/>
                </a:solidFill>
                <a:latin typeface="Arial" panose="020B0604020202020204" pitchFamily="34" charset="0"/>
                <a:cs typeface="Arial" panose="020B0604020202020204" pitchFamily="34" charset="0"/>
              </a:rPr>
              <a:t>Author(s)</a:t>
            </a:r>
          </a:p>
        </p:txBody>
      </p:sp>
      <p:sp>
        <p:nvSpPr>
          <p:cNvPr id="24" name="TextBox 23"/>
          <p:cNvSpPr txBox="1"/>
          <p:nvPr/>
        </p:nvSpPr>
        <p:spPr>
          <a:xfrm>
            <a:off x="476846" y="3840163"/>
            <a:ext cx="9395663" cy="3890809"/>
          </a:xfrm>
          <a:prstGeom prst="rect">
            <a:avLst/>
          </a:prstGeom>
          <a:noFill/>
        </p:spPr>
        <p:txBody>
          <a:bodyPr wrap="square" lIns="0" tIns="53340" rIns="432055" bIns="53340" rtlCol="0" anchor="t">
            <a:spAutoFit/>
          </a:bodyPr>
          <a:lstStyle/>
          <a:p>
            <a:r>
              <a:rPr lang="en-US" sz="4800" b="1" dirty="0">
                <a:latin typeface="Arial" panose="020B0604020202020204" pitchFamily="34" charset="0"/>
                <a:cs typeface="Arial" panose="020B0604020202020204" pitchFamily="34" charset="0"/>
              </a:rPr>
              <a:t>Introduction</a:t>
            </a:r>
          </a:p>
          <a:p>
            <a:endParaRPr lang="en-US" sz="4800" dirty="0">
              <a:latin typeface="Arial" panose="020B0604020202020204" pitchFamily="34" charset="0"/>
              <a:cs typeface="Arial" panose="020B0604020202020204" pitchFamily="34" charset="0"/>
            </a:endParaRPr>
          </a:p>
          <a:p>
            <a:endParaRPr lang="en-US" sz="4800" dirty="0">
              <a:latin typeface="Arial" panose="020B0604020202020204" pitchFamily="34" charset="0"/>
              <a:cs typeface="Arial" panose="020B0604020202020204" pitchFamily="34" charset="0"/>
            </a:endParaRPr>
          </a:p>
          <a:p>
            <a:pPr>
              <a:spcAft>
                <a:spcPts val="700"/>
              </a:spcAft>
            </a:pPr>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	</a:t>
            </a:r>
          </a:p>
        </p:txBody>
      </p:sp>
      <p:sp>
        <p:nvSpPr>
          <p:cNvPr id="28" name="TextBox 27"/>
          <p:cNvSpPr txBox="1"/>
          <p:nvPr/>
        </p:nvSpPr>
        <p:spPr>
          <a:xfrm>
            <a:off x="10763553" y="3826873"/>
            <a:ext cx="14028476" cy="2323713"/>
          </a:xfrm>
          <a:prstGeom prst="rect">
            <a:avLst/>
          </a:prstGeom>
          <a:noFill/>
        </p:spPr>
        <p:txBody>
          <a:bodyPr wrap="square" lIns="432055" tIns="53340" rIns="432055" bIns="53340" rtlCol="0" anchor="t">
            <a:spAutoFit/>
          </a:bodyPr>
          <a:lstStyle/>
          <a:p>
            <a:r>
              <a:rPr lang="en-US" sz="4800" b="1" dirty="0">
                <a:latin typeface="Arial"/>
                <a:ea typeface="+mn-lt"/>
                <a:cs typeface="+mn-lt"/>
              </a:rPr>
              <a:t>Results</a:t>
            </a:r>
            <a:endParaRPr lang="en-US" sz="4800" dirty="0">
              <a:latin typeface="Arial"/>
              <a:ea typeface="+mn-lt"/>
              <a:cs typeface="+mn-lt"/>
            </a:endParaRPr>
          </a:p>
          <a:p>
            <a:pPr marL="400041" indent="-400041">
              <a:buAutoNum type="arabicPeriod" startAt="5"/>
            </a:pPr>
            <a:endParaRPr lang="en-US" sz="4800" dirty="0"/>
          </a:p>
          <a:p>
            <a:endParaRPr lang="en-US" sz="4800" b="1" dirty="0">
              <a:latin typeface="Arial"/>
              <a:cs typeface="Arial"/>
            </a:endParaRPr>
          </a:p>
        </p:txBody>
      </p:sp>
      <p:sp>
        <p:nvSpPr>
          <p:cNvPr id="31" name="TextBox 30"/>
          <p:cNvSpPr txBox="1"/>
          <p:nvPr/>
        </p:nvSpPr>
        <p:spPr>
          <a:xfrm>
            <a:off x="27998409" y="3860279"/>
            <a:ext cx="9911557" cy="846386"/>
          </a:xfrm>
          <a:prstGeom prst="rect">
            <a:avLst/>
          </a:prstGeom>
          <a:noFill/>
        </p:spPr>
        <p:txBody>
          <a:bodyPr wrap="square" lIns="432055" tIns="53340" rIns="432055" bIns="53340" rtlCol="0" anchor="t">
            <a:spAutoFit/>
          </a:bodyPr>
          <a:lstStyle/>
          <a:p>
            <a:r>
              <a:rPr lang="en-US" sz="4800" b="1" dirty="0">
                <a:latin typeface="Arial"/>
                <a:cs typeface="Arial"/>
              </a:rPr>
              <a:t>Discussion </a:t>
            </a:r>
            <a:endParaRPr lang="en-US" sz="4800" dirty="0">
              <a:latin typeface="Arial" panose="020B0604020202020204" pitchFamily="34" charset="0"/>
              <a:cs typeface="Arial" panose="020B0604020202020204" pitchFamily="34" charset="0"/>
            </a:endParaRPr>
          </a:p>
        </p:txBody>
      </p:sp>
      <p:cxnSp>
        <p:nvCxnSpPr>
          <p:cNvPr id="23" name="Straight Connector 22"/>
          <p:cNvCxnSpPr>
            <a:cxnSpLocks/>
          </p:cNvCxnSpPr>
          <p:nvPr/>
        </p:nvCxnSpPr>
        <p:spPr>
          <a:xfrm>
            <a:off x="10763553" y="4370555"/>
            <a:ext cx="0" cy="5318204"/>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33" name="Straight Connector 32"/>
          <p:cNvCxnSpPr>
            <a:cxnSpLocks/>
          </p:cNvCxnSpPr>
          <p:nvPr/>
        </p:nvCxnSpPr>
        <p:spPr>
          <a:xfrm>
            <a:off x="27813835" y="4370555"/>
            <a:ext cx="0" cy="5230645"/>
          </a:xfrm>
          <a:prstGeom prst="line">
            <a:avLst/>
          </a:prstGeom>
          <a:ln w="19050"/>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2" y="207977"/>
            <a:ext cx="38404800" cy="1136927"/>
          </a:xfrm>
          <a:prstGeom prst="rect">
            <a:avLst/>
          </a:prstGeom>
          <a:solidFill>
            <a:srgbClr val="1E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4" name="Graphic 8">
            <a:extLst>
              <a:ext uri="{FF2B5EF4-FFF2-40B4-BE49-F238E27FC236}">
                <a16:creationId xmlns:a16="http://schemas.microsoft.com/office/drawing/2014/main" id="{F7849BD5-9C11-5D44-854F-7027C6FBA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46" y="494422"/>
            <a:ext cx="6617649" cy="582592"/>
          </a:xfrm>
          <a:prstGeom prst="rect">
            <a:avLst/>
          </a:prstGeom>
        </p:spPr>
      </p:pic>
      <p:sp>
        <p:nvSpPr>
          <p:cNvPr id="17" name="Rectangle 16"/>
          <p:cNvSpPr/>
          <p:nvPr/>
        </p:nvSpPr>
        <p:spPr>
          <a:xfrm>
            <a:off x="27998409" y="14076351"/>
            <a:ext cx="9911557" cy="954107"/>
          </a:xfrm>
          <a:prstGeom prst="rect">
            <a:avLst/>
          </a:prstGeom>
          <a:ln w="28575">
            <a:noFill/>
          </a:ln>
        </p:spPr>
        <p:txBody>
          <a:bodyPr wrap="square" tIns="106680" bIns="106680">
            <a:spAutoFit/>
          </a:bodyPr>
          <a:lstStyle/>
          <a:p>
            <a:r>
              <a:rPr lang="en-US" sz="4800" b="1" dirty="0">
                <a:latin typeface="Arial" panose="020B0604020202020204" pitchFamily="34" charset="0"/>
                <a:cs typeface="Arial" panose="020B0604020202020204" pitchFamily="34" charset="0"/>
              </a:rPr>
              <a:t>References </a:t>
            </a:r>
          </a:p>
        </p:txBody>
      </p:sp>
      <p:sp>
        <p:nvSpPr>
          <p:cNvPr id="3" name="TextBox 2">
            <a:extLst>
              <a:ext uri="{FF2B5EF4-FFF2-40B4-BE49-F238E27FC236}">
                <a16:creationId xmlns:a16="http://schemas.microsoft.com/office/drawing/2014/main" id="{08369313-4C77-8B57-7613-19FD8602D016}"/>
              </a:ext>
            </a:extLst>
          </p:cNvPr>
          <p:cNvSpPr txBox="1"/>
          <p:nvPr/>
        </p:nvSpPr>
        <p:spPr>
          <a:xfrm>
            <a:off x="362467" y="8545456"/>
            <a:ext cx="7921252" cy="830997"/>
          </a:xfrm>
          <a:prstGeom prst="rect">
            <a:avLst/>
          </a:prstGeom>
          <a:noFill/>
        </p:spPr>
        <p:txBody>
          <a:bodyPr wrap="square">
            <a:spAutoFit/>
          </a:bodyPr>
          <a:lstStyle/>
          <a:p>
            <a:r>
              <a:rPr lang="en-US" sz="4800" b="1" dirty="0">
                <a:latin typeface="Arial" panose="020B0604020202020204" pitchFamily="34" charset="0"/>
                <a:cs typeface="Arial" panose="020B0604020202020204" pitchFamily="34" charset="0"/>
              </a:rPr>
              <a:t>Aims &amp; Hypotheses </a:t>
            </a:r>
          </a:p>
        </p:txBody>
      </p:sp>
      <p:sp>
        <p:nvSpPr>
          <p:cNvPr id="6" name="TextBox 5">
            <a:extLst>
              <a:ext uri="{FF2B5EF4-FFF2-40B4-BE49-F238E27FC236}">
                <a16:creationId xmlns:a16="http://schemas.microsoft.com/office/drawing/2014/main" id="{3D94F803-98C3-0A89-78EE-7E95EF68EE13}"/>
              </a:ext>
            </a:extLst>
          </p:cNvPr>
          <p:cNvSpPr txBox="1"/>
          <p:nvPr/>
        </p:nvSpPr>
        <p:spPr>
          <a:xfrm>
            <a:off x="476846" y="16921001"/>
            <a:ext cx="6799822" cy="830997"/>
          </a:xfrm>
          <a:prstGeom prst="rect">
            <a:avLst/>
          </a:prstGeom>
          <a:noFill/>
        </p:spPr>
        <p:txBody>
          <a:bodyPr wrap="square">
            <a:spAutoFit/>
          </a:bodyPr>
          <a:lstStyle/>
          <a:p>
            <a:r>
              <a:rPr lang="en-US" sz="4800" b="1" dirty="0">
                <a:latin typeface="Arial" panose="020B0604020202020204" pitchFamily="34" charset="0"/>
                <a:cs typeface="Arial" panose="020B0604020202020204" pitchFamily="34" charset="0"/>
              </a:rPr>
              <a:t>Methodology</a:t>
            </a:r>
          </a:p>
        </p:txBody>
      </p:sp>
      <p:sp>
        <p:nvSpPr>
          <p:cNvPr id="9" name="TextBox 8">
            <a:extLst>
              <a:ext uri="{FF2B5EF4-FFF2-40B4-BE49-F238E27FC236}">
                <a16:creationId xmlns:a16="http://schemas.microsoft.com/office/drawing/2014/main" id="{44887071-F0C1-C92A-A497-B5C757ADA12E}"/>
              </a:ext>
            </a:extLst>
          </p:cNvPr>
          <p:cNvSpPr txBox="1"/>
          <p:nvPr/>
        </p:nvSpPr>
        <p:spPr>
          <a:xfrm>
            <a:off x="34704861" y="17708920"/>
            <a:ext cx="3551777" cy="830997"/>
          </a:xfrm>
          <a:prstGeom prst="rect">
            <a:avLst/>
          </a:prstGeom>
          <a:noFill/>
        </p:spPr>
        <p:txBody>
          <a:bodyPr wrap="square" lIns="0" rtlCol="0">
            <a:spAutoFit/>
          </a:bodyPr>
          <a:lstStyle/>
          <a:p>
            <a:pPr algn="ctr"/>
            <a:r>
              <a:rPr lang="en-US" sz="4800" dirty="0">
                <a:solidFill>
                  <a:srgbClr val="1E6A53"/>
                </a:solidFill>
                <a:latin typeface="Arial" panose="020B0604020202020204" pitchFamily="34" charset="0"/>
                <a:cs typeface="Arial" panose="020B0604020202020204" pitchFamily="34" charset="0"/>
              </a:rPr>
              <a:t>uab.edu</a:t>
            </a:r>
          </a:p>
        </p:txBody>
      </p:sp>
    </p:spTree>
    <p:extLst>
      <p:ext uri="{BB962C8B-B14F-4D97-AF65-F5344CB8AC3E}">
        <p14:creationId xmlns:p14="http://schemas.microsoft.com/office/powerpoint/2010/main" val="3435746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B General Template_72w_2022" id="{67EA1966-4B48-4A06-986C-870EDDE813CF}" vid="{D7D7D798-9CF6-423B-9894-97F30627A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UAB General Template_72w_2022</Template>
  <TotalTime>0</TotalTime>
  <Words>371</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 Light</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Huneycutt, Samantha Marie</dc:creator>
  <cp:lastModifiedBy>Huneycutt, Samantha Marie</cp:lastModifiedBy>
  <cp:revision>1</cp:revision>
  <dcterms:created xsi:type="dcterms:W3CDTF">2022-08-16T16:05:33Z</dcterms:created>
  <dcterms:modified xsi:type="dcterms:W3CDTF">2022-08-16T16:05:59Z</dcterms:modified>
</cp:coreProperties>
</file>