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tif" ContentType="image/tif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7" r:id="rId1"/>
  </p:sldMasterIdLst>
  <p:notesMasterIdLst>
    <p:notesMasterId r:id="rId70"/>
  </p:notesMasterIdLst>
  <p:handoutMasterIdLst>
    <p:handoutMasterId r:id="rId71"/>
  </p:handoutMasterIdLst>
  <p:sldIdLst>
    <p:sldId id="321" r:id="rId2"/>
    <p:sldId id="1116" r:id="rId3"/>
    <p:sldId id="1070" r:id="rId4"/>
    <p:sldId id="1071" r:id="rId5"/>
    <p:sldId id="1056" r:id="rId6"/>
    <p:sldId id="1111" r:id="rId7"/>
    <p:sldId id="1112" r:id="rId8"/>
    <p:sldId id="1110" r:id="rId9"/>
    <p:sldId id="1113" r:id="rId10"/>
    <p:sldId id="1137" r:id="rId11"/>
    <p:sldId id="1140" r:id="rId12"/>
    <p:sldId id="1141" r:id="rId13"/>
    <p:sldId id="1142" r:id="rId14"/>
    <p:sldId id="1086" r:id="rId15"/>
    <p:sldId id="1084" r:id="rId16"/>
    <p:sldId id="1123" r:id="rId17"/>
    <p:sldId id="1128" r:id="rId18"/>
    <p:sldId id="1127" r:id="rId19"/>
    <p:sldId id="1143" r:id="rId20"/>
    <p:sldId id="1060" r:id="rId21"/>
    <p:sldId id="1091" r:id="rId22"/>
    <p:sldId id="1124" r:id="rId23"/>
    <p:sldId id="1144" r:id="rId24"/>
    <p:sldId id="1053" r:id="rId25"/>
    <p:sldId id="1121" r:id="rId26"/>
    <p:sldId id="1122" r:id="rId27"/>
    <p:sldId id="1145" r:id="rId28"/>
    <p:sldId id="1120" r:id="rId29"/>
    <p:sldId id="1146" r:id="rId30"/>
    <p:sldId id="1138" r:id="rId31"/>
    <p:sldId id="1147" r:id="rId32"/>
    <p:sldId id="1105" r:id="rId33"/>
    <p:sldId id="1106" r:id="rId34"/>
    <p:sldId id="1100" r:id="rId35"/>
    <p:sldId id="1148" r:id="rId36"/>
    <p:sldId id="1059" r:id="rId37"/>
    <p:sldId id="1064" r:id="rId38"/>
    <p:sldId id="1149" r:id="rId39"/>
    <p:sldId id="1098" r:id="rId40"/>
    <p:sldId id="1133" r:id="rId41"/>
    <p:sldId id="1160" r:id="rId42"/>
    <p:sldId id="1062" r:id="rId43"/>
    <p:sldId id="1099" r:id="rId44"/>
    <p:sldId id="1151" r:id="rId45"/>
    <p:sldId id="1104" r:id="rId46"/>
    <p:sldId id="1115" r:id="rId47"/>
    <p:sldId id="1162" r:id="rId48"/>
    <p:sldId id="1161" r:id="rId49"/>
    <p:sldId id="1139" r:id="rId50"/>
    <p:sldId id="1058" r:id="rId51"/>
    <p:sldId id="1152" r:id="rId52"/>
    <p:sldId id="1055" r:id="rId53"/>
    <p:sldId id="1036" r:id="rId54"/>
    <p:sldId id="1153" r:id="rId55"/>
    <p:sldId id="1130" r:id="rId56"/>
    <p:sldId id="1154" r:id="rId57"/>
    <p:sldId id="1155" r:id="rId58"/>
    <p:sldId id="1132" r:id="rId59"/>
    <p:sldId id="1156" r:id="rId60"/>
    <p:sldId id="1131" r:id="rId61"/>
    <p:sldId id="1164" r:id="rId62"/>
    <p:sldId id="1157" r:id="rId63"/>
    <p:sldId id="1074" r:id="rId64"/>
    <p:sldId id="1158" r:id="rId65"/>
    <p:sldId id="1159" r:id="rId66"/>
    <p:sldId id="1167" r:id="rId67"/>
    <p:sldId id="1168" r:id="rId68"/>
    <p:sldId id="1165" r:id="rId69"/>
  </p:sldIdLst>
  <p:sldSz cx="10287000" cy="6858000" type="35mm"/>
  <p:notesSz cx="6858000" cy="9190038"/>
  <p:kinsoku lang="ja-JP" invalStChars="、。，．・：；？！゛゜ヽヾゝゞ々ー’”）〕］｝〉》」』】°‰′″℃￠％ぁぃぅぇぉっゃゅょゎァィゥェォッャュョヮヵヶ!%),.:;?]}｡｣､･ｧｨｩｪｫｬｭｮｯｰﾞﾟ" invalEndChars="‘“（〔［｛〈《「『【￥＄$([\{｢￡"/>
  <p:defaultTextStyle>
    <a:defPPr>
      <a:defRPr lang="en-US"/>
    </a:defPPr>
    <a:lvl1pPr algn="ctr" rtl="0" eaLnBrk="0" fontAlgn="base" hangingPunct="0">
      <a:spcBef>
        <a:spcPct val="0"/>
      </a:spcBef>
      <a:spcAft>
        <a:spcPct val="0"/>
      </a:spcAft>
      <a:defRPr sz="2000" b="1"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000" b="1"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000" b="1"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000" b="1"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000" b="1" kern="1200">
        <a:solidFill>
          <a:schemeClr val="tx1"/>
        </a:solidFill>
        <a:latin typeface="Times New Roman" pitchFamily="18" charset="0"/>
        <a:ea typeface="+mn-ea"/>
        <a:cs typeface="+mn-cs"/>
      </a:defRPr>
    </a:lvl5pPr>
    <a:lvl6pPr marL="2286000" algn="l" defTabSz="914400" rtl="0" eaLnBrk="1" latinLnBrk="0" hangingPunct="1">
      <a:defRPr sz="2000" b="1" kern="1200">
        <a:solidFill>
          <a:schemeClr val="tx1"/>
        </a:solidFill>
        <a:latin typeface="Times New Roman" pitchFamily="18" charset="0"/>
        <a:ea typeface="+mn-ea"/>
        <a:cs typeface="+mn-cs"/>
      </a:defRPr>
    </a:lvl6pPr>
    <a:lvl7pPr marL="2743200" algn="l" defTabSz="914400" rtl="0" eaLnBrk="1" latinLnBrk="0" hangingPunct="1">
      <a:defRPr sz="2000" b="1" kern="1200">
        <a:solidFill>
          <a:schemeClr val="tx1"/>
        </a:solidFill>
        <a:latin typeface="Times New Roman" pitchFamily="18" charset="0"/>
        <a:ea typeface="+mn-ea"/>
        <a:cs typeface="+mn-cs"/>
      </a:defRPr>
    </a:lvl7pPr>
    <a:lvl8pPr marL="3200400" algn="l" defTabSz="914400" rtl="0" eaLnBrk="1" latinLnBrk="0" hangingPunct="1">
      <a:defRPr sz="2000" b="1" kern="1200">
        <a:solidFill>
          <a:schemeClr val="tx1"/>
        </a:solidFill>
        <a:latin typeface="Times New Roman" pitchFamily="18" charset="0"/>
        <a:ea typeface="+mn-ea"/>
        <a:cs typeface="+mn-cs"/>
      </a:defRPr>
    </a:lvl8pPr>
    <a:lvl9pPr marL="3657600" algn="l" defTabSz="914400" rtl="0" eaLnBrk="1" latinLnBrk="0" hangingPunct="1">
      <a:defRPr sz="2000" b="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289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C6748"/>
    <a:srgbClr val="FAF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36" autoAdjust="0"/>
    <p:restoredTop sz="50061" autoAdjust="0"/>
  </p:normalViewPr>
  <p:slideViewPr>
    <p:cSldViewPr>
      <p:cViewPr>
        <p:scale>
          <a:sx n="129" d="100"/>
          <a:sy n="129" d="100"/>
        </p:scale>
        <p:origin x="1512" y="144"/>
      </p:cViewPr>
      <p:guideLst>
        <p:guide orient="horz" pos="2160"/>
        <p:guide pos="3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2724"/>
    </p:cViewPr>
  </p:sorterViewPr>
  <p:notesViewPr>
    <p:cSldViewPr>
      <p:cViewPr>
        <p:scale>
          <a:sx n="75" d="100"/>
          <a:sy n="75" d="100"/>
        </p:scale>
        <p:origin x="-732" y="192"/>
      </p:cViewPr>
      <p:guideLst>
        <p:guide orient="horz" pos="289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notesMaster" Target="notesMasters/notesMaster1.xml"/><Relationship Id="rId71" Type="http://schemas.openxmlformats.org/officeDocument/2006/relationships/handoutMaster" Target="handoutMasters/handoutMaster1.xml"/><Relationship Id="rId72"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 Id="rId2"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invertIfNegative val="0"/>
          <c:dLbls>
            <c:spPr>
              <a:noFill/>
              <a:ln>
                <a:noFill/>
              </a:ln>
              <a:effectLst/>
            </c:spPr>
            <c:txPr>
              <a:bodyPr/>
              <a:lstStyle/>
              <a:p>
                <a:pPr>
                  <a:defRPr sz="1500" b="1" i="0" baseline="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2004</c:v>
                </c:pt>
                <c:pt idx="1">
                  <c:v>2005</c:v>
                </c:pt>
                <c:pt idx="2">
                  <c:v>2006(a)</c:v>
                </c:pt>
                <c:pt idx="3">
                  <c:v>2007</c:v>
                </c:pt>
                <c:pt idx="4">
                  <c:v>2008</c:v>
                </c:pt>
                <c:pt idx="5">
                  <c:v>2009</c:v>
                </c:pt>
                <c:pt idx="6">
                  <c:v>2010</c:v>
                </c:pt>
                <c:pt idx="7">
                  <c:v>2011</c:v>
                </c:pt>
                <c:pt idx="8">
                  <c:v>2012</c:v>
                </c:pt>
                <c:pt idx="9">
                  <c:v>2013(b)</c:v>
                </c:pt>
                <c:pt idx="10">
                  <c:v>2014(c)</c:v>
                </c:pt>
                <c:pt idx="11">
                  <c:v>2015</c:v>
                </c:pt>
              </c:strCache>
            </c:strRef>
          </c:cat>
          <c:val>
            <c:numRef>
              <c:f>Sheet1!$B$2:$B$13</c:f>
              <c:numCache>
                <c:formatCode>General</c:formatCode>
                <c:ptCount val="12"/>
                <c:pt idx="0">
                  <c:v>18.0</c:v>
                </c:pt>
                <c:pt idx="1">
                  <c:v>17.0</c:v>
                </c:pt>
                <c:pt idx="2">
                  <c:v>19.0</c:v>
                </c:pt>
                <c:pt idx="3">
                  <c:v>22.0</c:v>
                </c:pt>
                <c:pt idx="4">
                  <c:v>22.0</c:v>
                </c:pt>
                <c:pt idx="5">
                  <c:v>25.0</c:v>
                </c:pt>
                <c:pt idx="6">
                  <c:v>25.0</c:v>
                </c:pt>
                <c:pt idx="7">
                  <c:v>28.0</c:v>
                </c:pt>
                <c:pt idx="8">
                  <c:v>29.0</c:v>
                </c:pt>
                <c:pt idx="9">
                  <c:v>31.0</c:v>
                </c:pt>
                <c:pt idx="10">
                  <c:v>26.0</c:v>
                </c:pt>
                <c:pt idx="11">
                  <c:v>25.0</c:v>
                </c:pt>
              </c:numCache>
            </c:numRef>
          </c:val>
        </c:ser>
        <c:dLbls>
          <c:showLegendKey val="0"/>
          <c:showVal val="0"/>
          <c:showCatName val="0"/>
          <c:showSerName val="0"/>
          <c:showPercent val="0"/>
          <c:showBubbleSize val="0"/>
        </c:dLbls>
        <c:gapWidth val="150"/>
        <c:overlap val="100"/>
        <c:axId val="-2060118608"/>
        <c:axId val="-2137402160"/>
      </c:barChart>
      <c:catAx>
        <c:axId val="-2060118608"/>
        <c:scaling>
          <c:orientation val="minMax"/>
        </c:scaling>
        <c:delete val="0"/>
        <c:axPos val="t"/>
        <c:numFmt formatCode="General" sourceLinked="0"/>
        <c:majorTickMark val="out"/>
        <c:minorTickMark val="none"/>
        <c:tickLblPos val="nextTo"/>
        <c:crossAx val="-2137402160"/>
        <c:crosses val="autoZero"/>
        <c:auto val="1"/>
        <c:lblAlgn val="ctr"/>
        <c:lblOffset val="100"/>
        <c:noMultiLvlLbl val="0"/>
      </c:catAx>
      <c:valAx>
        <c:axId val="-2137402160"/>
        <c:scaling>
          <c:orientation val="maxMin"/>
          <c:max val="30.0"/>
          <c:min val="0.0"/>
        </c:scaling>
        <c:delete val="0"/>
        <c:axPos val="l"/>
        <c:majorGridlines/>
        <c:numFmt formatCode="General" sourceLinked="1"/>
        <c:majorTickMark val="out"/>
        <c:minorTickMark val="none"/>
        <c:tickLblPos val="nextTo"/>
        <c:crossAx val="-2060118608"/>
        <c:crosses val="autoZero"/>
        <c:crossBetween val="between"/>
        <c:majorUnit val="10.0"/>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20751443569554"/>
          <c:y val="0.0836991450106965"/>
          <c:w val="0.815441338582677"/>
          <c:h val="0.686923141824058"/>
        </c:manualLayout>
      </c:layout>
      <c:barChart>
        <c:barDir val="col"/>
        <c:grouping val="clustered"/>
        <c:varyColors val="0"/>
        <c:ser>
          <c:idx val="0"/>
          <c:order val="0"/>
          <c:tx>
            <c:strRef>
              <c:f>Sheet1!$B$1</c:f>
              <c:strCache>
                <c:ptCount val="1"/>
                <c:pt idx="0">
                  <c:v>Ranking</c:v>
                </c:pt>
              </c:strCache>
            </c:strRef>
          </c:tx>
          <c:spPr>
            <a:solidFill>
              <a:srgbClr val="006600"/>
            </a:solidFill>
          </c:spPr>
          <c:invertIfNegative val="0"/>
          <c:dLbls>
            <c:spPr>
              <a:noFill/>
              <a:ln>
                <a:noFill/>
              </a:ln>
              <a:effectLst/>
            </c:spPr>
            <c:txPr>
              <a:bodyPr/>
              <a:lstStyle/>
              <a:p>
                <a:pPr>
                  <a:defRPr sz="1800">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Sheet1!$A$2:$A$16</c:f>
              <c:strCache>
                <c:ptCount val="10"/>
                <c:pt idx="0">
                  <c:v>2006</c:v>
                </c:pt>
                <c:pt idx="1">
                  <c:v>2007</c:v>
                </c:pt>
                <c:pt idx="2">
                  <c:v>2008</c:v>
                </c:pt>
                <c:pt idx="3">
                  <c:v>2009</c:v>
                </c:pt>
                <c:pt idx="4">
                  <c:v>2010</c:v>
                </c:pt>
                <c:pt idx="5">
                  <c:v>2011</c:v>
                </c:pt>
                <c:pt idx="6">
                  <c:v>2012</c:v>
                </c:pt>
                <c:pt idx="7">
                  <c:v>2013</c:v>
                </c:pt>
                <c:pt idx="8">
                  <c:v>2014</c:v>
                </c:pt>
                <c:pt idx="9">
                  <c:v>2015 (c)</c:v>
                </c:pt>
              </c:strCache>
            </c:strRef>
          </c:cat>
          <c:val>
            <c:numRef>
              <c:f>Sheet1!$B$2:$B$16</c:f>
              <c:numCache>
                <c:formatCode>General</c:formatCode>
                <c:ptCount val="10"/>
                <c:pt idx="0">
                  <c:v>10.0</c:v>
                </c:pt>
                <c:pt idx="1">
                  <c:v>10.0</c:v>
                </c:pt>
                <c:pt idx="2">
                  <c:v>10.0</c:v>
                </c:pt>
                <c:pt idx="3">
                  <c:v>9.0</c:v>
                </c:pt>
                <c:pt idx="4">
                  <c:v>9.0</c:v>
                </c:pt>
                <c:pt idx="5">
                  <c:v>10.0</c:v>
                </c:pt>
                <c:pt idx="6">
                  <c:v>11.0</c:v>
                </c:pt>
                <c:pt idx="7">
                  <c:v>12.0</c:v>
                </c:pt>
                <c:pt idx="8">
                  <c:v>9.0</c:v>
                </c:pt>
                <c:pt idx="9">
                  <c:v>9.0</c:v>
                </c:pt>
              </c:numCache>
            </c:numRef>
          </c:val>
        </c:ser>
        <c:dLbls>
          <c:showLegendKey val="0"/>
          <c:showVal val="0"/>
          <c:showCatName val="0"/>
          <c:showSerName val="0"/>
          <c:showPercent val="0"/>
          <c:showBubbleSize val="0"/>
        </c:dLbls>
        <c:gapWidth val="75"/>
        <c:overlap val="-25"/>
        <c:axId val="-2060008816"/>
        <c:axId val="-2126210640"/>
      </c:barChart>
      <c:catAx>
        <c:axId val="-2060008816"/>
        <c:scaling>
          <c:orientation val="minMax"/>
        </c:scaling>
        <c:delete val="0"/>
        <c:axPos val="t"/>
        <c:numFmt formatCode="General" sourceLinked="1"/>
        <c:majorTickMark val="none"/>
        <c:minorTickMark val="none"/>
        <c:tickLblPos val="low"/>
        <c:txPr>
          <a:bodyPr/>
          <a:lstStyle/>
          <a:p>
            <a:pPr>
              <a:defRPr sz="1800" b="0"/>
            </a:pPr>
            <a:endParaRPr lang="en-US"/>
          </a:p>
        </c:txPr>
        <c:crossAx val="-2126210640"/>
        <c:crossesAt val="0.0"/>
        <c:auto val="1"/>
        <c:lblAlgn val="ctr"/>
        <c:lblOffset val="100"/>
        <c:noMultiLvlLbl val="0"/>
      </c:catAx>
      <c:valAx>
        <c:axId val="-2126210640"/>
        <c:scaling>
          <c:orientation val="maxMin"/>
          <c:max val="15.0"/>
          <c:min val="0.0"/>
        </c:scaling>
        <c:delete val="0"/>
        <c:axPos val="l"/>
        <c:majorGridlines/>
        <c:title>
          <c:tx>
            <c:rich>
              <a:bodyPr rot="-5400000" vert="horz"/>
              <a:lstStyle/>
              <a:p>
                <a:pPr>
                  <a:defRPr sz="2000"/>
                </a:pPr>
                <a:r>
                  <a:rPr lang="en-US" sz="2000" smtClean="0"/>
                  <a:t>UAB SOM NIH Rank</a:t>
                </a:r>
                <a:endParaRPr lang="en-US" sz="2000" dirty="0"/>
              </a:p>
            </c:rich>
          </c:tx>
          <c:layout>
            <c:manualLayout>
              <c:xMode val="edge"/>
              <c:yMode val="edge"/>
              <c:x val="0.00322046613668888"/>
              <c:y val="0.294484212200748"/>
            </c:manualLayout>
          </c:layout>
          <c:overlay val="0"/>
        </c:title>
        <c:numFmt formatCode="#,##0" sourceLinked="0"/>
        <c:majorTickMark val="none"/>
        <c:minorTickMark val="none"/>
        <c:tickLblPos val="low"/>
        <c:txPr>
          <a:bodyPr/>
          <a:lstStyle/>
          <a:p>
            <a:pPr>
              <a:defRPr sz="1800"/>
            </a:pPr>
            <a:endParaRPr lang="en-US"/>
          </a:p>
        </c:txPr>
        <c:crossAx val="-2060008816"/>
        <c:crosses val="autoZero"/>
        <c:crossBetween val="between"/>
        <c:majorUnit val="10.0"/>
      </c:valAx>
      <c:spPr>
        <a:no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a:noFill/>
            </a:ln>
          </c:spPr>
          <c:dPt>
            <c:idx val="0"/>
            <c:bubble3D val="0"/>
            <c:spPr>
              <a:solidFill>
                <a:schemeClr val="tx2"/>
              </a:solidFill>
              <a:ln w="19050">
                <a:solidFill>
                  <a:schemeClr val="tx2"/>
                </a:solidFill>
              </a:ln>
              <a:effectLst/>
            </c:spPr>
          </c:dPt>
          <c:dPt>
            <c:idx val="1"/>
            <c:bubble3D val="0"/>
            <c:spPr>
              <a:solidFill>
                <a:srgbClr val="FFC000"/>
              </a:solidFill>
              <a:ln w="19050">
                <a:solidFill>
                  <a:srgbClr val="FFC000"/>
                </a:solidFill>
              </a:ln>
              <a:effectLst/>
            </c:spPr>
          </c:dPt>
          <c:dPt>
            <c:idx val="2"/>
            <c:bubble3D val="0"/>
            <c:spPr>
              <a:solidFill>
                <a:srgbClr val="92D050"/>
              </a:solidFill>
              <a:ln w="19050">
                <a:solidFill>
                  <a:srgbClr val="92D050"/>
                </a:solidFill>
              </a:ln>
              <a:effectLst/>
            </c:spPr>
          </c:dPt>
          <c:dPt>
            <c:idx val="3"/>
            <c:bubble3D val="0"/>
            <c:spPr>
              <a:solidFill>
                <a:srgbClr val="00B0F0"/>
              </a:solidFill>
              <a:ln w="19050">
                <a:solidFill>
                  <a:srgbClr val="00B0F0"/>
                </a:solidFill>
              </a:ln>
              <a:effectLst/>
            </c:spPr>
          </c:dPt>
          <c:dPt>
            <c:idx val="4"/>
            <c:bubble3D val="0"/>
            <c:spPr>
              <a:solidFill>
                <a:schemeClr val="accent5"/>
              </a:solidFill>
              <a:ln w="19050">
                <a:noFill/>
              </a:ln>
              <a:effectLst/>
            </c:spPr>
          </c:dPt>
          <c:dPt>
            <c:idx val="5"/>
            <c:bubble3D val="0"/>
            <c:spPr>
              <a:solidFill>
                <a:srgbClr val="FF00FF"/>
              </a:solidFill>
              <a:ln w="19050">
                <a:solidFill>
                  <a:srgbClr val="FF00FF"/>
                </a:solidFill>
              </a:ln>
              <a:effectLst/>
            </c:spPr>
          </c:dPt>
          <c:dPt>
            <c:idx val="6"/>
            <c:bubble3D val="0"/>
            <c:spPr>
              <a:solidFill>
                <a:srgbClr val="9999FF"/>
              </a:solidFill>
              <a:ln w="19050">
                <a:solidFill>
                  <a:srgbClr val="9999FF"/>
                </a:solidFill>
              </a:ln>
              <a:effectLst/>
            </c:spPr>
          </c:dPt>
          <c:dPt>
            <c:idx val="7"/>
            <c:bubble3D val="0"/>
            <c:spPr>
              <a:solidFill>
                <a:srgbClr val="006699"/>
              </a:solidFill>
              <a:ln w="19050">
                <a:solidFill>
                  <a:srgbClr val="006699"/>
                </a:solidFill>
              </a:ln>
              <a:effectLst/>
            </c:spPr>
          </c:dPt>
          <c:dPt>
            <c:idx val="8"/>
            <c:bubble3D val="0"/>
            <c:spPr>
              <a:solidFill>
                <a:schemeClr val="accent3">
                  <a:lumMod val="60000"/>
                </a:schemeClr>
              </a:solidFill>
              <a:ln w="19050">
                <a:noFill/>
              </a:ln>
              <a:effectLst/>
            </c:spPr>
          </c:dPt>
          <c:dPt>
            <c:idx val="9"/>
            <c:bubble3D val="0"/>
            <c:spPr>
              <a:solidFill>
                <a:schemeClr val="accent4">
                  <a:lumMod val="60000"/>
                </a:schemeClr>
              </a:solidFill>
              <a:ln w="19050">
                <a:noFill/>
              </a:ln>
              <a:effectLst/>
            </c:spPr>
          </c:dPt>
          <c:dPt>
            <c:idx val="10"/>
            <c:bubble3D val="0"/>
            <c:spPr>
              <a:solidFill>
                <a:schemeClr val="accent5">
                  <a:lumMod val="60000"/>
                </a:schemeClr>
              </a:solidFill>
              <a:ln w="19050">
                <a:noFill/>
              </a:ln>
              <a:effectLst/>
            </c:spPr>
          </c:dPt>
          <c:dPt>
            <c:idx val="11"/>
            <c:bubble3D val="0"/>
            <c:spPr>
              <a:solidFill>
                <a:schemeClr val="accent6">
                  <a:lumMod val="60000"/>
                </a:schemeClr>
              </a:solidFill>
              <a:ln w="19050">
                <a:noFill/>
              </a:ln>
              <a:effectLst/>
            </c:spPr>
          </c:dPt>
          <c:dPt>
            <c:idx val="12"/>
            <c:bubble3D val="0"/>
            <c:spPr>
              <a:solidFill>
                <a:schemeClr val="accent1">
                  <a:lumMod val="80000"/>
                  <a:lumOff val="20000"/>
                </a:schemeClr>
              </a:solidFill>
              <a:ln w="19050">
                <a:noFill/>
              </a:ln>
              <a:effectLst/>
            </c:spPr>
          </c:dPt>
          <c:dPt>
            <c:idx val="13"/>
            <c:bubble3D val="0"/>
            <c:spPr>
              <a:solidFill>
                <a:schemeClr val="accent2">
                  <a:lumMod val="80000"/>
                  <a:lumOff val="20000"/>
                </a:schemeClr>
              </a:solidFill>
              <a:ln w="19050">
                <a:noFill/>
              </a:ln>
              <a:effectLst/>
            </c:spPr>
          </c:dPt>
          <c:dPt>
            <c:idx val="14"/>
            <c:bubble3D val="0"/>
            <c:spPr>
              <a:solidFill>
                <a:schemeClr val="accent3">
                  <a:lumMod val="80000"/>
                  <a:lumOff val="20000"/>
                </a:schemeClr>
              </a:solidFill>
              <a:ln w="19050">
                <a:noFill/>
              </a:ln>
              <a:effectLst/>
            </c:spPr>
          </c:dPt>
          <c:dPt>
            <c:idx val="15"/>
            <c:bubble3D val="0"/>
            <c:spPr>
              <a:solidFill>
                <a:schemeClr val="accent4">
                  <a:lumMod val="80000"/>
                  <a:lumOff val="20000"/>
                </a:schemeClr>
              </a:solidFill>
              <a:ln w="19050">
                <a:noFill/>
              </a:ln>
              <a:effectLst/>
            </c:spPr>
          </c:dPt>
          <c:dPt>
            <c:idx val="16"/>
            <c:bubble3D val="0"/>
            <c:spPr>
              <a:solidFill>
                <a:schemeClr val="accent5">
                  <a:lumMod val="80000"/>
                  <a:lumOff val="20000"/>
                </a:schemeClr>
              </a:solidFill>
              <a:ln w="19050">
                <a:noFill/>
              </a:ln>
              <a:effectLst/>
            </c:spPr>
          </c:dPt>
          <c:dPt>
            <c:idx val="17"/>
            <c:bubble3D val="0"/>
            <c:spPr>
              <a:solidFill>
                <a:schemeClr val="accent6">
                  <a:lumMod val="80000"/>
                  <a:lumOff val="20000"/>
                </a:schemeClr>
              </a:solidFill>
              <a:ln w="19050">
                <a:noFill/>
              </a:ln>
              <a:effectLst/>
            </c:spPr>
          </c:dPt>
          <c:dPt>
            <c:idx val="18"/>
            <c:bubble3D val="0"/>
            <c:spPr>
              <a:solidFill>
                <a:schemeClr val="accent1">
                  <a:lumMod val="80000"/>
                </a:schemeClr>
              </a:solidFill>
              <a:ln w="19050">
                <a:noFill/>
              </a:ln>
              <a:effectLst/>
            </c:spPr>
          </c:dPt>
          <c:dLbls>
            <c:dLbl>
              <c:idx val="8"/>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Times New Roman" panose="02020603050405020304" pitchFamily="18" charset="0"/>
                      <a:ea typeface="+mn-ea"/>
                      <a:cs typeface="+mn-cs"/>
                    </a:defRPr>
                  </a:pPr>
                  <a:endParaRPr lang="en-US"/>
                </a:p>
              </c:txPr>
              <c:dLblPos val="bestFit"/>
              <c:showLegendKey val="0"/>
              <c:showVal val="0"/>
              <c:showCatName val="0"/>
              <c:showSerName val="0"/>
              <c:showPercent val="1"/>
              <c:showBubbleSize val="0"/>
              <c:extLst>
                <c:ext xmlns:c15="http://schemas.microsoft.com/office/drawing/2012/chart" uri="{CE6537A1-D6FC-4f65-9D91-7224C49458BB}"/>
              </c:extLst>
            </c:dLbl>
            <c:dLbl>
              <c:idx val="9"/>
              <c:tx>
                <c:rich>
                  <a:bodyPr/>
                  <a:lstStyle/>
                  <a:p>
                    <a:fld id="{AA33F505-513C-4A42-B522-7942BAE2D995}" type="PERCENTAGE">
                      <a:rPr lang="it-IT">
                        <a:solidFill>
                          <a:schemeClr val="bg1"/>
                        </a:solidFill>
                      </a:rPr>
                      <a:pPr/>
                      <a:t>[PERCENTAGE]</a:t>
                    </a:fld>
                    <a:endParaRPr lang="en-US"/>
                  </a:p>
                </c:rich>
              </c:tx>
              <c:dLblPos val="bestFit"/>
              <c:showLegendKey val="0"/>
              <c:showVal val="0"/>
              <c:showCatName val="0"/>
              <c:showSerName val="0"/>
              <c:showPercent val="1"/>
              <c:showBubbleSize val="0"/>
              <c:separator>; </c:separator>
              <c:extLst>
                <c:ext xmlns:c15="http://schemas.microsoft.com/office/drawing/2012/chart" uri="{CE6537A1-D6FC-4f65-9D91-7224C49458BB}">
                  <c15:dlblFieldTable/>
                  <c15:showDataLabelsRange val="0"/>
                </c:ext>
              </c:extLst>
            </c:dLbl>
            <c:dLbl>
              <c:idx val="13"/>
              <c:tx>
                <c:rich>
                  <a:bodyPr/>
                  <a:lstStyle/>
                  <a:p>
                    <a:fld id="{67E1AB62-82ED-344E-988F-CFC54B3899DD}" type="PERCENTAGE">
                      <a:rPr lang="pt-BR">
                        <a:solidFill>
                          <a:schemeClr val="bg1"/>
                        </a:solidFill>
                      </a:rPr>
                      <a:pPr/>
                      <a:t>[PERCENTAGE]</a:t>
                    </a:fld>
                    <a:endParaRPr lang="en-US"/>
                  </a:p>
                </c:rich>
              </c:tx>
              <c:dLblPos val="bestFit"/>
              <c:showLegendKey val="0"/>
              <c:showVal val="0"/>
              <c:showCatName val="0"/>
              <c:showSerName val="0"/>
              <c:showPercent val="1"/>
              <c:showBubbleSize val="0"/>
              <c:separator>; </c:separator>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Times New Roman" panose="02020603050405020304" pitchFamily="18" charset="0"/>
                    <a:ea typeface="+mn-ea"/>
                    <a:cs typeface="+mn-cs"/>
                  </a:defRPr>
                </a:pPr>
                <a:endParaRPr lang="en-US"/>
              </a:p>
            </c:txPr>
            <c:dLblPos val="bestFit"/>
            <c:showLegendKey val="0"/>
            <c:showVal val="0"/>
            <c:showCatName val="0"/>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Sheet1!$A$2:$A$20</c:f>
              <c:strCache>
                <c:ptCount val="19"/>
                <c:pt idx="0">
                  <c:v>Allergy/Immunology</c:v>
                </c:pt>
                <c:pt idx="1">
                  <c:v>Cardiology</c:v>
                </c:pt>
                <c:pt idx="2">
                  <c:v>Child Abuse</c:v>
                </c:pt>
                <c:pt idx="3">
                  <c:v>Child Neurology</c:v>
                </c:pt>
                <c:pt idx="4">
                  <c:v>Critical Care</c:v>
                </c:pt>
                <c:pt idx="5">
                  <c:v>Emergency Medicine</c:v>
                </c:pt>
                <c:pt idx="6">
                  <c:v>Gastroenterology</c:v>
                </c:pt>
                <c:pt idx="7">
                  <c:v>General Pediatrics &amp; Adolescent Medicine</c:v>
                </c:pt>
                <c:pt idx="8">
                  <c:v>Hematology/Oncology</c:v>
                </c:pt>
                <c:pt idx="9">
                  <c:v>Hospital Medicine</c:v>
                </c:pt>
                <c:pt idx="10">
                  <c:v>Infectious Diseases</c:v>
                </c:pt>
                <c:pt idx="11">
                  <c:v>Neonatology</c:v>
                </c:pt>
                <c:pt idx="12">
                  <c:v>Nephrology</c:v>
                </c:pt>
                <c:pt idx="13">
                  <c:v>Pulmonary &amp; Sleep Medicine</c:v>
                </c:pt>
                <c:pt idx="14">
                  <c:v>Rehab Medicine</c:v>
                </c:pt>
                <c:pt idx="15">
                  <c:v>Rheumatology</c:v>
                </c:pt>
                <c:pt idx="16">
                  <c:v>Pediatric Neurosurgery</c:v>
                </c:pt>
                <c:pt idx="17">
                  <c:v>Pediatric Surgery</c:v>
                </c:pt>
                <c:pt idx="18">
                  <c:v>Other</c:v>
                </c:pt>
              </c:strCache>
            </c:strRef>
          </c:cat>
          <c:val>
            <c:numRef>
              <c:f>Sheet1!$B$2:$B$20</c:f>
              <c:numCache>
                <c:formatCode>General</c:formatCode>
                <c:ptCount val="19"/>
                <c:pt idx="0">
                  <c:v>2.0</c:v>
                </c:pt>
                <c:pt idx="1">
                  <c:v>3.0</c:v>
                </c:pt>
                <c:pt idx="2">
                  <c:v>4.0</c:v>
                </c:pt>
                <c:pt idx="3">
                  <c:v>12.0</c:v>
                </c:pt>
                <c:pt idx="4">
                  <c:v>11.0</c:v>
                </c:pt>
                <c:pt idx="5">
                  <c:v>12.0</c:v>
                </c:pt>
                <c:pt idx="6">
                  <c:v>17.0</c:v>
                </c:pt>
                <c:pt idx="7">
                  <c:v>3.0</c:v>
                </c:pt>
                <c:pt idx="8">
                  <c:v>9.0</c:v>
                </c:pt>
                <c:pt idx="9">
                  <c:v>6.0</c:v>
                </c:pt>
                <c:pt idx="10">
                  <c:v>13.0</c:v>
                </c:pt>
                <c:pt idx="11">
                  <c:v>3.0</c:v>
                </c:pt>
                <c:pt idx="12">
                  <c:v>9.0</c:v>
                </c:pt>
                <c:pt idx="13">
                  <c:v>19.0</c:v>
                </c:pt>
                <c:pt idx="14">
                  <c:v>1.0</c:v>
                </c:pt>
                <c:pt idx="15">
                  <c:v>4.0</c:v>
                </c:pt>
                <c:pt idx="16">
                  <c:v>3.0</c:v>
                </c:pt>
                <c:pt idx="17">
                  <c:v>4.0</c:v>
                </c:pt>
                <c:pt idx="18">
                  <c:v>9.0</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677753646807221"/>
          <c:y val="0.0"/>
          <c:w val="0.322246353192779"/>
          <c:h val="1.0"/>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mn-cs"/>
            </a:defRPr>
          </a:pPr>
          <a:endParaRPr lang="en-US"/>
        </a:p>
      </c:txPr>
    </c:legend>
    <c:plotVisOnly val="1"/>
    <c:dispBlanksAs val="gap"/>
    <c:showDLblsOverMax val="0"/>
  </c:chart>
  <c:spPr>
    <a:noFill/>
    <a:ln>
      <a:noFill/>
    </a:ln>
    <a:effectLst/>
  </c:spPr>
  <c:txPr>
    <a:bodyPr/>
    <a:lstStyle/>
    <a:p>
      <a:pPr>
        <a:defRPr sz="1800" baseline="0">
          <a:latin typeface="Times New Roman" panose="02020603050405020304" pitchFamily="18" charset="0"/>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0.10753</cdr:x>
      <cdr:y>0.15423</cdr:y>
    </cdr:from>
    <cdr:to>
      <cdr:x>0.37634</cdr:x>
      <cdr:y>0.92317</cdr:y>
    </cdr:to>
    <cdr:sp macro="" textlink="">
      <cdr:nvSpPr>
        <cdr:cNvPr id="2" name="Rectangle 1"/>
        <cdr:cNvSpPr/>
      </cdr:nvSpPr>
      <cdr:spPr>
        <a:xfrm xmlns:a="http://schemas.openxmlformats.org/drawingml/2006/main">
          <a:off x="762000" y="685800"/>
          <a:ext cx="1905000" cy="3419052"/>
        </a:xfrm>
        <a:prstGeom xmlns:a="http://schemas.openxmlformats.org/drawingml/2006/main" prst="rect">
          <a:avLst/>
        </a:prstGeom>
        <a:solidFill xmlns:a="http://schemas.openxmlformats.org/drawingml/2006/main">
          <a:schemeClr val="bg1">
            <a:lumMod val="75000"/>
            <a:alpha val="21000"/>
          </a:schemeClr>
        </a:solidFill>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b"/>
        <a:lstStyle xmlns:a="http://schemas.openxmlformats.org/drawingml/2006/main">
          <a:defPPr>
            <a:defRPr lang="en-US"/>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xmlns:a="http://schemas.openxmlformats.org/drawingml/2006/main">
          <a:pPr algn="ctr"/>
          <a:r>
            <a:rPr lang="en-US" sz="1400" dirty="0" smtClean="0">
              <a:solidFill>
                <a:schemeClr val="tx1"/>
              </a:solidFill>
            </a:rPr>
            <a:t>Includes Contracts</a:t>
          </a:r>
          <a:endParaRPr lang="en-US" sz="1400" dirty="0">
            <a:solidFill>
              <a:schemeClr val="tx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6910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65625"/>
            <a:ext cx="5029200" cy="413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9635" name="Rectangle 3"/>
          <p:cNvSpPr>
            <a:spLocks noGrp="1" noRot="1" noChangeAspect="1" noChangeArrowheads="1" noTextEdit="1"/>
          </p:cNvSpPr>
          <p:nvPr>
            <p:ph type="sldImg" idx="2"/>
          </p:nvPr>
        </p:nvSpPr>
        <p:spPr bwMode="auto">
          <a:xfrm>
            <a:off x="854075" y="695325"/>
            <a:ext cx="5149850" cy="34337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7927421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854075" y="695325"/>
            <a:ext cx="5149850" cy="3433763"/>
          </a:xfrm>
          <a:ln/>
        </p:spPr>
      </p:sp>
      <p:sp>
        <p:nvSpPr>
          <p:cNvPr id="70659" name="Rectangle 3"/>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val="846930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xfrm>
            <a:off x="854075" y="695325"/>
            <a:ext cx="5149850" cy="3433763"/>
          </a:xfrm>
          <a:ln/>
        </p:spPr>
      </p:sp>
      <p:sp>
        <p:nvSpPr>
          <p:cNvPr id="134147" name="Rectangle 3"/>
          <p:cNvSpPr>
            <a:spLocks noGrp="1" noChangeArrowheads="1"/>
          </p:cNvSpPr>
          <p:nvPr>
            <p:ph type="body" idx="1"/>
          </p:nvPr>
        </p:nvSpPr>
        <p:spPr>
          <a:noFill/>
        </p:spPr>
        <p:txBody>
          <a:bodyPr/>
          <a:lstStyle/>
          <a:p>
            <a:r>
              <a:rPr lang="en-US" dirty="0" smtClean="0"/>
              <a:t>One</a:t>
            </a:r>
            <a:r>
              <a:rPr lang="en-US" baseline="0" dirty="0" smtClean="0"/>
              <a:t> method to ensure successful mentoring is to establish mentoring committees for all new faculty.  This is what we do at the UW.  (explain set up).  </a:t>
            </a:r>
            <a:endParaRPr lang="en-US" dirty="0" smtClean="0"/>
          </a:p>
        </p:txBody>
      </p:sp>
    </p:spTree>
    <p:extLst>
      <p:ext uri="{BB962C8B-B14F-4D97-AF65-F5344CB8AC3E}">
        <p14:creationId xmlns:p14="http://schemas.microsoft.com/office/powerpoint/2010/main" val="1189641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4550" y="688975"/>
            <a:ext cx="5168900" cy="3446463"/>
          </a:xfrm>
        </p:spPr>
      </p:sp>
      <p:sp>
        <p:nvSpPr>
          <p:cNvPr id="3" name="Notes Placeholder 2"/>
          <p:cNvSpPr>
            <a:spLocks noGrp="1"/>
          </p:cNvSpPr>
          <p:nvPr>
            <p:ph type="body" idx="1"/>
          </p:nvPr>
        </p:nvSpPr>
        <p:spPr/>
        <p:txBody>
          <a:bodyPr/>
          <a:lstStyle/>
          <a:p>
            <a:r>
              <a:rPr lang="en-US" dirty="0" smtClean="0"/>
              <a:t>Talking Points</a:t>
            </a:r>
          </a:p>
          <a:p>
            <a:pPr marL="171520" indent="-171520">
              <a:buFont typeface="Arial" panose="020B0604020202020204" pitchFamily="34" charset="0"/>
              <a:buChar char="•"/>
            </a:pPr>
            <a:r>
              <a:rPr lang="en-US" dirty="0" smtClean="0"/>
              <a:t>LA</a:t>
            </a:r>
          </a:p>
          <a:p>
            <a:pPr marL="171520" indent="-171520">
              <a:buFont typeface="Arial" panose="020B0604020202020204" pitchFamily="34" charset="0"/>
              <a:buChar char="•"/>
            </a:pPr>
            <a:r>
              <a:rPr lang="en-US" dirty="0" smtClean="0"/>
              <a:t>MS</a:t>
            </a:r>
          </a:p>
          <a:p>
            <a:pPr marL="171520" indent="-171520">
              <a:buFont typeface="Arial" panose="020B0604020202020204" pitchFamily="34" charset="0"/>
              <a:buChar char="•"/>
            </a:pPr>
            <a:r>
              <a:rPr lang="en-US" dirty="0" smtClean="0"/>
              <a:t>AL</a:t>
            </a:r>
            <a:endParaRPr lang="en-US" dirty="0"/>
          </a:p>
        </p:txBody>
      </p:sp>
      <p:sp>
        <p:nvSpPr>
          <p:cNvPr id="4" name="Slide Number Placeholder 3"/>
          <p:cNvSpPr>
            <a:spLocks noGrp="1"/>
          </p:cNvSpPr>
          <p:nvPr>
            <p:ph type="sldNum" sz="quarter" idx="10"/>
          </p:nvPr>
        </p:nvSpPr>
        <p:spPr>
          <a:xfrm>
            <a:off x="3884027" y="8728653"/>
            <a:ext cx="2972421" cy="459816"/>
          </a:xfrm>
          <a:prstGeom prst="rect">
            <a:avLst/>
          </a:prstGeom>
        </p:spPr>
        <p:txBody>
          <a:bodyPr lIns="89986" tIns="44993" rIns="89986" bIns="44993"/>
          <a:lstStyle/>
          <a:p>
            <a:fld id="{8C157732-20EB-4690-9A57-CE6894A64AC2}"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494393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13937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2"/>
          <p:cNvSpPr>
            <a:spLocks noChangeArrowheads="1"/>
          </p:cNvSpPr>
          <p:nvPr userDrawn="1"/>
        </p:nvSpPr>
        <p:spPr bwMode="auto">
          <a:xfrm>
            <a:off x="1032273" y="1"/>
            <a:ext cx="9254728" cy="14446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l" eaLnBrk="1" hangingPunct="1">
              <a:defRPr/>
            </a:pPr>
            <a:endParaRPr lang="en-US" sz="1800" dirty="0" smtClean="0">
              <a:solidFill>
                <a:srgbClr val="000000"/>
              </a:solidFill>
            </a:endParaRPr>
          </a:p>
        </p:txBody>
      </p:sp>
      <p:sp>
        <p:nvSpPr>
          <p:cNvPr id="5" name="Line 8"/>
          <p:cNvSpPr>
            <a:spLocks noChangeShapeType="1"/>
          </p:cNvSpPr>
          <p:nvPr/>
        </p:nvSpPr>
        <p:spPr bwMode="auto">
          <a:xfrm>
            <a:off x="1114425" y="609600"/>
            <a:ext cx="91725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round/>
                <a:headEnd/>
                <a:tailEnd/>
              </a14:hiddenLine>
            </a:ext>
          </a:extLst>
        </p:spPr>
        <p:txBody>
          <a:bodyPr wrap="none" anchor="ctr"/>
          <a:lstStyle/>
          <a:p>
            <a:pPr algn="l"/>
            <a:endParaRPr lang="en-US" sz="1800" smtClean="0">
              <a:solidFill>
                <a:srgbClr val="000000"/>
              </a:solidFill>
              <a:latin typeface="Arial" charset="0"/>
            </a:endParaRPr>
          </a:p>
        </p:txBody>
      </p:sp>
      <p:sp>
        <p:nvSpPr>
          <p:cNvPr id="6" name="Rectangle 5"/>
          <p:cNvSpPr>
            <a:spLocks noChangeArrowheads="1"/>
          </p:cNvSpPr>
          <p:nvPr/>
        </p:nvSpPr>
        <p:spPr bwMode="auto">
          <a:xfrm>
            <a:off x="0" y="0"/>
            <a:ext cx="14573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l" eaLnBrk="1" hangingPunct="1">
              <a:defRPr/>
            </a:pPr>
            <a:endParaRPr lang="en-US" sz="1800" dirty="0" smtClean="0">
              <a:solidFill>
                <a:srgbClr val="000000"/>
              </a:solidFill>
            </a:endParaRPr>
          </a:p>
        </p:txBody>
      </p:sp>
      <p:sp>
        <p:nvSpPr>
          <p:cNvPr id="7" name="Rectangle 21"/>
          <p:cNvSpPr>
            <a:spLocks noChangeArrowheads="1"/>
          </p:cNvSpPr>
          <p:nvPr userDrawn="1"/>
        </p:nvSpPr>
        <p:spPr bwMode="auto">
          <a:xfrm>
            <a:off x="0" y="0"/>
            <a:ext cx="1028700" cy="6858000"/>
          </a:xfrm>
          <a:prstGeom prst="rect">
            <a:avLst/>
          </a:prstGeom>
          <a:solidFill>
            <a:srgbClr val="F5F5DC"/>
          </a:solidFill>
          <a:ln>
            <a:noFill/>
          </a:ln>
          <a:extLst>
            <a:ext uri="{91240B29-F687-4F45-9708-019B960494DF}">
              <a14:hiddenLine xmlns:a14="http://schemas.microsoft.com/office/drawing/2010/main" w="57150">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defRPr/>
            </a:pPr>
            <a:endParaRPr lang="en-US" sz="1800" b="0" dirty="0" smtClean="0">
              <a:solidFill>
                <a:srgbClr val="000000"/>
              </a:solidFill>
            </a:endParaRPr>
          </a:p>
        </p:txBody>
      </p:sp>
      <p:sp>
        <p:nvSpPr>
          <p:cNvPr id="4103" name="Rectangle 7"/>
          <p:cNvSpPr>
            <a:spLocks noGrp="1" noChangeAspect="1" noChangeArrowheads="1"/>
          </p:cNvSpPr>
          <p:nvPr>
            <p:ph type="ctrTitle"/>
          </p:nvPr>
        </p:nvSpPr>
        <p:spPr>
          <a:xfrm>
            <a:off x="1028700" y="1981200"/>
            <a:ext cx="9258300" cy="1441450"/>
          </a:xfrm>
          <a:noFill/>
        </p:spPr>
        <p:txBody>
          <a:bodyPr anchor="t"/>
          <a:lstStyle>
            <a:lvl1pPr algn="ctr">
              <a:defRPr sz="2800">
                <a:solidFill>
                  <a:schemeClr val="tx1"/>
                </a:solidFill>
              </a:defRPr>
            </a:lvl1pPr>
          </a:lstStyle>
          <a:p>
            <a:r>
              <a:rPr lang="en-US" dirty="0"/>
              <a:t>Click to edit Master title style</a:t>
            </a:r>
          </a:p>
        </p:txBody>
      </p:sp>
      <p:sp>
        <p:nvSpPr>
          <p:cNvPr id="4102" name="Rectangle 6"/>
          <p:cNvSpPr>
            <a:spLocks noGrp="1" noChangeArrowheads="1"/>
          </p:cNvSpPr>
          <p:nvPr>
            <p:ph type="subTitle" idx="1"/>
          </p:nvPr>
        </p:nvSpPr>
        <p:spPr>
          <a:xfrm>
            <a:off x="1885950" y="3886200"/>
            <a:ext cx="7200900" cy="1752600"/>
          </a:xfrm>
        </p:spPr>
        <p:txBody>
          <a:bodyPr/>
          <a:lstStyle>
            <a:lvl1pPr marL="0" indent="0" algn="ctr">
              <a:buFont typeface="Wingdings" pitchFamily="2" charset="2"/>
              <a:buNone/>
              <a:defRPr/>
            </a:lvl1pPr>
          </a:lstStyle>
          <a:p>
            <a:r>
              <a:rPr lang="en-US" dirty="0"/>
              <a:t>Click to edit Master subtitle style</a:t>
            </a:r>
          </a:p>
        </p:txBody>
      </p:sp>
      <p:pic>
        <p:nvPicPr>
          <p:cNvPr id="9" name="Picture 2"/>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1100906" y="6248400"/>
            <a:ext cx="2065020" cy="509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140051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8952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54554" y="0"/>
            <a:ext cx="2218134"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00151" y="0"/>
            <a:ext cx="6482953"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5314225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4" name="Picture 2"/>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1100906" y="6248400"/>
            <a:ext cx="2065020" cy="509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70662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200150" y="1066800"/>
            <a:ext cx="8872538" cy="4419600"/>
          </a:xfrm>
        </p:spPr>
        <p:txBody>
          <a:body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0271778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602" y="4406901"/>
            <a:ext cx="874395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812602"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4537965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00150" y="1143000"/>
            <a:ext cx="4350544"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722144" y="1143000"/>
            <a:ext cx="4350544"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89685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42975" y="-76200"/>
            <a:ext cx="9258300" cy="8382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14350" y="1535113"/>
            <a:ext cx="45452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4350" y="2174875"/>
            <a:ext cx="45452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225654" y="1535113"/>
            <a:ext cx="454699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225654" y="2174875"/>
            <a:ext cx="454699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323219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0440346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40768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273050"/>
            <a:ext cx="3384352"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021931" y="273051"/>
            <a:ext cx="575071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14351" y="1435101"/>
            <a:ext cx="338435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121263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324" y="4800600"/>
            <a:ext cx="6172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016324"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016324"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755329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Line 20"/>
          <p:cNvSpPr>
            <a:spLocks noChangeShapeType="1"/>
          </p:cNvSpPr>
          <p:nvPr userDrawn="1"/>
        </p:nvSpPr>
        <p:spPr bwMode="auto">
          <a:xfrm>
            <a:off x="0" y="762000"/>
            <a:ext cx="10287000" cy="0"/>
          </a:xfrm>
          <a:prstGeom prst="line">
            <a:avLst/>
          </a:prstGeom>
          <a:noFill/>
          <a:ln w="28575">
            <a:solidFill>
              <a:srgbClr val="00704A"/>
            </a:solidFill>
            <a:round/>
            <a:headEnd/>
            <a:tailEnd/>
          </a:ln>
          <a:extLst>
            <a:ext uri="{909E8E84-426E-40DD-AFC4-6F175D3DCCD1}">
              <a14:hiddenFill xmlns:a14="http://schemas.microsoft.com/office/drawing/2010/main">
                <a:noFill/>
              </a14:hiddenFill>
            </a:ext>
          </a:extLst>
        </p:spPr>
        <p:txBody>
          <a:bodyPr/>
          <a:lstStyle/>
          <a:p>
            <a:pPr algn="l"/>
            <a:endParaRPr lang="en-US" sz="1800" smtClean="0">
              <a:solidFill>
                <a:srgbClr val="000000"/>
              </a:solidFill>
              <a:latin typeface="Arial" charset="0"/>
            </a:endParaRPr>
          </a:p>
        </p:txBody>
      </p:sp>
      <p:sp>
        <p:nvSpPr>
          <p:cNvPr id="3075" name="Rectangle 5"/>
          <p:cNvSpPr>
            <a:spLocks noGrp="1" noChangeArrowheads="1"/>
          </p:cNvSpPr>
          <p:nvPr>
            <p:ph type="body" idx="1"/>
          </p:nvPr>
        </p:nvSpPr>
        <p:spPr bwMode="auto">
          <a:xfrm>
            <a:off x="1200150" y="1385888"/>
            <a:ext cx="8872538" cy="410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smtClean="0"/>
              <a:t> Click to edit Master text styles</a:t>
            </a:r>
          </a:p>
          <a:p>
            <a:pPr lvl="1"/>
            <a:r>
              <a:rPr lang="en-US" altLang="en-US" smtClean="0"/>
              <a:t> Second level</a:t>
            </a:r>
          </a:p>
          <a:p>
            <a:pPr lvl="2"/>
            <a:r>
              <a:rPr lang="en-US" altLang="en-US" smtClean="0"/>
              <a:t>Third level</a:t>
            </a:r>
          </a:p>
          <a:p>
            <a:pPr lvl="3"/>
            <a:r>
              <a:rPr lang="en-US" altLang="en-US" smtClean="0"/>
              <a:t>Fourth level</a:t>
            </a:r>
          </a:p>
          <a:p>
            <a:pPr lvl="4"/>
            <a:r>
              <a:rPr lang="en-US" altLang="en-US" smtClean="0"/>
              <a:t> Fifth level</a:t>
            </a:r>
          </a:p>
        </p:txBody>
      </p:sp>
      <p:sp>
        <p:nvSpPr>
          <p:cNvPr id="3076" name="Rectangle 6"/>
          <p:cNvSpPr>
            <a:spLocks noGrp="1" noChangeArrowheads="1"/>
          </p:cNvSpPr>
          <p:nvPr>
            <p:ph type="title"/>
          </p:nvPr>
        </p:nvSpPr>
        <p:spPr bwMode="auto">
          <a:xfrm>
            <a:off x="1798440" y="0"/>
            <a:ext cx="8233172"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p>
            <a:pPr lvl="0"/>
            <a:r>
              <a:rPr lang="en-US" altLang="en-US" smtClean="0"/>
              <a:t>Click here to add title</a:t>
            </a:r>
          </a:p>
        </p:txBody>
      </p:sp>
      <p:sp>
        <p:nvSpPr>
          <p:cNvPr id="3077" name="Line 7"/>
          <p:cNvSpPr>
            <a:spLocks noChangeShapeType="1"/>
          </p:cNvSpPr>
          <p:nvPr/>
        </p:nvSpPr>
        <p:spPr bwMode="auto">
          <a:xfrm>
            <a:off x="1114425" y="914400"/>
            <a:ext cx="91725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round/>
                <a:headEnd/>
                <a:tailEnd/>
              </a14:hiddenLine>
            </a:ext>
          </a:extLst>
        </p:spPr>
        <p:txBody>
          <a:bodyPr wrap="none" anchor="ctr"/>
          <a:lstStyle/>
          <a:p>
            <a:pPr algn="l"/>
            <a:endParaRPr lang="en-US" sz="1800" smtClean="0">
              <a:solidFill>
                <a:srgbClr val="000000"/>
              </a:solidFill>
              <a:latin typeface="Arial" charset="0"/>
            </a:endParaRPr>
          </a:p>
        </p:txBody>
      </p:sp>
      <p:sp>
        <p:nvSpPr>
          <p:cNvPr id="1030" name="Text Box 10"/>
          <p:cNvSpPr txBox="1">
            <a:spLocks noChangeArrowheads="1"/>
          </p:cNvSpPr>
          <p:nvPr/>
        </p:nvSpPr>
        <p:spPr bwMode="auto">
          <a:xfrm>
            <a:off x="9616625" y="6583364"/>
            <a:ext cx="6703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r">
              <a:defRPr/>
            </a:pPr>
            <a:r>
              <a:rPr lang="en-US" altLang="en-US" sz="1200" b="0" smtClean="0">
                <a:solidFill>
                  <a:srgbClr val="000000"/>
                </a:solidFill>
                <a:latin typeface="Arial Narrow" pitchFamily="34" charset="0"/>
              </a:rPr>
              <a:t>Page </a:t>
            </a:r>
            <a:fld id="{B6DD9464-670B-4A43-A7F7-1BD478E9ADC9}" type="slidenum">
              <a:rPr lang="en-US" altLang="en-US" sz="1200" b="0" smtClean="0">
                <a:solidFill>
                  <a:srgbClr val="000000"/>
                </a:solidFill>
                <a:latin typeface="Arial Narrow" pitchFamily="34" charset="0"/>
              </a:rPr>
              <a:pPr algn="r">
                <a:defRPr/>
              </a:pPr>
              <a:t>‹#›</a:t>
            </a:fld>
            <a:endParaRPr lang="en-US" altLang="en-US" sz="1200" b="0" smtClean="0">
              <a:solidFill>
                <a:srgbClr val="000000"/>
              </a:solidFill>
              <a:latin typeface="Arial Narrow" pitchFamily="34" charset="0"/>
            </a:endParaRPr>
          </a:p>
        </p:txBody>
      </p:sp>
      <p:sp>
        <p:nvSpPr>
          <p:cNvPr id="1031" name="Rectangle 18"/>
          <p:cNvSpPr>
            <a:spLocks noChangeArrowheads="1"/>
          </p:cNvSpPr>
          <p:nvPr userDrawn="1"/>
        </p:nvSpPr>
        <p:spPr bwMode="auto">
          <a:xfrm>
            <a:off x="0" y="0"/>
            <a:ext cx="1028700" cy="6858000"/>
          </a:xfrm>
          <a:prstGeom prst="rect">
            <a:avLst/>
          </a:prstGeom>
          <a:solidFill>
            <a:srgbClr val="F5F5DC"/>
          </a:solidFill>
          <a:ln>
            <a:noFill/>
          </a:ln>
          <a:extLst>
            <a:ext uri="{91240B29-F687-4F45-9708-019B960494DF}">
              <a14:hiddenLine xmlns:a14="http://schemas.microsoft.com/office/drawing/2010/main" w="57150">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defRPr/>
            </a:pPr>
            <a:endParaRPr lang="en-US" sz="1800" b="0" dirty="0" smtClean="0">
              <a:solidFill>
                <a:srgbClr val="000000"/>
              </a:solidFill>
            </a:endParaRPr>
          </a:p>
        </p:txBody>
      </p:sp>
      <p:pic>
        <p:nvPicPr>
          <p:cNvPr id="10" name="Picture 2"/>
          <p:cNvPicPr>
            <a:picLocks noChangeAspect="1" noChangeArrowheads="1"/>
          </p:cNvPicPr>
          <p:nvPr userDrawn="1"/>
        </p:nvPicPr>
        <p:blipFill rotWithShape="1">
          <a:blip r:embed="rId14" cstate="screen">
            <a:extLst>
              <a:ext uri="{28A0092B-C50C-407E-A947-70E740481C1C}">
                <a14:useLocalDpi xmlns:a14="http://schemas.microsoft.com/office/drawing/2010/main"/>
              </a:ext>
            </a:extLst>
          </a:blip>
          <a:srcRect/>
          <a:stretch/>
        </p:blipFill>
        <p:spPr bwMode="auto">
          <a:xfrm>
            <a:off x="1100906" y="6248400"/>
            <a:ext cx="2065020" cy="509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300056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14" r:id="rId12"/>
  </p:sldLayoutIdLst>
  <p:timing>
    <p:tnLst>
      <p:par>
        <p:cTn id="1" dur="indefinite" restart="never" nodeType="tmRoot"/>
      </p:par>
    </p:tnLst>
  </p:timing>
  <p:txStyles>
    <p:titleStyle>
      <a:lvl1pPr algn="r" rtl="0" eaLnBrk="0" fontAlgn="base" hangingPunct="0">
        <a:lnSpc>
          <a:spcPct val="90000"/>
        </a:lnSpc>
        <a:spcBef>
          <a:spcPct val="0"/>
        </a:spcBef>
        <a:spcAft>
          <a:spcPct val="0"/>
        </a:spcAft>
        <a:defRPr sz="2400">
          <a:solidFill>
            <a:srgbClr val="00704A"/>
          </a:solidFill>
          <a:latin typeface="+mj-lt"/>
          <a:ea typeface="+mj-ea"/>
          <a:cs typeface="+mj-cs"/>
        </a:defRPr>
      </a:lvl1pPr>
      <a:lvl2pPr algn="r" rtl="0" eaLnBrk="0" fontAlgn="base" hangingPunct="0">
        <a:lnSpc>
          <a:spcPct val="90000"/>
        </a:lnSpc>
        <a:spcBef>
          <a:spcPct val="0"/>
        </a:spcBef>
        <a:spcAft>
          <a:spcPct val="0"/>
        </a:spcAft>
        <a:defRPr sz="2400">
          <a:solidFill>
            <a:srgbClr val="00704A"/>
          </a:solidFill>
          <a:latin typeface="Arial Black" pitchFamily="34" charset="0"/>
        </a:defRPr>
      </a:lvl2pPr>
      <a:lvl3pPr algn="r" rtl="0" eaLnBrk="0" fontAlgn="base" hangingPunct="0">
        <a:lnSpc>
          <a:spcPct val="90000"/>
        </a:lnSpc>
        <a:spcBef>
          <a:spcPct val="0"/>
        </a:spcBef>
        <a:spcAft>
          <a:spcPct val="0"/>
        </a:spcAft>
        <a:defRPr sz="2400">
          <a:solidFill>
            <a:srgbClr val="00704A"/>
          </a:solidFill>
          <a:latin typeface="Arial Black" pitchFamily="34" charset="0"/>
        </a:defRPr>
      </a:lvl3pPr>
      <a:lvl4pPr algn="r" rtl="0" eaLnBrk="0" fontAlgn="base" hangingPunct="0">
        <a:lnSpc>
          <a:spcPct val="90000"/>
        </a:lnSpc>
        <a:spcBef>
          <a:spcPct val="0"/>
        </a:spcBef>
        <a:spcAft>
          <a:spcPct val="0"/>
        </a:spcAft>
        <a:defRPr sz="2400">
          <a:solidFill>
            <a:srgbClr val="00704A"/>
          </a:solidFill>
          <a:latin typeface="Arial Black" pitchFamily="34" charset="0"/>
        </a:defRPr>
      </a:lvl4pPr>
      <a:lvl5pPr algn="r" rtl="0" eaLnBrk="0" fontAlgn="base" hangingPunct="0">
        <a:lnSpc>
          <a:spcPct val="90000"/>
        </a:lnSpc>
        <a:spcBef>
          <a:spcPct val="0"/>
        </a:spcBef>
        <a:spcAft>
          <a:spcPct val="0"/>
        </a:spcAft>
        <a:defRPr sz="2400">
          <a:solidFill>
            <a:srgbClr val="00704A"/>
          </a:solidFill>
          <a:latin typeface="Arial Black" pitchFamily="34" charset="0"/>
        </a:defRPr>
      </a:lvl5pPr>
      <a:lvl6pPr marL="457200" algn="r" rtl="0" fontAlgn="base">
        <a:lnSpc>
          <a:spcPct val="90000"/>
        </a:lnSpc>
        <a:spcBef>
          <a:spcPct val="0"/>
        </a:spcBef>
        <a:spcAft>
          <a:spcPct val="0"/>
        </a:spcAft>
        <a:defRPr sz="2400">
          <a:solidFill>
            <a:schemeClr val="bg2"/>
          </a:solidFill>
          <a:latin typeface="Arial Black" pitchFamily="34" charset="0"/>
        </a:defRPr>
      </a:lvl6pPr>
      <a:lvl7pPr marL="914400" algn="r" rtl="0" fontAlgn="base">
        <a:lnSpc>
          <a:spcPct val="90000"/>
        </a:lnSpc>
        <a:spcBef>
          <a:spcPct val="0"/>
        </a:spcBef>
        <a:spcAft>
          <a:spcPct val="0"/>
        </a:spcAft>
        <a:defRPr sz="2400">
          <a:solidFill>
            <a:schemeClr val="bg2"/>
          </a:solidFill>
          <a:latin typeface="Arial Black" pitchFamily="34" charset="0"/>
        </a:defRPr>
      </a:lvl7pPr>
      <a:lvl8pPr marL="1371600" algn="r" rtl="0" fontAlgn="base">
        <a:lnSpc>
          <a:spcPct val="90000"/>
        </a:lnSpc>
        <a:spcBef>
          <a:spcPct val="0"/>
        </a:spcBef>
        <a:spcAft>
          <a:spcPct val="0"/>
        </a:spcAft>
        <a:defRPr sz="2400">
          <a:solidFill>
            <a:schemeClr val="bg2"/>
          </a:solidFill>
          <a:latin typeface="Arial Black" pitchFamily="34" charset="0"/>
        </a:defRPr>
      </a:lvl8pPr>
      <a:lvl9pPr marL="1828800" algn="r" rtl="0" fontAlgn="base">
        <a:lnSpc>
          <a:spcPct val="90000"/>
        </a:lnSpc>
        <a:spcBef>
          <a:spcPct val="0"/>
        </a:spcBef>
        <a:spcAft>
          <a:spcPct val="0"/>
        </a:spcAft>
        <a:defRPr sz="2400">
          <a:solidFill>
            <a:schemeClr val="bg2"/>
          </a:solidFill>
          <a:latin typeface="Arial Black" pitchFamily="34" charset="0"/>
        </a:defRPr>
      </a:lvl9pPr>
    </p:titleStyle>
    <p:bodyStyle>
      <a:lvl1pPr marL="231775" indent="-231775" algn="l" rtl="0" eaLnBrk="0" fontAlgn="base" hangingPunct="0">
        <a:spcBef>
          <a:spcPct val="25000"/>
        </a:spcBef>
        <a:spcAft>
          <a:spcPct val="25000"/>
        </a:spcAft>
        <a:buClr>
          <a:srgbClr val="225D2C"/>
        </a:buClr>
        <a:buSzPct val="80000"/>
        <a:buFont typeface="Wingdings" pitchFamily="2" charset="2"/>
        <a:buChar char="§"/>
        <a:defRPr sz="2800">
          <a:solidFill>
            <a:schemeClr val="tx1"/>
          </a:solidFill>
          <a:latin typeface="+mn-lt"/>
          <a:ea typeface="+mn-ea"/>
          <a:cs typeface="+mn-cs"/>
        </a:defRPr>
      </a:lvl1pPr>
      <a:lvl2pPr marL="566738" indent="-220663" algn="l" rtl="0" eaLnBrk="0" fontAlgn="base" hangingPunct="0">
        <a:spcBef>
          <a:spcPct val="25000"/>
        </a:spcBef>
        <a:spcAft>
          <a:spcPct val="25000"/>
        </a:spcAft>
        <a:buClr>
          <a:srgbClr val="E2AD35"/>
        </a:buClr>
        <a:buSzPct val="100000"/>
        <a:buFont typeface="Wingdings" pitchFamily="2" charset="2"/>
        <a:buChar char="w"/>
        <a:defRPr sz="2800">
          <a:solidFill>
            <a:schemeClr val="tx1"/>
          </a:solidFill>
          <a:latin typeface="+mn-lt"/>
        </a:defRPr>
      </a:lvl2pPr>
      <a:lvl3pPr marL="909638" indent="-228600" algn="l" rtl="0" eaLnBrk="0" fontAlgn="base" hangingPunct="0">
        <a:spcBef>
          <a:spcPct val="25000"/>
        </a:spcBef>
        <a:spcAft>
          <a:spcPct val="25000"/>
        </a:spcAft>
        <a:buClr>
          <a:srgbClr val="225D2C"/>
        </a:buClr>
        <a:buSzPct val="80000"/>
        <a:buFont typeface="Wingdings" pitchFamily="2" charset="2"/>
        <a:buChar char="s"/>
        <a:defRPr sz="2800">
          <a:solidFill>
            <a:schemeClr val="tx1"/>
          </a:solidFill>
          <a:latin typeface="+mn-lt"/>
        </a:defRPr>
      </a:lvl3pPr>
      <a:lvl4pPr marL="1252538" indent="-228600" algn="l" rtl="0" eaLnBrk="0" fontAlgn="base" hangingPunct="0">
        <a:spcBef>
          <a:spcPct val="25000"/>
        </a:spcBef>
        <a:spcAft>
          <a:spcPct val="25000"/>
        </a:spcAft>
        <a:buClr>
          <a:srgbClr val="E2AD35"/>
        </a:buClr>
        <a:buSzPct val="100000"/>
        <a:buChar char="•"/>
        <a:defRPr sz="2800">
          <a:solidFill>
            <a:schemeClr val="tx1"/>
          </a:solidFill>
          <a:latin typeface="+mn-lt"/>
        </a:defRPr>
      </a:lvl4pPr>
      <a:lvl5pPr marL="1595438" indent="-228600" algn="l" rtl="0" eaLnBrk="0" fontAlgn="base" hangingPunct="0">
        <a:spcBef>
          <a:spcPct val="25000"/>
        </a:spcBef>
        <a:spcAft>
          <a:spcPct val="25000"/>
        </a:spcAft>
        <a:buClr>
          <a:srgbClr val="E2AD35"/>
        </a:buClr>
        <a:buSzPct val="100000"/>
        <a:buChar char="–"/>
        <a:defRPr sz="2800">
          <a:solidFill>
            <a:schemeClr val="tx1"/>
          </a:solidFill>
          <a:latin typeface="+mn-lt"/>
        </a:defRPr>
      </a:lvl5pPr>
      <a:lvl6pPr marL="2052638" indent="-228600" algn="l" rtl="0" fontAlgn="base">
        <a:spcBef>
          <a:spcPct val="25000"/>
        </a:spcBef>
        <a:spcAft>
          <a:spcPct val="25000"/>
        </a:spcAft>
        <a:buClr>
          <a:srgbClr val="E2AD35"/>
        </a:buClr>
        <a:buSzPct val="100000"/>
        <a:buChar char="–"/>
        <a:defRPr sz="2800">
          <a:solidFill>
            <a:schemeClr val="tx1"/>
          </a:solidFill>
          <a:latin typeface="+mn-lt"/>
        </a:defRPr>
      </a:lvl6pPr>
      <a:lvl7pPr marL="2509838" indent="-228600" algn="l" rtl="0" fontAlgn="base">
        <a:spcBef>
          <a:spcPct val="25000"/>
        </a:spcBef>
        <a:spcAft>
          <a:spcPct val="25000"/>
        </a:spcAft>
        <a:buClr>
          <a:srgbClr val="E2AD35"/>
        </a:buClr>
        <a:buSzPct val="100000"/>
        <a:buChar char="–"/>
        <a:defRPr sz="2800">
          <a:solidFill>
            <a:schemeClr val="tx1"/>
          </a:solidFill>
          <a:latin typeface="+mn-lt"/>
        </a:defRPr>
      </a:lvl7pPr>
      <a:lvl8pPr marL="2967038" indent="-228600" algn="l" rtl="0" fontAlgn="base">
        <a:spcBef>
          <a:spcPct val="25000"/>
        </a:spcBef>
        <a:spcAft>
          <a:spcPct val="25000"/>
        </a:spcAft>
        <a:buClr>
          <a:srgbClr val="E2AD35"/>
        </a:buClr>
        <a:buSzPct val="100000"/>
        <a:buChar char="–"/>
        <a:defRPr sz="2800">
          <a:solidFill>
            <a:schemeClr val="tx1"/>
          </a:solidFill>
          <a:latin typeface="+mn-lt"/>
        </a:defRPr>
      </a:lvl8pPr>
      <a:lvl9pPr marL="3424238" indent="-228600" algn="l" rtl="0" fontAlgn="base">
        <a:spcBef>
          <a:spcPct val="25000"/>
        </a:spcBef>
        <a:spcAft>
          <a:spcPct val="25000"/>
        </a:spcAft>
        <a:buClr>
          <a:srgbClr val="E2AD35"/>
        </a:buClr>
        <a:buSzPct val="100000"/>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hyperlink" Target="http://www.google.com/url?sa=i&amp;rct=j&amp;q=&amp;esrc=s&amp;source=images&amp;cd=&amp;cad=rja&amp;uact=8&amp;ved=0ahUKEwith8aL743KAhUFyGMKHXqjBZkQjRwIBw&amp;url=http://www3.ccc.uab.edu/index.php/research/research-programs/cancer-chemoprevention/&amp;psig=AFQjCNGRZ5nv5vqqxFChgfgq-sXe5JxTow&amp;ust=1451918240445141" TargetMode="External"/><Relationship Id="rId5" Type="http://schemas.openxmlformats.org/officeDocument/2006/relationships/hyperlink" Target="http://www3.ccc.uab.edu/wp-content/uploads/2009/10/grubbs-thumbnail.jpg" TargetMode="External"/><Relationship Id="rId6" Type="http://schemas.openxmlformats.org/officeDocument/2006/relationships/image" Target="../media/image9.jpeg"/><Relationship Id="rId7" Type="http://schemas.openxmlformats.org/officeDocument/2006/relationships/image" Target="../media/image10.jpeg"/><Relationship Id="rId8" Type="http://schemas.openxmlformats.org/officeDocument/2006/relationships/image" Target="../media/image11.jpeg"/><Relationship Id="rId9" Type="http://schemas.openxmlformats.org/officeDocument/2006/relationships/image" Target="../media/image12.jpeg"/><Relationship Id="rId10" Type="http://schemas.openxmlformats.org/officeDocument/2006/relationships/image" Target="../media/image13.jpeg"/><Relationship Id="rId11" Type="http://schemas.openxmlformats.org/officeDocument/2006/relationships/image" Target="../media/image14.jpeg"/><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jpeg"/><Relationship Id="rId6" Type="http://schemas.openxmlformats.org/officeDocument/2006/relationships/image" Target="../media/image18.jpeg"/><Relationship Id="rId7" Type="http://schemas.openxmlformats.org/officeDocument/2006/relationships/image" Target="../media/image19.jpeg"/><Relationship Id="rId8" Type="http://schemas.openxmlformats.org/officeDocument/2006/relationships/image" Target="../media/image20.jpeg"/><Relationship Id="rId1" Type="http://schemas.openxmlformats.org/officeDocument/2006/relationships/slideLayout" Target="../slideLayouts/slideLayout6.xml"/><Relationship Id="rId2" Type="http://schemas.openxmlformats.org/officeDocument/2006/relationships/hyperlink" Target="http://www.google.com/url?sa=i&amp;rct=j&amp;q=&amp;esrc=s&amp;source=images&amp;cd=&amp;cad=rja&amp;uact=8&amp;ved=0ahUKEwith8aL743KAhUFyGMKHXqjBZkQjRwIBw&amp;url=http://www3.ccc.uab.edu/index.php/research/research-programs/cancer-chemoprevention/&amp;psig=AFQjCNGRZ5nv5vqqxFChgfgq-sXe5JxTow&amp;ust=145191824044514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eg"/><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6.xml"/><Relationship Id="rId2" Type="http://schemas.openxmlformats.org/officeDocument/2006/relationships/image" Target="../media/image2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30.xml.rels><?xml version="1.0" encoding="UTF-8" standalone="yes"?>
<Relationships xmlns="http://schemas.openxmlformats.org/package/2006/relationships"><Relationship Id="rId9" Type="http://schemas.openxmlformats.org/officeDocument/2006/relationships/image" Target="../media/image42.jpeg"/><Relationship Id="rId20" Type="http://schemas.openxmlformats.org/officeDocument/2006/relationships/image" Target="../media/image53.png"/><Relationship Id="rId10" Type="http://schemas.openxmlformats.org/officeDocument/2006/relationships/image" Target="../media/image43.jpeg"/><Relationship Id="rId11" Type="http://schemas.openxmlformats.org/officeDocument/2006/relationships/image" Target="../media/image44.jpeg"/><Relationship Id="rId12" Type="http://schemas.openxmlformats.org/officeDocument/2006/relationships/image" Target="../media/image45.jpeg"/><Relationship Id="rId13" Type="http://schemas.openxmlformats.org/officeDocument/2006/relationships/image" Target="../media/image46.jpeg"/><Relationship Id="rId14" Type="http://schemas.openxmlformats.org/officeDocument/2006/relationships/image" Target="../media/image47.jpeg"/><Relationship Id="rId15" Type="http://schemas.openxmlformats.org/officeDocument/2006/relationships/image" Target="../media/image48.jpeg"/><Relationship Id="rId16" Type="http://schemas.openxmlformats.org/officeDocument/2006/relationships/image" Target="../media/image49.jpeg"/><Relationship Id="rId17" Type="http://schemas.openxmlformats.org/officeDocument/2006/relationships/image" Target="../media/image50.jpeg"/><Relationship Id="rId18" Type="http://schemas.openxmlformats.org/officeDocument/2006/relationships/image" Target="../media/image51.jpeg"/><Relationship Id="rId19" Type="http://schemas.openxmlformats.org/officeDocument/2006/relationships/image" Target="../media/image52.png"/><Relationship Id="rId1" Type="http://schemas.openxmlformats.org/officeDocument/2006/relationships/slideLayout" Target="../slideLayouts/slideLayout6.xml"/><Relationship Id="rId2" Type="http://schemas.openxmlformats.org/officeDocument/2006/relationships/image" Target="../media/image36.jpeg"/><Relationship Id="rId3" Type="http://schemas.openxmlformats.org/officeDocument/2006/relationships/image" Target="../media/image37.jpeg"/><Relationship Id="rId4" Type="http://schemas.openxmlformats.org/officeDocument/2006/relationships/image" Target="../media/image38.jpeg"/><Relationship Id="rId5" Type="http://schemas.openxmlformats.org/officeDocument/2006/relationships/image" Target="../media/image39.jpeg"/><Relationship Id="rId6" Type="http://schemas.openxmlformats.org/officeDocument/2006/relationships/image" Target="../media/image40.jpeg"/><Relationship Id="rId7" Type="http://schemas.openxmlformats.org/officeDocument/2006/relationships/image" Target="../media/image41.jpeg"/><Relationship Id="rId8" Type="http://schemas.openxmlformats.org/officeDocument/2006/relationships/hyperlink" Target="http://www3.ccc.uab.edu/wp-content/uploads/2009/10/grubbs-thumbnail.jpg"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3.xml"/></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jpeg"/><Relationship Id="rId1" Type="http://schemas.openxmlformats.org/officeDocument/2006/relationships/slideLayout" Target="../slideLayouts/slideLayout2.xml"/><Relationship Id="rId2" Type="http://schemas.openxmlformats.org/officeDocument/2006/relationships/image" Target="../media/image54.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hyperlink" Target="http://www.google.com/url?sa=i&amp;rct=j&amp;q=&amp;esrc=s&amp;source=images&amp;cd=&amp;cad=rja&amp;uact=8&amp;ved=0ahUKEwi63Iv0yZDKAhUE02MKHS13AZgQjRwIBw&amp;url=http://www.vitals.com/doctors/Dr_Marshall_Urist.html&amp;psig=AFQjCNFvZCgRFTaH_0yStevj3-CRBCnKVA&amp;ust=1452011335106274" TargetMode="External"/><Relationship Id="rId5" Type="http://schemas.openxmlformats.org/officeDocument/2006/relationships/image" Target="../media/image58.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linkedin.com/start/view-full-profile?_ed=0_GDt4dB2udaKkTLeBopYyFLsGj4mx7Qh86Yp5xk32OVna4EyRzQJt8ElI4Yg3fQYd&amp;trk=pprof-0-ts-view_full-0" TargetMode="External"/><Relationship Id="rId3" Type="http://schemas.openxmlformats.org/officeDocument/2006/relationships/image" Target="../media/image5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linkedin.com/start/view-full-profile?_ed=0_Ti9mxrIuxXtk5iYdcsetHUukGqlFNhYjpXMOgAnHsYKW4jpVCKvrvdQGgFdJG8k6&amp;trk=pprof-0-ts-view_full-0" TargetMode="External"/><Relationship Id="rId3" Type="http://schemas.openxmlformats.org/officeDocument/2006/relationships/image" Target="../media/image65.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6.png"/></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jpeg"/><Relationship Id="rId5" Type="http://schemas.openxmlformats.org/officeDocument/2006/relationships/image" Target="../media/image70.jpeg"/><Relationship Id="rId6" Type="http://schemas.openxmlformats.org/officeDocument/2006/relationships/image" Target="../media/image71.jpeg"/><Relationship Id="rId7" Type="http://schemas.openxmlformats.org/officeDocument/2006/relationships/image" Target="../media/image72.png"/><Relationship Id="rId8" Type="http://schemas.openxmlformats.org/officeDocument/2006/relationships/image" Target="../media/image73.png"/><Relationship Id="rId9" Type="http://schemas.openxmlformats.org/officeDocument/2006/relationships/image" Target="../media/image74.jpeg"/><Relationship Id="rId10" Type="http://schemas.openxmlformats.org/officeDocument/2006/relationships/image" Target="../media/image75.jpg"/><Relationship Id="rId1" Type="http://schemas.openxmlformats.org/officeDocument/2006/relationships/slideLayout" Target="../slideLayouts/slideLayout7.xml"/><Relationship Id="rId2" Type="http://schemas.openxmlformats.org/officeDocument/2006/relationships/image" Target="../media/image67.jpeg"/></Relationships>
</file>

<file path=ppt/slides/_rels/slide47.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78.jpeg"/><Relationship Id="rId5" Type="http://schemas.openxmlformats.org/officeDocument/2006/relationships/image" Target="../media/image79.png"/><Relationship Id="rId6" Type="http://schemas.openxmlformats.org/officeDocument/2006/relationships/image" Target="../media/image80.png"/><Relationship Id="rId1" Type="http://schemas.openxmlformats.org/officeDocument/2006/relationships/slideLayout" Target="../slideLayouts/slideLayout2.xml"/><Relationship Id="rId2" Type="http://schemas.openxmlformats.org/officeDocument/2006/relationships/image" Target="../media/image7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83.jpeg"/><Relationship Id="rId5" Type="http://schemas.openxmlformats.org/officeDocument/2006/relationships/image" Target="../media/image84.jpeg"/><Relationship Id="rId6" Type="http://schemas.openxmlformats.org/officeDocument/2006/relationships/image" Target="../media/image16.jpeg"/><Relationship Id="rId7" Type="http://schemas.openxmlformats.org/officeDocument/2006/relationships/image" Target="../media/image85.png"/><Relationship Id="rId1" Type="http://schemas.openxmlformats.org/officeDocument/2006/relationships/slideLayout" Target="../slideLayouts/slideLayout6.xml"/><Relationship Id="rId2" Type="http://schemas.openxmlformats.org/officeDocument/2006/relationships/image" Target="../media/image8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89.jpeg"/><Relationship Id="rId1" Type="http://schemas.openxmlformats.org/officeDocument/2006/relationships/slideLayout" Target="../slideLayouts/slideLayout6.xml"/><Relationship Id="rId2" Type="http://schemas.openxmlformats.org/officeDocument/2006/relationships/image" Target="../media/image87.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92.png"/><Relationship Id="rId6" Type="http://schemas.openxmlformats.org/officeDocument/2006/relationships/image" Target="../media/image93.png"/><Relationship Id="rId7" Type="http://schemas.openxmlformats.org/officeDocument/2006/relationships/image" Target="../media/image94.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5.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6.png"/></Relationships>
</file>

<file path=ppt/slides/_rels/slide61.xml.rels><?xml version="1.0" encoding="UTF-8" standalone="yes"?>
<Relationships xmlns="http://schemas.openxmlformats.org/package/2006/relationships"><Relationship Id="rId3" Type="http://schemas.openxmlformats.org/officeDocument/2006/relationships/image" Target="../media/image98.jpeg"/><Relationship Id="rId4" Type="http://schemas.openxmlformats.org/officeDocument/2006/relationships/image" Target="../media/image99.jpg"/><Relationship Id="rId1" Type="http://schemas.openxmlformats.org/officeDocument/2006/relationships/slideLayout" Target="../slideLayouts/slideLayout6.xml"/><Relationship Id="rId2" Type="http://schemas.openxmlformats.org/officeDocument/2006/relationships/image" Target="../media/image97.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0.png"/><Relationship Id="rId3" Type="http://schemas.openxmlformats.org/officeDocument/2006/relationships/image" Target="../media/image82.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102.jpeg"/><Relationship Id="rId5" Type="http://schemas.openxmlformats.org/officeDocument/2006/relationships/image" Target="../media/image103.jpeg"/><Relationship Id="rId6" Type="http://schemas.openxmlformats.org/officeDocument/2006/relationships/image" Target="../media/image104.png"/><Relationship Id="rId1" Type="http://schemas.openxmlformats.org/officeDocument/2006/relationships/slideLayout" Target="../slideLayouts/slideLayout6.xml"/><Relationship Id="rId2" Type="http://schemas.openxmlformats.org/officeDocument/2006/relationships/image" Target="../media/image101.png"/></Relationships>
</file>

<file path=ppt/slides/_rels/slide66.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7.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8.png"/><Relationship Id="rId3" Type="http://schemas.openxmlformats.org/officeDocument/2006/relationships/image" Target="../media/image10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t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ChangeArrowheads="1"/>
          </p:cNvSpPr>
          <p:nvPr/>
        </p:nvSpPr>
        <p:spPr bwMode="auto">
          <a:xfrm>
            <a:off x="190500" y="4876800"/>
            <a:ext cx="97536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lnSpc>
                <a:spcPct val="70000"/>
              </a:lnSpc>
              <a:spcBef>
                <a:spcPct val="20000"/>
              </a:spcBef>
              <a:buSzPct val="100000"/>
            </a:pPr>
            <a:endParaRPr lang="en-US" dirty="0"/>
          </a:p>
        </p:txBody>
      </p:sp>
      <p:pic>
        <p:nvPicPr>
          <p:cNvPr id="4098" name="Picture 2" descr="UAB Hospita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14501" y="1617361"/>
            <a:ext cx="7543800" cy="29583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181100" y="381000"/>
            <a:ext cx="9258300" cy="838200"/>
          </a:xfrm>
        </p:spPr>
        <p:txBody>
          <a:bodyPr/>
          <a:lstStyle/>
          <a:p>
            <a:r>
              <a:rPr lang="en-US" dirty="0" smtClean="0">
                <a:solidFill>
                  <a:schemeClr val="bg1"/>
                </a:solidFill>
              </a:rPr>
              <a:t>State of the UAB Department of Surgery</a:t>
            </a:r>
            <a:endParaRPr lang="en-US" dirty="0">
              <a:solidFill>
                <a:schemeClr val="bg1"/>
              </a:solidFill>
            </a:endParaRPr>
          </a:p>
        </p:txBody>
      </p:sp>
      <p:sp>
        <p:nvSpPr>
          <p:cNvPr id="3" name="Subtitle 2"/>
          <p:cNvSpPr>
            <a:spLocks noGrp="1"/>
          </p:cNvSpPr>
          <p:nvPr>
            <p:ph type="subTitle" idx="1"/>
          </p:nvPr>
        </p:nvSpPr>
        <p:spPr>
          <a:xfrm>
            <a:off x="1885950" y="4724400"/>
            <a:ext cx="7200900" cy="914400"/>
          </a:xfrm>
        </p:spPr>
        <p:txBody>
          <a:bodyPr/>
          <a:lstStyle/>
          <a:p>
            <a:pPr>
              <a:lnSpc>
                <a:spcPct val="70000"/>
              </a:lnSpc>
              <a:spcBef>
                <a:spcPct val="20000"/>
              </a:spcBef>
              <a:buSzPct val="100000"/>
            </a:pPr>
            <a:r>
              <a:rPr lang="en-US" dirty="0"/>
              <a:t>Herbert Chen, M.D., F.A.C.S.</a:t>
            </a:r>
          </a:p>
          <a:p>
            <a:pPr>
              <a:lnSpc>
                <a:spcPct val="70000"/>
              </a:lnSpc>
              <a:spcBef>
                <a:spcPct val="20000"/>
              </a:spcBef>
              <a:buSzPct val="100000"/>
            </a:pPr>
            <a:r>
              <a:rPr lang="en-US" sz="1800" dirty="0"/>
              <a:t>Professor and Chairman, Department of Surgery</a:t>
            </a:r>
          </a:p>
          <a:p>
            <a:pPr>
              <a:lnSpc>
                <a:spcPct val="70000"/>
              </a:lnSpc>
              <a:spcBef>
                <a:spcPct val="20000"/>
              </a:spcBef>
              <a:buSzPct val="100000"/>
            </a:pPr>
            <a:r>
              <a:rPr lang="en-US" sz="1800" dirty="0"/>
              <a:t>University of Alabama at Birmingham (UAB)</a:t>
            </a:r>
          </a:p>
          <a:p>
            <a:pPr>
              <a:lnSpc>
                <a:spcPct val="70000"/>
              </a:lnSpc>
              <a:spcBef>
                <a:spcPct val="20000"/>
              </a:spcBef>
              <a:buSzPct val="100000"/>
            </a:pPr>
            <a:r>
              <a:rPr lang="en-US" sz="1800" dirty="0"/>
              <a:t>Surgeon-in-Chief, UAB Hospital and Health System</a:t>
            </a:r>
          </a:p>
          <a:p>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s://apps.medicine.uab.edu/FacultyDirectory/Photos/201495823390.George%20web%20size.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70218" y="4178781"/>
            <a:ext cx="1524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843568" y="6083781"/>
            <a:ext cx="1377300" cy="646331"/>
          </a:xfrm>
          <a:prstGeom prst="rect">
            <a:avLst/>
          </a:prstGeom>
          <a:noFill/>
        </p:spPr>
        <p:txBody>
          <a:bodyPr wrap="none" rtlCol="0">
            <a:spAutoFit/>
          </a:bodyPr>
          <a:lstStyle/>
          <a:p>
            <a:r>
              <a:rPr lang="en-US" sz="1800" b="0" dirty="0" smtClean="0">
                <a:latin typeface="Arial" charset="0"/>
                <a:ea typeface="Arial" charset="0"/>
                <a:cs typeface="Arial" charset="0"/>
              </a:rPr>
              <a:t>Jim George</a:t>
            </a:r>
          </a:p>
          <a:p>
            <a:r>
              <a:rPr lang="en-US" sz="1800" b="0" dirty="0" smtClean="0">
                <a:latin typeface="Arial" charset="0"/>
                <a:ea typeface="Arial" charset="0"/>
                <a:cs typeface="Arial" charset="0"/>
              </a:rPr>
              <a:t>NIH/NIDDK</a:t>
            </a:r>
          </a:p>
        </p:txBody>
      </p:sp>
      <p:pic>
        <p:nvPicPr>
          <p:cNvPr id="4" name="Picture 12" descr="https://apps.medicine.uab.edu/FacultyDirectory/Photos/20146261444340.Kirkland_james.jpe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46143" y="1173786"/>
            <a:ext cx="1599025" cy="205003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528415" y="6083781"/>
            <a:ext cx="1467068" cy="646331"/>
          </a:xfrm>
          <a:prstGeom prst="rect">
            <a:avLst/>
          </a:prstGeom>
          <a:noFill/>
        </p:spPr>
        <p:txBody>
          <a:bodyPr wrap="none" rtlCol="0">
            <a:spAutoFit/>
          </a:bodyPr>
          <a:lstStyle/>
          <a:p>
            <a:r>
              <a:rPr lang="en-US" sz="1800" b="0" dirty="0" smtClean="0">
                <a:latin typeface="Arial" charset="0"/>
                <a:ea typeface="Arial" charset="0"/>
                <a:cs typeface="Arial" charset="0"/>
              </a:rPr>
              <a:t>Clint Grubbs</a:t>
            </a:r>
          </a:p>
          <a:p>
            <a:r>
              <a:rPr lang="en-US" sz="1800" b="0" dirty="0" smtClean="0">
                <a:latin typeface="Arial" charset="0"/>
                <a:ea typeface="Arial" charset="0"/>
                <a:cs typeface="Arial" charset="0"/>
              </a:rPr>
              <a:t>NIH/NCI</a:t>
            </a:r>
          </a:p>
        </p:txBody>
      </p:sp>
      <p:sp>
        <p:nvSpPr>
          <p:cNvPr id="6" name="TextBox 5"/>
          <p:cNvSpPr txBox="1"/>
          <p:nvPr/>
        </p:nvSpPr>
        <p:spPr>
          <a:xfrm>
            <a:off x="2863417" y="3255451"/>
            <a:ext cx="1364476" cy="646331"/>
          </a:xfrm>
          <a:prstGeom prst="rect">
            <a:avLst/>
          </a:prstGeom>
          <a:noFill/>
        </p:spPr>
        <p:txBody>
          <a:bodyPr wrap="none" rtlCol="0">
            <a:spAutoFit/>
          </a:bodyPr>
          <a:lstStyle/>
          <a:p>
            <a:r>
              <a:rPr lang="en-US" sz="1800" b="0" dirty="0" smtClean="0">
                <a:latin typeface="Arial" charset="0"/>
                <a:ea typeface="Arial" charset="0"/>
                <a:cs typeface="Arial" charset="0"/>
              </a:rPr>
              <a:t>Jim Kirklin</a:t>
            </a:r>
          </a:p>
          <a:p>
            <a:r>
              <a:rPr lang="en-US" sz="1800" b="0" dirty="0" smtClean="0">
                <a:latin typeface="Arial" charset="0"/>
                <a:ea typeface="Arial" charset="0"/>
                <a:cs typeface="Arial" charset="0"/>
              </a:rPr>
              <a:t>NIH/NHLBI</a:t>
            </a:r>
          </a:p>
        </p:txBody>
      </p:sp>
      <p:sp>
        <p:nvSpPr>
          <p:cNvPr id="7" name="AutoShape 2" descr="data:image/jpeg;base64,/9j/4AAQSkZJRgABAQAAAQABAAD/2wCEAAkGBxQTEhMUEhQWFBQXFhUUGBQYGBoVGhQZGBgYFhgYFxQcHSggGB4lHBQXIjIhJSkrLi4uHx8zODMsNygtLi0BCgoKDg0OGxAQFywfICUsKywsLCwsLCwsLCwsLCwsKywsLDcsNywsLDcsLCssKys3LCwsKys3LCwsNyssLCwsK//AABEIAHAAUAMBIgACEQEDEQH/xAAbAAACAwEBAQAAAAAAAAAAAAADBAIFBwYAAf/EADgQAAEDAgMFBAkCBwEAAAAAAAECAxEAIQQSMQUiQVFhBhOBwQcjMkJxcpGx8FKhFENic4LC0TP/xAAYAQADAQEAAAAAAAAAAAAAAAABAgMABP/EAB8RAAICAgMAAwAAAAAAAAAAAAABAhESIQMxQSJRYf/aAAwDAQACEQMRAD8AxbuKbcahKI/SfuaE57sG5EmjPEwif0edSdllGisr7lp3uM8QItwmn4SESlM2MqIJvxE8KexMGUcGvSas0sKcMIRmP9AN6WXhVAqCkkFOs2iibEXRJ/evXpnCpv4K+1QzULDj+nmGiTE8CfoJobioimsOq5+CvtSj3CgnbC1SLPHizP8AbqOJ935BXscI7r+2DXx/3fkH2pWU9Oy9DuAbcxhLiQrI3KARImda3fC7HYQVKS0hJV7UJAnwrHvR3hjhnEuupj1e6QZIBAMkQOdaHs7tUp54tobzNiZcOZvKQJylJTfwpJSVlIReI5idmMtklDSElWpCQJrGvSkylLwI1KTPgRrXf4jtS47mUAtCULKIDCnc3IggyB1ItXDdvmi+1/EQUKSSlSeaeekgyPvQg9jcq+JwOGV7R6KparV7ZLjKMzkDODCeIHAnoaqyKsc1NdhsNx+U0u+NKZwour5T5UzgtnF2DkUUzBI4UE9me0LYjUfAUw/7vyD7Uqt5JNz00o3fZiOiY04Cgx01embl2IfS/hmXZCpQGSIjIpuUz4gA/Sug2lj0sJUoNrdAlJKBMGATI5RAt1rEuwfaZWHeDRVDLq05geCoypVPDUA+HKtmQlwhRCsyNEoAHiVEkTfhaoyVM6oNOJW9msYh1Dm4ps5s28ImRJ05E0ntvCB05XBmQDMC0xe51pxez3CqVOFKRIUkhPGDII0060gxiJXkblRUSlI5kn/sUPR2tWZv2scUkJaWrMoZ16AZUqjIkxxnPXJxVpt5xKcQ9kX3iMxSlfBQFgRra1jxEHjVWXRV0mjinNSdhsN7/wAp8qtuz+MyKSMoUCZMmOEW+gqmbe1tqCPhTLO0O7tkSTrJBJ+tGhPCuAp5f+gpOrADe/xT5VpM0EIISTwmtF7PdpsUrDgIUFqTuwR7MCQZ4251zG11nvIN9wifGul9Gy2AztAPOBsBLCkLufWS4gDKNZ7wAj4UXHJBhyYS7Au9psQoLStZkmbW1/DTO3VuYTCJUuQ9iAUNg/y2431k/qIMAdZrvewGxsI3hv4tzK66TATH/mrWIPvXBuLCPjWdekjapxONWSIDUtAciDvzyM2jpWjx/YeXnb1E4wNbsn4RQVsp5R1F/wBqdXcwNBr9NKgUTVTmBMswlUEG35ajNbOzALJ3YJiDO7UAzxJinsPiSkWEiFCD/UCJ/ekcN6KKVqmUlPKJCzHJN/AGkhT4Mk+H2A8qCVsLbSIPSTznU8z1p7ZcIbcXJsUka7xyrmY5bmvOkiabwSCoFsH21IQfWFAgmTmEERu6nSRV4K2RZo3o1UUM4/aTqpbbQlKEG8uJRbUnSR9Twis7zniSSdSbknmTz61fYza6m8I7hwZD6mFqvNmgoG0WJ9UI5J6VzZVbqbVpqmZHgRcDSYqaERX1KaF30k9LUgSRE3NDW9GiSftUHQdSbVNlRIvWMVpp5J1rytpIOjKR4moBySbR0qcG/UVnjWmSUqrrY9riRoZDiOCXDMFPMi1+PMRQNm/5+cK6DDEhCiQbAH2GjwcuSFTx5c+ldPF3ZCQttpfrSNcqUDVKvdCtUiCL+Gh0pFtUq6C3iag45qriTMdTyoiQALfXzpJO3YV0TfcyilMOrdnmSfKgYpdSYVu/WlsIdTtwInyqby53R40MDKMx1oeHUTePGsYuttdj3MMyh5a0FKyAAAQb/GqNCYJE1rHprBbZw7Y1KyfBKYP7uJrI0pg3N+VJHaseenSGwjdPUVdbTJQLtgZs4BUwprTLJSSSCRnGkxI5iqNC5yDmQOdpvRNr4i+UADUkjMJnoq40qydJkwTRzKngNKZWqBQcMmEivYhVqQIi+q9EwiyJigLouF1nlQCEecvfhr8aO26DZNqGjITvCDU1MxoKID//2Q==">
            <a:hlinkClick r:id="rId4"/>
          </p:cNvPr>
          <p:cNvSpPr>
            <a:spLocks noChangeAspect="1" noChangeArrowheads="1"/>
          </p:cNvSpPr>
          <p:nvPr/>
        </p:nvSpPr>
        <p:spPr bwMode="auto">
          <a:xfrm>
            <a:off x="60325" y="-639763"/>
            <a:ext cx="952500" cy="1333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data:image/jpeg;base64,/9j/4AAQSkZJRgABAQAAAQABAAD/2wCEAAkGBxQTEhMUEhQWFBQXFhUUGBQYGBoVGhQZGBgYFhgYFxQcHSggGB4lHBQXIjIhJSkrLi4uHx8zODMsNygtLi0BCgoKDg0OGxAQFywfICUsKywsLCwsLCwsLCwsLCwsKywsLDcsNywsLDcsLCssKys3LCwsKys3LCwsNyssLCwsK//AABEIAHAAUAMBIgACEQEDEQH/xAAbAAACAwEBAQAAAAAAAAAAAAADBAIFBwYAAf/EADgQAAEDAgMFBAkCBwEAAAAAAAECAxEAIQQSMQUiQVFhBhOBwQcjMkJxcpGx8FKhFENic4LC0TP/xAAYAQADAQEAAAAAAAAAAAAAAAABAgMABP/EAB8RAAICAgMAAwAAAAAAAAAAAAABAhESIQMxQSJRYf/aAAwDAQACEQMRAD8AxbuKbcahKI/SfuaE57sG5EmjPEwif0edSdllGisr7lp3uM8QItwmn4SESlM2MqIJvxE8KexMGUcGvSas0sKcMIRmP9AN6WXhVAqCkkFOs2iibEXRJ/evXpnCpv4K+1QzULDj+nmGiTE8CfoJobioimsOq5+CvtSj3CgnbC1SLPHizP8AbqOJ935BXscI7r+2DXx/3fkH2pWU9Oy9DuAbcxhLiQrI3KARImda3fC7HYQVKS0hJV7UJAnwrHvR3hjhnEuupj1e6QZIBAMkQOdaHs7tUp54tobzNiZcOZvKQJylJTfwpJSVlIReI5idmMtklDSElWpCQJrGvSkylLwI1KTPgRrXf4jtS47mUAtCULKIDCnc3IggyB1ItXDdvmi+1/EQUKSSlSeaeekgyPvQg9jcq+JwOGV7R6KparV7ZLjKMzkDODCeIHAnoaqyKsc1NdhsNx+U0u+NKZwour5T5UzgtnF2DkUUzBI4UE9me0LYjUfAUw/7vyD7Uqt5JNz00o3fZiOiY04Cgx01embl2IfS/hmXZCpQGSIjIpuUz4gA/Sug2lj0sJUoNrdAlJKBMGATI5RAt1rEuwfaZWHeDRVDLq05geCoypVPDUA+HKtmQlwhRCsyNEoAHiVEkTfhaoyVM6oNOJW9msYh1Dm4ps5s28ImRJ05E0ntvCB05XBmQDMC0xe51pxez3CqVOFKRIUkhPGDII0060gxiJXkblRUSlI5kn/sUPR2tWZv2scUkJaWrMoZ16AZUqjIkxxnPXJxVpt5xKcQ9kX3iMxSlfBQFgRra1jxEHjVWXRV0mjinNSdhsN7/wAp8qtuz+MyKSMoUCZMmOEW+gqmbe1tqCPhTLO0O7tkSTrJBJ+tGhPCuAp5f+gpOrADe/xT5VpM0EIISTwmtF7PdpsUrDgIUFqTuwR7MCQZ4251zG11nvIN9wifGul9Gy2AztAPOBsBLCkLufWS4gDKNZ7wAj4UXHJBhyYS7Au9psQoLStZkmbW1/DTO3VuYTCJUuQ9iAUNg/y2431k/qIMAdZrvewGxsI3hv4tzK66TATH/mrWIPvXBuLCPjWdekjapxONWSIDUtAciDvzyM2jpWjx/YeXnb1E4wNbsn4RQVsp5R1F/wBqdXcwNBr9NKgUTVTmBMswlUEG35ajNbOzALJ3YJiDO7UAzxJinsPiSkWEiFCD/UCJ/ekcN6KKVqmUlPKJCzHJN/AGkhT4Mk+H2A8qCVsLbSIPSTznU8z1p7ZcIbcXJsUka7xyrmY5bmvOkiabwSCoFsH21IQfWFAgmTmEERu6nSRV4K2RZo3o1UUM4/aTqpbbQlKEG8uJRbUnSR9Twis7zniSSdSbknmTz61fYza6m8I7hwZD6mFqvNmgoG0WJ9UI5J6VzZVbqbVpqmZHgRcDSYqaERX1KaF30k9LUgSRE3NDW9GiSftUHQdSbVNlRIvWMVpp5J1rytpIOjKR4moBySbR0qcG/UVnjWmSUqrrY9riRoZDiOCXDMFPMi1+PMRQNm/5+cK6DDEhCiQbAH2GjwcuSFTx5c+ldPF3ZCQttpfrSNcqUDVKvdCtUiCL+Gh0pFtUq6C3iag45qriTMdTyoiQALfXzpJO3YV0TfcyilMOrdnmSfKgYpdSYVu/WlsIdTtwInyqby53R40MDKMx1oeHUTePGsYuttdj3MMyh5a0FKyAAAQb/GqNCYJE1rHprBbZw7Y1KyfBKYP7uJrI0pg3N+VJHaseenSGwjdPUVdbTJQLtgZs4BUwprTLJSSSCRnGkxI5iqNC5yDmQOdpvRNr4i+UADUkjMJnoq40qydJkwTRzKngNKZWqBQcMmEivYhVqQIi+q9EwiyJigLouF1nlQCEecvfhr8aO26DZNqGjITvCDU1MxoKID//2Q==">
            <a:hlinkClick r:id="rId4"/>
          </p:cNvPr>
          <p:cNvSpPr>
            <a:spLocks noChangeAspect="1" noChangeArrowheads="1"/>
          </p:cNvSpPr>
          <p:nvPr/>
        </p:nvSpPr>
        <p:spPr bwMode="auto">
          <a:xfrm>
            <a:off x="212725" y="-487363"/>
            <a:ext cx="952500" cy="1333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4" name="Picture 6" descr="grubbs_thumbnail">
            <a:hlinkClick r:id="rId5"/>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665956" y="4178781"/>
            <a:ext cx="1345557" cy="18837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507169" y="3255451"/>
            <a:ext cx="1697901" cy="646331"/>
          </a:xfrm>
          <a:prstGeom prst="rect">
            <a:avLst/>
          </a:prstGeom>
          <a:noFill/>
        </p:spPr>
        <p:txBody>
          <a:bodyPr wrap="none" rtlCol="0">
            <a:spAutoFit/>
          </a:bodyPr>
          <a:lstStyle/>
          <a:p>
            <a:r>
              <a:rPr lang="en-US" sz="1800" b="0" dirty="0" smtClean="0">
                <a:latin typeface="Arial" charset="0"/>
                <a:ea typeface="Arial" charset="0"/>
                <a:cs typeface="Arial" charset="0"/>
              </a:rPr>
              <a:t>Melanie Morris</a:t>
            </a:r>
          </a:p>
          <a:p>
            <a:r>
              <a:rPr lang="en-US" sz="1800" b="0" dirty="0" smtClean="0">
                <a:latin typeface="Arial" charset="0"/>
                <a:ea typeface="Arial" charset="0"/>
                <a:cs typeface="Arial" charset="0"/>
              </a:rPr>
              <a:t>VA</a:t>
            </a:r>
          </a:p>
        </p:txBody>
      </p:sp>
      <p:pic>
        <p:nvPicPr>
          <p:cNvPr id="14" name="Picture 2" descr="https://apps.medicine.uab.edu/FacultyDirectory/Photos/201462615270.Melanie_Morris_for_web.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628601" y="1173786"/>
            <a:ext cx="1455039" cy="204935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https://apps.medicine.uab.edu/FacultyDirectory/Photos/2014626149240.Dubay_derek.jpe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76300" y="1173786"/>
            <a:ext cx="1547774" cy="205003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860000" y="3255451"/>
            <a:ext cx="1531188" cy="923330"/>
          </a:xfrm>
          <a:prstGeom prst="rect">
            <a:avLst/>
          </a:prstGeom>
          <a:noFill/>
        </p:spPr>
        <p:txBody>
          <a:bodyPr wrap="none" rtlCol="0">
            <a:spAutoFit/>
          </a:bodyPr>
          <a:lstStyle/>
          <a:p>
            <a:r>
              <a:rPr lang="en-US" sz="1800" b="0" dirty="0" smtClean="0">
                <a:latin typeface="Arial" charset="0"/>
                <a:ea typeface="Arial" charset="0"/>
                <a:cs typeface="Arial" charset="0"/>
              </a:rPr>
              <a:t>Derek </a:t>
            </a:r>
            <a:r>
              <a:rPr lang="en-US" sz="1800" b="0" dirty="0" err="1" smtClean="0">
                <a:latin typeface="Arial" charset="0"/>
                <a:ea typeface="Arial" charset="0"/>
                <a:cs typeface="Arial" charset="0"/>
              </a:rPr>
              <a:t>Dubay</a:t>
            </a:r>
            <a:endParaRPr lang="en-US" sz="1800" b="0" dirty="0" smtClean="0">
              <a:latin typeface="Arial" charset="0"/>
              <a:ea typeface="Arial" charset="0"/>
              <a:cs typeface="Arial" charset="0"/>
            </a:endParaRPr>
          </a:p>
          <a:p>
            <a:r>
              <a:rPr lang="en-US" sz="1800" b="0" dirty="0" smtClean="0">
                <a:latin typeface="Arial" charset="0"/>
                <a:ea typeface="Arial" charset="0"/>
                <a:cs typeface="Arial" charset="0"/>
              </a:rPr>
              <a:t>NIH/NIDDK</a:t>
            </a:r>
          </a:p>
          <a:p>
            <a:r>
              <a:rPr lang="en-US" sz="1800" b="0" dirty="0" smtClean="0">
                <a:latin typeface="Arial" charset="0"/>
                <a:ea typeface="Arial" charset="0"/>
                <a:cs typeface="Arial" charset="0"/>
              </a:rPr>
              <a:t>NIH/NIDDK</a:t>
            </a:r>
          </a:p>
        </p:txBody>
      </p:sp>
      <p:pic>
        <p:nvPicPr>
          <p:cNvPr id="25" name="Picture 12" descr="https://apps.medicine.uab.edu/FacultyDirectory/Photos/201581411490.Dr.%20Locke%20-%20official%20photos-resized.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396739" y="1173786"/>
            <a:ext cx="1364220" cy="205145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6367885" y="3255451"/>
            <a:ext cx="1544012" cy="923330"/>
          </a:xfrm>
          <a:prstGeom prst="rect">
            <a:avLst/>
          </a:prstGeom>
          <a:noFill/>
        </p:spPr>
        <p:txBody>
          <a:bodyPr wrap="none" rtlCol="0">
            <a:spAutoFit/>
          </a:bodyPr>
          <a:lstStyle/>
          <a:p>
            <a:r>
              <a:rPr lang="en-US" sz="1800" b="0" dirty="0" smtClean="0">
                <a:latin typeface="Arial" charset="0"/>
                <a:ea typeface="Arial" charset="0"/>
                <a:cs typeface="Arial" charset="0"/>
              </a:rPr>
              <a:t>Jayme Locke</a:t>
            </a:r>
          </a:p>
          <a:p>
            <a:r>
              <a:rPr lang="en-US" sz="1800" b="0" dirty="0" smtClean="0">
                <a:latin typeface="Arial" charset="0"/>
                <a:ea typeface="Arial" charset="0"/>
                <a:cs typeface="Arial" charset="0"/>
              </a:rPr>
              <a:t>NIH/NIDDK</a:t>
            </a:r>
          </a:p>
          <a:p>
            <a:r>
              <a:rPr lang="en-US" sz="1800" b="0" dirty="0" smtClean="0">
                <a:latin typeface="Arial" charset="0"/>
                <a:ea typeface="Arial" charset="0"/>
                <a:cs typeface="Arial" charset="0"/>
              </a:rPr>
              <a:t>AST</a:t>
            </a:r>
          </a:p>
        </p:txBody>
      </p:sp>
      <p:pic>
        <p:nvPicPr>
          <p:cNvPr id="2062" name="Picture 14" descr="http://www.uab.edu/proteomics/bmsf/researchteam/images/drmobely.jp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8254434" y="4178781"/>
            <a:ext cx="1451698" cy="1882567"/>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8074587" y="6083781"/>
            <a:ext cx="1672253" cy="646331"/>
          </a:xfrm>
          <a:prstGeom prst="rect">
            <a:avLst/>
          </a:prstGeom>
          <a:noFill/>
        </p:spPr>
        <p:txBody>
          <a:bodyPr wrap="none" rtlCol="0">
            <a:spAutoFit/>
          </a:bodyPr>
          <a:lstStyle/>
          <a:p>
            <a:r>
              <a:rPr lang="en-US" sz="1800" b="0" dirty="0" smtClean="0">
                <a:latin typeface="Arial" charset="0"/>
                <a:ea typeface="Arial" charset="0"/>
                <a:cs typeface="Arial" charset="0"/>
              </a:rPr>
              <a:t>James Mobley</a:t>
            </a:r>
          </a:p>
          <a:p>
            <a:r>
              <a:rPr lang="en-US" sz="1800" b="0" dirty="0" smtClean="0">
                <a:latin typeface="Arial" charset="0"/>
                <a:ea typeface="Arial" charset="0"/>
                <a:cs typeface="Arial" charset="0"/>
              </a:rPr>
              <a:t>NIH/NCI</a:t>
            </a:r>
          </a:p>
        </p:txBody>
      </p:sp>
      <p:pic>
        <p:nvPicPr>
          <p:cNvPr id="29" name="Picture 2" descr="vickers"/>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8233260" y="1173786"/>
            <a:ext cx="1477388" cy="1967754"/>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8099440" y="3255451"/>
            <a:ext cx="1745029" cy="646331"/>
          </a:xfrm>
          <a:prstGeom prst="rect">
            <a:avLst/>
          </a:prstGeom>
          <a:noFill/>
        </p:spPr>
        <p:txBody>
          <a:bodyPr wrap="none" rtlCol="0">
            <a:spAutoFit/>
          </a:bodyPr>
          <a:lstStyle/>
          <a:p>
            <a:r>
              <a:rPr lang="en-US" sz="1800" b="0" dirty="0" smtClean="0">
                <a:latin typeface="Arial" charset="0"/>
                <a:ea typeface="Arial" charset="0"/>
                <a:cs typeface="Arial" charset="0"/>
              </a:rPr>
              <a:t>Selwyn Vickers</a:t>
            </a:r>
          </a:p>
          <a:p>
            <a:r>
              <a:rPr lang="en-US" sz="1800" b="0" dirty="0" smtClean="0">
                <a:latin typeface="Arial" charset="0"/>
                <a:ea typeface="Arial" charset="0"/>
                <a:cs typeface="Arial" charset="0"/>
              </a:rPr>
              <a:t>NIH/NIMHHD</a:t>
            </a:r>
          </a:p>
        </p:txBody>
      </p:sp>
      <p:sp>
        <p:nvSpPr>
          <p:cNvPr id="10" name="Title 9"/>
          <p:cNvSpPr>
            <a:spLocks noGrp="1"/>
          </p:cNvSpPr>
          <p:nvPr>
            <p:ph type="title"/>
          </p:nvPr>
        </p:nvSpPr>
        <p:spPr/>
        <p:txBody>
          <a:bodyPr/>
          <a:lstStyle/>
          <a:p>
            <a:r>
              <a:rPr lang="en-US" dirty="0"/>
              <a:t>Faculty with Active Federal </a:t>
            </a:r>
            <a:r>
              <a:rPr lang="en-US" dirty="0" smtClean="0"/>
              <a:t/>
            </a:r>
            <a:br>
              <a:rPr lang="en-US" dirty="0" smtClean="0"/>
            </a:br>
            <a:r>
              <a:rPr lang="en-US" dirty="0" smtClean="0"/>
              <a:t>Research </a:t>
            </a:r>
            <a:r>
              <a:rPr lang="en-US" dirty="0"/>
              <a:t>Funding</a:t>
            </a:r>
          </a:p>
        </p:txBody>
      </p:sp>
    </p:spTree>
    <p:extLst>
      <p:ext uri="{BB962C8B-B14F-4D97-AF65-F5344CB8AC3E}">
        <p14:creationId xmlns:p14="http://schemas.microsoft.com/office/powerpoint/2010/main" val="25391770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24618" y="5444540"/>
            <a:ext cx="1603964" cy="646331"/>
          </a:xfrm>
          <a:prstGeom prst="rect">
            <a:avLst/>
          </a:prstGeom>
          <a:noFill/>
        </p:spPr>
        <p:txBody>
          <a:bodyPr wrap="none" rtlCol="0">
            <a:spAutoFit/>
          </a:bodyPr>
          <a:lstStyle/>
          <a:p>
            <a:r>
              <a:rPr lang="en-US" sz="1800" b="0" dirty="0" smtClean="0">
                <a:latin typeface="Arial" charset="0"/>
                <a:ea typeface="Arial" charset="0"/>
                <a:cs typeface="Arial" charset="0"/>
              </a:rPr>
              <a:t>Devin Eckhoff</a:t>
            </a:r>
          </a:p>
          <a:p>
            <a:r>
              <a:rPr lang="en-US" sz="1800" b="0" dirty="0" smtClean="0">
                <a:latin typeface="Arial" charset="0"/>
                <a:ea typeface="Arial" charset="0"/>
                <a:cs typeface="Arial" charset="0"/>
              </a:rPr>
              <a:t>United Thera.</a:t>
            </a:r>
          </a:p>
        </p:txBody>
      </p:sp>
      <p:sp>
        <p:nvSpPr>
          <p:cNvPr id="7" name="AutoShape 2" descr="data:image/jpeg;base64,/9j/4AAQSkZJRgABAQAAAQABAAD/2wCEAAkGBxQTEhMUEhQWFBQXFhUUGBQYGBoVGhQZGBgYFhgYFxQcHSggGB4lHBQXIjIhJSkrLi4uHx8zODMsNygtLi0BCgoKDg0OGxAQFywfICUsKywsLCwsLCwsLCwsLCwsKywsLDcsNywsLDcsLCssKys3LCwsKys3LCwsNyssLCwsK//AABEIAHAAUAMBIgACEQEDEQH/xAAbAAACAwEBAQAAAAAAAAAAAAADBAIFBwYAAf/EADgQAAEDAgMFBAkCBwEAAAAAAAECAxEAIQQSMQUiQVFhBhOBwQcjMkJxcpGx8FKhFENic4LC0TP/xAAYAQADAQEAAAAAAAAAAAAAAAABAgMABP/EAB8RAAICAgMAAwAAAAAAAAAAAAABAhESIQMxQSJRYf/aAAwDAQACEQMRAD8AxbuKbcahKI/SfuaE57sG5EmjPEwif0edSdllGisr7lp3uM8QItwmn4SESlM2MqIJvxE8KexMGUcGvSas0sKcMIRmP9AN6WXhVAqCkkFOs2iibEXRJ/evXpnCpv4K+1QzULDj+nmGiTE8CfoJobioimsOq5+CvtSj3CgnbC1SLPHizP8AbqOJ935BXscI7r+2DXx/3fkH2pWU9Oy9DuAbcxhLiQrI3KARImda3fC7HYQVKS0hJV7UJAnwrHvR3hjhnEuupj1e6QZIBAMkQOdaHs7tUp54tobzNiZcOZvKQJylJTfwpJSVlIReI5idmMtklDSElWpCQJrGvSkylLwI1KTPgRrXf4jtS47mUAtCULKIDCnc3IggyB1ItXDdvmi+1/EQUKSSlSeaeekgyPvQg9jcq+JwOGV7R6KparV7ZLjKMzkDODCeIHAnoaqyKsc1NdhsNx+U0u+NKZwour5T5UzgtnF2DkUUzBI4UE9me0LYjUfAUw/7vyD7Uqt5JNz00o3fZiOiY04Cgx01embl2IfS/hmXZCpQGSIjIpuUz4gA/Sug2lj0sJUoNrdAlJKBMGATI5RAt1rEuwfaZWHeDRVDLq05geCoypVPDUA+HKtmQlwhRCsyNEoAHiVEkTfhaoyVM6oNOJW9msYh1Dm4ps5s28ImRJ05E0ntvCB05XBmQDMC0xe51pxez3CqVOFKRIUkhPGDII0060gxiJXkblRUSlI5kn/sUPR2tWZv2scUkJaWrMoZ16AZUqjIkxxnPXJxVpt5xKcQ9kX3iMxSlfBQFgRra1jxEHjVWXRV0mjinNSdhsN7/wAp8qtuz+MyKSMoUCZMmOEW+gqmbe1tqCPhTLO0O7tkSTrJBJ+tGhPCuAp5f+gpOrADe/xT5VpM0EIISTwmtF7PdpsUrDgIUFqTuwR7MCQZ4251zG11nvIN9wifGul9Gy2AztAPOBsBLCkLufWS4gDKNZ7wAj4UXHJBhyYS7Au9psQoLStZkmbW1/DTO3VuYTCJUuQ9iAUNg/y2431k/qIMAdZrvewGxsI3hv4tzK66TATH/mrWIPvXBuLCPjWdekjapxONWSIDUtAciDvzyM2jpWjx/YeXnb1E4wNbsn4RQVsp5R1F/wBqdXcwNBr9NKgUTVTmBMswlUEG35ajNbOzALJ3YJiDO7UAzxJinsPiSkWEiFCD/UCJ/ekcN6KKVqmUlPKJCzHJN/AGkhT4Mk+H2A8qCVsLbSIPSTznU8z1p7ZcIbcXJsUka7xyrmY5bmvOkiabwSCoFsH21IQfWFAgmTmEERu6nSRV4K2RZo3o1UUM4/aTqpbbQlKEG8uJRbUnSR9Twis7zniSSdSbknmTz61fYza6m8I7hwZD6mFqvNmgoG0WJ9UI5J6VzZVbqbVpqmZHgRcDSYqaERX1KaF30k9LUgSRE3NDW9GiSftUHQdSbVNlRIvWMVpp5J1rytpIOjKR4moBySbR0qcG/UVnjWmSUqrrY9riRoZDiOCXDMFPMi1+PMRQNm/5+cK6DDEhCiQbAH2GjwcuSFTx5c+ldPF3ZCQttpfrSNcqUDVKvdCtUiCL+Gh0pFtUq6C3iag45qriTMdTyoiQALfXzpJO3YV0TfcyilMOrdnmSfKgYpdSYVu/WlsIdTtwInyqby53R40MDKMx1oeHUTePGsYuttdj3MMyh5a0FKyAAAQb/GqNCYJE1rHprBbZw7Y1KyfBKYP7uJrI0pg3N+VJHaseenSGwjdPUVdbTJQLtgZs4BUwprTLJSSSCRnGkxI5iqNC5yDmQOdpvRNr4i+UADUkjMJnoq40qydJkwTRzKngNKZWqBQcMmEivYhVqQIi+q9EwiyJigLouF1nlQCEecvfhr8aO26DZNqGjITvCDU1MxoKID//2Q==">
            <a:hlinkClick r:id="rId2"/>
          </p:cNvPr>
          <p:cNvSpPr>
            <a:spLocks noChangeAspect="1" noChangeArrowheads="1"/>
          </p:cNvSpPr>
          <p:nvPr/>
        </p:nvSpPr>
        <p:spPr bwMode="auto">
          <a:xfrm>
            <a:off x="60325" y="-639763"/>
            <a:ext cx="952500" cy="1333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data:image/jpeg;base64,/9j/4AAQSkZJRgABAQAAAQABAAD/2wCEAAkGBxQTEhMUEhQWFBQXFhUUGBQYGBoVGhQZGBgYFhgYFxQcHSggGB4lHBQXIjIhJSkrLi4uHx8zODMsNygtLi0BCgoKDg0OGxAQFywfICUsKywsLCwsLCwsLCwsLCwsKywsLDcsNywsLDcsLCssKys3LCwsKys3LCwsNyssLCwsK//AABEIAHAAUAMBIgACEQEDEQH/xAAbAAACAwEBAQAAAAAAAAAAAAADBAIFBwYAAf/EADgQAAEDAgMFBAkCBwEAAAAAAAECAxEAIQQSMQUiQVFhBhOBwQcjMkJxcpGx8FKhFENic4LC0TP/xAAYAQADAQEAAAAAAAAAAAAAAAABAgMABP/EAB8RAAICAgMAAwAAAAAAAAAAAAABAhESIQMxQSJRYf/aAAwDAQACEQMRAD8AxbuKbcahKI/SfuaE57sG5EmjPEwif0edSdllGisr7lp3uM8QItwmn4SESlM2MqIJvxE8KexMGUcGvSas0sKcMIRmP9AN6WXhVAqCkkFOs2iibEXRJ/evXpnCpv4K+1QzULDj+nmGiTE8CfoJobioimsOq5+CvtSj3CgnbC1SLPHizP8AbqOJ935BXscI7r+2DXx/3fkH2pWU9Oy9DuAbcxhLiQrI3KARImda3fC7HYQVKS0hJV7UJAnwrHvR3hjhnEuupj1e6QZIBAMkQOdaHs7tUp54tobzNiZcOZvKQJylJTfwpJSVlIReI5idmMtklDSElWpCQJrGvSkylLwI1KTPgRrXf4jtS47mUAtCULKIDCnc3IggyB1ItXDdvmi+1/EQUKSSlSeaeekgyPvQg9jcq+JwOGV7R6KparV7ZLjKMzkDODCeIHAnoaqyKsc1NdhsNx+U0u+NKZwour5T5UzgtnF2DkUUzBI4UE9me0LYjUfAUw/7vyD7Uqt5JNz00o3fZiOiY04Cgx01embl2IfS/hmXZCpQGSIjIpuUz4gA/Sug2lj0sJUoNrdAlJKBMGATI5RAt1rEuwfaZWHeDRVDLq05geCoypVPDUA+HKtmQlwhRCsyNEoAHiVEkTfhaoyVM6oNOJW9msYh1Dm4ps5s28ImRJ05E0ntvCB05XBmQDMC0xe51pxez3CqVOFKRIUkhPGDII0060gxiJXkblRUSlI5kn/sUPR2tWZv2scUkJaWrMoZ16AZUqjIkxxnPXJxVpt5xKcQ9kX3iMxSlfBQFgRra1jxEHjVWXRV0mjinNSdhsN7/wAp8qtuz+MyKSMoUCZMmOEW+gqmbe1tqCPhTLO0O7tkSTrJBJ+tGhPCuAp5f+gpOrADe/xT5VpM0EIISTwmtF7PdpsUrDgIUFqTuwR7MCQZ4251zG11nvIN9wifGul9Gy2AztAPOBsBLCkLufWS4gDKNZ7wAj4UXHJBhyYS7Au9psQoLStZkmbW1/DTO3VuYTCJUuQ9iAUNg/y2431k/qIMAdZrvewGxsI3hv4tzK66TATH/mrWIPvXBuLCPjWdekjapxONWSIDUtAciDvzyM2jpWjx/YeXnb1E4wNbsn4RQVsp5R1F/wBqdXcwNBr9NKgUTVTmBMswlUEG35ajNbOzALJ3YJiDO7UAzxJinsPiSkWEiFCD/UCJ/ekcN6KKVqmUlPKJCzHJN/AGkhT4Mk+H2A8qCVsLbSIPSTznU8z1p7ZcIbcXJsUka7xyrmY5bmvOkiabwSCoFsH21IQfWFAgmTmEERu6nSRV4K2RZo3o1UUM4/aTqpbbQlKEG8uJRbUnSR9Twis7zniSSdSbknmTz61fYza6m8I7hwZD6mFqvNmgoG0WJ9UI5J6VzZVbqbVpqmZHgRcDSYqaERX1KaF30k9LUgSRE3NDW9GiSftUHQdSbVNlRIvWMVpp5J1rytpIOjKR4moBySbR0qcG/UVnjWmSUqrrY9riRoZDiOCXDMFPMi1+PMRQNm/5+cK6DDEhCiQbAH2GjwcuSFTx5c+ldPF3ZCQttpfrSNcqUDVKvdCtUiCL+Gh0pFtUq6C3iag45qriTMdTyoiQALfXzpJO3YV0TfcyilMOrdnmSfKgYpdSYVu/WlsIdTtwInyqby53R40MDKMx1oeHUTePGsYuttdj3MMyh5a0FKyAAAQb/GqNCYJE1rHprBbZw7Y1KyfBKYP7uJrI0pg3N+VJHaseenSGwjdPUVdbTJQLtgZs4BUwprTLJSSSCRnGkxI5iqNC5yDmQOdpvRNr4i+UADUkjMJnoq40qydJkwTRzKngNKZWqBQcMmEivYhVqQIi+q9EwiyJigLouF1nlQCEecvfhr8aO26DZNqGjITvCDU1MxoKID//2Q==">
            <a:hlinkClick r:id="rId2"/>
          </p:cNvPr>
          <p:cNvSpPr>
            <a:spLocks noChangeAspect="1" noChangeArrowheads="1"/>
          </p:cNvSpPr>
          <p:nvPr/>
        </p:nvSpPr>
        <p:spPr bwMode="auto">
          <a:xfrm>
            <a:off x="212725" y="-487363"/>
            <a:ext cx="952500" cy="1333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6" name="Picture 8" descr="https://apps.medicine.uab.edu/FacultyDirectory/Photos/201510231051240.Jayleen_Grams-forwe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10052" y="1053060"/>
            <a:ext cx="1352550" cy="1905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460136" y="2982354"/>
            <a:ext cx="1736373" cy="646331"/>
          </a:xfrm>
          <a:prstGeom prst="rect">
            <a:avLst/>
          </a:prstGeom>
          <a:noFill/>
        </p:spPr>
        <p:txBody>
          <a:bodyPr wrap="none" rtlCol="0">
            <a:spAutoFit/>
          </a:bodyPr>
          <a:lstStyle/>
          <a:p>
            <a:r>
              <a:rPr lang="en-US" sz="1800" b="0" dirty="0" smtClean="0">
                <a:latin typeface="Arial" charset="0"/>
                <a:ea typeface="Arial" charset="0"/>
                <a:cs typeface="Arial" charset="0"/>
              </a:rPr>
              <a:t>Jayleen Grams</a:t>
            </a:r>
          </a:p>
          <a:p>
            <a:r>
              <a:rPr lang="en-US" sz="1800" b="0" dirty="0" smtClean="0">
                <a:latin typeface="Arial" charset="0"/>
                <a:ea typeface="Arial" charset="0"/>
                <a:cs typeface="Arial" charset="0"/>
              </a:rPr>
              <a:t>SSAT</a:t>
            </a:r>
          </a:p>
        </p:txBody>
      </p:sp>
      <p:pic>
        <p:nvPicPr>
          <p:cNvPr id="2060" name="Picture 12" descr="https://apps.medicine.uab.edu/FacultyDirectory/Photos/20139181034320.ponce.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43512" y="3572041"/>
            <a:ext cx="1266825" cy="1905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181054" y="5431617"/>
            <a:ext cx="1544141" cy="646331"/>
          </a:xfrm>
          <a:prstGeom prst="rect">
            <a:avLst/>
          </a:prstGeom>
          <a:noFill/>
        </p:spPr>
        <p:txBody>
          <a:bodyPr wrap="none" rtlCol="0">
            <a:spAutoFit/>
          </a:bodyPr>
          <a:lstStyle/>
          <a:p>
            <a:r>
              <a:rPr lang="en-US" sz="1800" b="0" dirty="0" smtClean="0">
                <a:latin typeface="Arial" charset="0"/>
                <a:ea typeface="Arial" charset="0"/>
                <a:cs typeface="Arial" charset="0"/>
              </a:rPr>
              <a:t>Brent Ponce</a:t>
            </a:r>
          </a:p>
          <a:p>
            <a:r>
              <a:rPr lang="en-US" sz="1800" b="0" dirty="0" smtClean="0">
                <a:latin typeface="Arial" charset="0"/>
                <a:ea typeface="Arial" charset="0"/>
                <a:cs typeface="Arial" charset="0"/>
              </a:rPr>
              <a:t>Plastic Sur. F</a:t>
            </a:r>
          </a:p>
        </p:txBody>
      </p:sp>
      <p:pic>
        <p:nvPicPr>
          <p:cNvPr id="18" name="Picture 14" descr="https://apps.medicine.uab.edu/FacultyDirectory/Photos/20146261341340.Beierle,%20Elizabeth_for%20_web.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896100" y="1053060"/>
            <a:ext cx="1266825" cy="19050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6688903" y="2982354"/>
            <a:ext cx="1646605" cy="646331"/>
          </a:xfrm>
          <a:prstGeom prst="rect">
            <a:avLst/>
          </a:prstGeom>
          <a:noFill/>
        </p:spPr>
        <p:txBody>
          <a:bodyPr wrap="none" rtlCol="0">
            <a:spAutoFit/>
          </a:bodyPr>
          <a:lstStyle/>
          <a:p>
            <a:r>
              <a:rPr lang="en-US" sz="1800" b="0" dirty="0" smtClean="0">
                <a:latin typeface="Arial" charset="0"/>
                <a:ea typeface="Arial" charset="0"/>
                <a:cs typeface="Arial" charset="0"/>
              </a:rPr>
              <a:t>Liz Beierle</a:t>
            </a:r>
          </a:p>
          <a:p>
            <a:r>
              <a:rPr lang="en-US" sz="1800" b="0" dirty="0" smtClean="0">
                <a:latin typeface="Arial" charset="0"/>
                <a:ea typeface="Arial" charset="0"/>
                <a:cs typeface="Arial" charset="0"/>
              </a:rPr>
              <a:t>Hyundai Hope</a:t>
            </a:r>
          </a:p>
        </p:txBody>
      </p:sp>
      <p:pic>
        <p:nvPicPr>
          <p:cNvPr id="20" name="Picture 20" descr="https://apps.medicine.uab.edu/FacultyDirectory/Photos/20146261540580.Russell,%20Robert_for_we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648700" y="3572041"/>
            <a:ext cx="1266825" cy="19050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599131" y="5440690"/>
            <a:ext cx="1518364" cy="646331"/>
          </a:xfrm>
          <a:prstGeom prst="rect">
            <a:avLst/>
          </a:prstGeom>
          <a:noFill/>
        </p:spPr>
        <p:txBody>
          <a:bodyPr wrap="none" rtlCol="0">
            <a:spAutoFit/>
          </a:bodyPr>
          <a:lstStyle/>
          <a:p>
            <a:r>
              <a:rPr lang="en-US" sz="1800" b="0" dirty="0" smtClean="0">
                <a:latin typeface="Arial" charset="0"/>
                <a:ea typeface="Arial" charset="0"/>
                <a:cs typeface="Arial" charset="0"/>
              </a:rPr>
              <a:t>Rob Russell</a:t>
            </a:r>
          </a:p>
          <a:p>
            <a:r>
              <a:rPr lang="en-US" sz="1800" b="0" dirty="0" err="1" smtClean="0">
                <a:latin typeface="Arial" charset="0"/>
                <a:ea typeface="Arial" charset="0"/>
                <a:cs typeface="Arial" charset="0"/>
              </a:rPr>
              <a:t>Kaul</a:t>
            </a:r>
            <a:r>
              <a:rPr lang="en-US" sz="1800" b="0" dirty="0" smtClean="0">
                <a:latin typeface="Arial" charset="0"/>
                <a:ea typeface="Arial" charset="0"/>
                <a:cs typeface="Arial" charset="0"/>
              </a:rPr>
              <a:t> Institute</a:t>
            </a:r>
          </a:p>
        </p:txBody>
      </p:sp>
      <p:sp>
        <p:nvSpPr>
          <p:cNvPr id="25" name="TextBox 24"/>
          <p:cNvSpPr txBox="1"/>
          <p:nvPr/>
        </p:nvSpPr>
        <p:spPr>
          <a:xfrm>
            <a:off x="360564" y="2982354"/>
            <a:ext cx="1851789" cy="646331"/>
          </a:xfrm>
          <a:prstGeom prst="rect">
            <a:avLst/>
          </a:prstGeom>
          <a:noFill/>
        </p:spPr>
        <p:txBody>
          <a:bodyPr wrap="none" rtlCol="0">
            <a:spAutoFit/>
          </a:bodyPr>
          <a:lstStyle/>
          <a:p>
            <a:r>
              <a:rPr lang="en-US" sz="1800" b="0" dirty="0" smtClean="0">
                <a:latin typeface="Arial" charset="0"/>
                <a:ea typeface="Arial" charset="0"/>
                <a:cs typeface="Arial" charset="0"/>
              </a:rPr>
              <a:t>Shannon Carroll</a:t>
            </a:r>
          </a:p>
          <a:p>
            <a:r>
              <a:rPr lang="en-US" sz="1800" b="0" dirty="0" smtClean="0">
                <a:latin typeface="Arial" charset="0"/>
                <a:ea typeface="Arial" charset="0"/>
                <a:cs typeface="Arial" charset="0"/>
              </a:rPr>
              <a:t>NHTSA</a:t>
            </a:r>
          </a:p>
        </p:txBody>
      </p:sp>
      <p:pic>
        <p:nvPicPr>
          <p:cNvPr id="26" name="Picture 10" descr="https://apps.medicine.uab.edu/FacultyDirectory/Photos/201412241025200.UAB_Trauma_Carroll_forweb.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15653" y="1053060"/>
            <a:ext cx="1316513" cy="184127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Eckhoff_Devin.jp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019300" y="3572041"/>
            <a:ext cx="1219200" cy="1706881"/>
          </a:xfrm>
          <a:prstGeom prst="rect">
            <a:avLst/>
          </a:prstGeom>
        </p:spPr>
      </p:pic>
      <p:sp>
        <p:nvSpPr>
          <p:cNvPr id="3" name="Title 2"/>
          <p:cNvSpPr>
            <a:spLocks noGrp="1"/>
          </p:cNvSpPr>
          <p:nvPr>
            <p:ph type="title"/>
          </p:nvPr>
        </p:nvSpPr>
        <p:spPr/>
        <p:txBody>
          <a:bodyPr/>
          <a:lstStyle/>
          <a:p>
            <a:r>
              <a:rPr lang="en-US" dirty="0"/>
              <a:t>Faculty with Active Extramural Grants</a:t>
            </a:r>
          </a:p>
        </p:txBody>
      </p:sp>
    </p:spTree>
    <p:extLst>
      <p:ext uri="{BB962C8B-B14F-4D97-AF65-F5344CB8AC3E}">
        <p14:creationId xmlns:p14="http://schemas.microsoft.com/office/powerpoint/2010/main" val="6152269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Faculty with Pending Awards</a:t>
            </a:r>
          </a:p>
        </p:txBody>
      </p:sp>
      <p:sp>
        <p:nvSpPr>
          <p:cNvPr id="3" name="Content Placeholder 2"/>
          <p:cNvSpPr>
            <a:spLocks noGrp="1"/>
          </p:cNvSpPr>
          <p:nvPr>
            <p:ph sz="half" idx="1"/>
          </p:nvPr>
        </p:nvSpPr>
        <p:spPr/>
        <p:txBody>
          <a:bodyPr/>
          <a:lstStyle/>
          <a:p>
            <a:r>
              <a:rPr lang="en-US" sz="2400" dirty="0" smtClean="0"/>
              <a:t>Kirby Bland – NIH-SPORE</a:t>
            </a:r>
          </a:p>
          <a:p>
            <a:r>
              <a:rPr lang="en-US" sz="2400" dirty="0" smtClean="0"/>
              <a:t>Jim Kirklin – NIH</a:t>
            </a:r>
          </a:p>
          <a:p>
            <a:r>
              <a:rPr lang="en-US" sz="2400" dirty="0" smtClean="0"/>
              <a:t>David </a:t>
            </a:r>
            <a:r>
              <a:rPr lang="en-US" sz="2400" dirty="0" err="1" smtClean="0"/>
              <a:t>Naftel</a:t>
            </a:r>
            <a:r>
              <a:rPr lang="en-US" sz="2400" dirty="0" smtClean="0"/>
              <a:t> – NIH</a:t>
            </a:r>
          </a:p>
          <a:p>
            <a:r>
              <a:rPr lang="en-US" sz="2400" dirty="0" smtClean="0"/>
              <a:t>Clint Grubbs – NIH</a:t>
            </a:r>
          </a:p>
          <a:p>
            <a:r>
              <a:rPr lang="en-US" sz="2400" dirty="0" smtClean="0"/>
              <a:t>Jayleen Grams – NIH</a:t>
            </a:r>
          </a:p>
          <a:p>
            <a:r>
              <a:rPr lang="en-US" sz="2400" dirty="0" smtClean="0"/>
              <a:t>Helen Krontiras – NIH</a:t>
            </a:r>
          </a:p>
          <a:p>
            <a:r>
              <a:rPr lang="en-US" sz="2400" dirty="0" smtClean="0"/>
              <a:t>Jeff Kerby – NIH</a:t>
            </a:r>
          </a:p>
          <a:p>
            <a:r>
              <a:rPr lang="en-US" sz="2400" dirty="0" smtClean="0"/>
              <a:t>Mike Chen – NIH</a:t>
            </a:r>
          </a:p>
          <a:p>
            <a:endParaRPr lang="en-US" sz="2400" dirty="0" smtClean="0"/>
          </a:p>
          <a:p>
            <a:endParaRPr lang="en-US" sz="2400" dirty="0"/>
          </a:p>
        </p:txBody>
      </p:sp>
      <p:sp>
        <p:nvSpPr>
          <p:cNvPr id="4" name="Content Placeholder 3"/>
          <p:cNvSpPr>
            <a:spLocks noGrp="1"/>
          </p:cNvSpPr>
          <p:nvPr>
            <p:ph sz="half" idx="2"/>
          </p:nvPr>
        </p:nvSpPr>
        <p:spPr/>
        <p:txBody>
          <a:bodyPr/>
          <a:lstStyle/>
          <a:p>
            <a:r>
              <a:rPr lang="en-US" sz="2400" dirty="0" smtClean="0"/>
              <a:t>Colin Martin – ACS, RWJ</a:t>
            </a:r>
          </a:p>
          <a:p>
            <a:r>
              <a:rPr lang="en-US" sz="2400" dirty="0" smtClean="0"/>
              <a:t>Dan </a:t>
            </a:r>
            <a:r>
              <a:rPr lang="en-US" sz="2400" dirty="0"/>
              <a:t>Chu – AAS, CSA, SUS</a:t>
            </a:r>
          </a:p>
          <a:p>
            <a:r>
              <a:rPr lang="en-US" sz="2400" dirty="0" smtClean="0"/>
              <a:t>Brent Ponce – ASES</a:t>
            </a:r>
          </a:p>
          <a:p>
            <a:r>
              <a:rPr lang="en-US" sz="2400" dirty="0" smtClean="0"/>
              <a:t>Liz Beierle – AASx2, Alex Lemonade, </a:t>
            </a:r>
            <a:r>
              <a:rPr lang="en-US" sz="2400" dirty="0" err="1" smtClean="0"/>
              <a:t>Kaul</a:t>
            </a:r>
            <a:r>
              <a:rPr lang="en-US" sz="2400" dirty="0"/>
              <a:t> </a:t>
            </a:r>
            <a:r>
              <a:rPr lang="en-US" sz="2400" dirty="0" smtClean="0"/>
              <a:t>Institute</a:t>
            </a:r>
          </a:p>
          <a:p>
            <a:r>
              <a:rPr lang="en-US" sz="2400" dirty="0" smtClean="0"/>
              <a:t>Rob Russell – Thrasher Fund</a:t>
            </a:r>
          </a:p>
          <a:p>
            <a:r>
              <a:rPr lang="en-US" sz="2400" dirty="0" smtClean="0"/>
              <a:t>Sherry Collawn- NIH</a:t>
            </a:r>
          </a:p>
          <a:p>
            <a:r>
              <a:rPr lang="en-US" sz="2400" dirty="0" smtClean="0"/>
              <a:t>Renata J. </a:t>
            </a:r>
            <a:r>
              <a:rPr lang="en-US" sz="2400" dirty="0" err="1" smtClean="0"/>
              <a:t>Sztul</a:t>
            </a:r>
            <a:r>
              <a:rPr lang="en-US" sz="2400" dirty="0" smtClean="0"/>
              <a:t> – NIH, NSF</a:t>
            </a:r>
          </a:p>
        </p:txBody>
      </p:sp>
    </p:spTree>
    <p:extLst>
      <p:ext uri="{BB962C8B-B14F-4D97-AF65-F5344CB8AC3E}">
        <p14:creationId xmlns:p14="http://schemas.microsoft.com/office/powerpoint/2010/main" val="37012249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Increase Surgery Research Portfolio</a:t>
            </a:r>
          </a:p>
        </p:txBody>
      </p:sp>
      <p:sp>
        <p:nvSpPr>
          <p:cNvPr id="3" name="Content Placeholder 2"/>
          <p:cNvSpPr>
            <a:spLocks noGrp="1"/>
          </p:cNvSpPr>
          <p:nvPr>
            <p:ph idx="1"/>
          </p:nvPr>
        </p:nvSpPr>
        <p:spPr/>
        <p:txBody>
          <a:bodyPr/>
          <a:lstStyle/>
          <a:p>
            <a:r>
              <a:rPr lang="en-US" dirty="0" smtClean="0"/>
              <a:t>Expand Health Services/Outcomes Research</a:t>
            </a:r>
          </a:p>
          <a:p>
            <a:endParaRPr lang="en-US" dirty="0" smtClean="0"/>
          </a:p>
        </p:txBody>
      </p:sp>
    </p:spTree>
    <p:extLst>
      <p:ext uri="{BB962C8B-B14F-4D97-AF65-F5344CB8AC3E}">
        <p14:creationId xmlns:p14="http://schemas.microsoft.com/office/powerpoint/2010/main" val="32483246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19100" y="1295400"/>
            <a:ext cx="9473514"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What is Outcomes Research?</a:t>
            </a:r>
            <a:endParaRPr lang="en-US" dirty="0"/>
          </a:p>
        </p:txBody>
      </p:sp>
    </p:spTree>
    <p:extLst>
      <p:ext uri="{BB962C8B-B14F-4D97-AF65-F5344CB8AC3E}">
        <p14:creationId xmlns:p14="http://schemas.microsoft.com/office/powerpoint/2010/main" val="26593616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638300" y="990600"/>
            <a:ext cx="7772400" cy="4868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lstStyle/>
          <a:p>
            <a:r>
              <a:rPr lang="en-US" dirty="0"/>
              <a:t>Research Portfolio Diversification</a:t>
            </a:r>
          </a:p>
        </p:txBody>
      </p:sp>
    </p:spTree>
    <p:extLst>
      <p:ext uri="{BB962C8B-B14F-4D97-AF65-F5344CB8AC3E}">
        <p14:creationId xmlns:p14="http://schemas.microsoft.com/office/powerpoint/2010/main" val="39926288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Courtney </a:t>
            </a:r>
            <a:r>
              <a:rPr lang="en-US" dirty="0" err="1"/>
              <a:t>Balentine</a:t>
            </a:r>
            <a:r>
              <a:rPr lang="en-US" dirty="0"/>
              <a:t>, MD, MPH</a:t>
            </a:r>
            <a:br>
              <a:rPr lang="en-US" dirty="0"/>
            </a:br>
            <a:r>
              <a:rPr lang="en-US" dirty="0"/>
              <a:t>Assistant Professor</a:t>
            </a:r>
          </a:p>
        </p:txBody>
      </p:sp>
      <p:sp>
        <p:nvSpPr>
          <p:cNvPr id="4" name="Content Placeholder 3"/>
          <p:cNvSpPr>
            <a:spLocks noGrp="1"/>
          </p:cNvSpPr>
          <p:nvPr>
            <p:ph idx="1"/>
          </p:nvPr>
        </p:nvSpPr>
        <p:spPr>
          <a:xfrm>
            <a:off x="1798440" y="990600"/>
            <a:ext cx="8274248" cy="4495800"/>
          </a:xfrm>
        </p:spPr>
        <p:txBody>
          <a:bodyPr/>
          <a:lstStyle/>
          <a:p>
            <a:pPr lvl="4"/>
            <a:r>
              <a:rPr lang="en-US" sz="2000" dirty="0" smtClean="0"/>
              <a:t>BS, Biology, Emory University</a:t>
            </a:r>
          </a:p>
          <a:p>
            <a:pPr lvl="4"/>
            <a:r>
              <a:rPr lang="en-US" sz="2000" dirty="0" smtClean="0"/>
              <a:t>MD, Baylor University</a:t>
            </a:r>
          </a:p>
          <a:p>
            <a:pPr lvl="4"/>
            <a:r>
              <a:rPr lang="en-US" sz="2000" dirty="0" smtClean="0"/>
              <a:t>MPH, University of Texas at Houston</a:t>
            </a:r>
          </a:p>
          <a:p>
            <a:pPr lvl="4"/>
            <a:r>
              <a:rPr lang="en-US" sz="2000" dirty="0" smtClean="0"/>
              <a:t>General Surgery Residency, Baylor</a:t>
            </a:r>
          </a:p>
          <a:p>
            <a:pPr lvl="4"/>
            <a:r>
              <a:rPr lang="en-US" sz="2000" dirty="0" smtClean="0"/>
              <a:t>Endocrine Surgery Fellowship</a:t>
            </a:r>
            <a:r>
              <a:rPr lang="en-US" sz="2000" dirty="0"/>
              <a:t>, </a:t>
            </a:r>
            <a:r>
              <a:rPr lang="en-US" sz="2000" dirty="0" smtClean="0"/>
              <a:t>Univ. of Wisconsin</a:t>
            </a:r>
            <a:endParaRPr lang="en-US" sz="2000" dirty="0"/>
          </a:p>
        </p:txBody>
      </p:sp>
      <p:sp>
        <p:nvSpPr>
          <p:cNvPr id="3" name="Content Placeholder 2"/>
          <p:cNvSpPr>
            <a:spLocks noGrp="1"/>
          </p:cNvSpPr>
          <p:nvPr>
            <p:ph sz="half" idx="4294967295"/>
          </p:nvPr>
        </p:nvSpPr>
        <p:spPr>
          <a:xfrm>
            <a:off x="723900" y="3265488"/>
            <a:ext cx="9563100" cy="3211512"/>
          </a:xfrm>
        </p:spPr>
        <p:txBody>
          <a:bodyPr/>
          <a:lstStyle/>
          <a:p>
            <a:pPr lvl="1"/>
            <a:r>
              <a:rPr lang="en-US" sz="2000" dirty="0" smtClean="0"/>
              <a:t>Research focus:  Post-acute care after major abdominal surgery</a:t>
            </a:r>
          </a:p>
          <a:p>
            <a:pPr lvl="1"/>
            <a:r>
              <a:rPr lang="en-US" sz="2000" dirty="0"/>
              <a:t>VA Surgeons Society Best Oral Presentation for Clinical </a:t>
            </a:r>
            <a:r>
              <a:rPr lang="en-US" sz="2000" dirty="0" smtClean="0"/>
              <a:t>Research (2)</a:t>
            </a:r>
          </a:p>
          <a:p>
            <a:pPr lvl="1"/>
            <a:r>
              <a:rPr lang="en-US" sz="2000" dirty="0" smtClean="0"/>
              <a:t>Society </a:t>
            </a:r>
            <a:r>
              <a:rPr lang="en-US" sz="2000" dirty="0"/>
              <a:t>for Surgeons of the Alimentary Tract </a:t>
            </a:r>
            <a:r>
              <a:rPr lang="en-US" sz="2000" dirty="0" smtClean="0"/>
              <a:t>Resident Award</a:t>
            </a:r>
            <a:endParaRPr lang="en-US" sz="2000" dirty="0"/>
          </a:p>
          <a:p>
            <a:pPr lvl="1"/>
            <a:r>
              <a:rPr lang="en-US" sz="2000" dirty="0" smtClean="0"/>
              <a:t>VA </a:t>
            </a:r>
            <a:r>
              <a:rPr lang="en-US" sz="2000" dirty="0"/>
              <a:t>Surgeons Society Best </a:t>
            </a:r>
            <a:r>
              <a:rPr lang="en-US" sz="2000" dirty="0" smtClean="0"/>
              <a:t>Oral </a:t>
            </a:r>
            <a:r>
              <a:rPr lang="en-US" sz="2000" dirty="0"/>
              <a:t>Presentation </a:t>
            </a:r>
          </a:p>
          <a:p>
            <a:pPr lvl="1"/>
            <a:r>
              <a:rPr lang="en-US" sz="2000" dirty="0" smtClean="0"/>
              <a:t>Finalist </a:t>
            </a:r>
            <a:r>
              <a:rPr lang="en-US" sz="2000" dirty="0"/>
              <a:t>for AAS Roslyn Faculty Research Award </a:t>
            </a:r>
            <a:endParaRPr lang="en-US" sz="2000" dirty="0" smtClean="0"/>
          </a:p>
          <a:p>
            <a:pPr lvl="1"/>
            <a:r>
              <a:rPr lang="en-US" sz="2000" dirty="0" smtClean="0"/>
              <a:t>37 peer-reviewed publications</a:t>
            </a:r>
            <a:endParaRPr lang="en-US" sz="2000" dirty="0"/>
          </a:p>
        </p:txBody>
      </p:sp>
      <p:pic>
        <p:nvPicPr>
          <p:cNvPr id="6" name="Picture 8" descr="Courtney J. Balentine, M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04900" y="1099930"/>
            <a:ext cx="1944243"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96990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798440" y="87312"/>
            <a:ext cx="8233172" cy="750888"/>
          </a:xfrm>
        </p:spPr>
        <p:txBody>
          <a:bodyPr/>
          <a:lstStyle/>
          <a:p>
            <a:pPr eaLnBrk="1" hangingPunct="1"/>
            <a:r>
              <a:rPr lang="en-US" altLang="en-US" sz="2800" dirty="0" smtClean="0"/>
              <a:t>The James and John </a:t>
            </a:r>
            <a:r>
              <a:rPr lang="en-US" altLang="en-US" sz="2800" dirty="0" err="1" smtClean="0"/>
              <a:t>Kirklin</a:t>
            </a:r>
            <a:r>
              <a:rPr lang="en-US" altLang="en-US" sz="2800" dirty="0" smtClean="0"/>
              <a:t> Institute </a:t>
            </a:r>
            <a:br>
              <a:rPr lang="en-US" altLang="en-US" sz="2800" dirty="0" smtClean="0"/>
            </a:br>
            <a:r>
              <a:rPr lang="en-US" altLang="en-US" sz="2800" dirty="0" smtClean="0"/>
              <a:t>for Research in Surgical Outcomes</a:t>
            </a:r>
          </a:p>
        </p:txBody>
      </p:sp>
      <p:pic>
        <p:nvPicPr>
          <p:cNvPr id="13315" name="Picture 1"/>
          <p:cNvPicPr>
            <a:picLocks noChangeAspect="1"/>
          </p:cNvPicPr>
          <p:nvPr/>
        </p:nvPicPr>
        <p:blipFill>
          <a:blip r:embed="rId2" cstate="screen">
            <a:extLst>
              <a:ext uri="{28A0092B-C50C-407E-A947-70E740481C1C}">
                <a14:useLocalDpi xmlns:a14="http://schemas.microsoft.com/office/drawing/2010/main"/>
              </a:ext>
            </a:extLst>
          </a:blip>
          <a:srcRect r="4709" b="5586"/>
          <a:stretch>
            <a:fillRect/>
          </a:stretch>
        </p:blipFill>
        <p:spPr bwMode="auto">
          <a:xfrm>
            <a:off x="1114425" y="1227137"/>
            <a:ext cx="8401050" cy="494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515100" y="2039934"/>
            <a:ext cx="1371600" cy="215444"/>
          </a:xfrm>
          <a:prstGeom prst="rect">
            <a:avLst/>
          </a:prstGeom>
          <a:solidFill>
            <a:srgbClr val="00704A"/>
          </a:solidFill>
        </p:spPr>
        <p:txBody>
          <a:bodyPr>
            <a:spAutoFit/>
          </a:bodyPr>
          <a:lstStyle/>
          <a:p>
            <a:pPr algn="l">
              <a:defRPr/>
            </a:pPr>
            <a:r>
              <a:rPr lang="en-US" sz="800" dirty="0">
                <a:ln w="6350">
                  <a:solidFill>
                    <a:srgbClr val="000000">
                      <a:alpha val="0"/>
                    </a:srgbClr>
                  </a:solidFill>
                </a:ln>
                <a:solidFill>
                  <a:srgbClr val="FFFFFF"/>
                </a:solidFill>
                <a:latin typeface="Arial"/>
              </a:rPr>
              <a:t>DATA MANAGMENT</a:t>
            </a:r>
          </a:p>
        </p:txBody>
      </p:sp>
      <p:sp>
        <p:nvSpPr>
          <p:cNvPr id="9" name="TextBox 8"/>
          <p:cNvSpPr txBox="1"/>
          <p:nvPr/>
        </p:nvSpPr>
        <p:spPr>
          <a:xfrm>
            <a:off x="1628775" y="1180806"/>
            <a:ext cx="2057400" cy="677108"/>
          </a:xfrm>
          <a:prstGeom prst="rect">
            <a:avLst/>
          </a:prstGeom>
          <a:noFill/>
        </p:spPr>
        <p:txBody>
          <a:bodyPr>
            <a:spAutoFit/>
          </a:bodyPr>
          <a:lstStyle/>
          <a:p>
            <a:pPr algn="l">
              <a:defRPr/>
            </a:pPr>
            <a:r>
              <a:rPr lang="en-US" sz="3800" dirty="0">
                <a:solidFill>
                  <a:srgbClr val="FFFFFF">
                    <a:alpha val="75000"/>
                  </a:srgbClr>
                </a:solidFill>
                <a:effectLst>
                  <a:reflection blurRad="6350" stA="55000" endA="300" endPos="45500" dir="5400000" sy="-100000" algn="bl" rotWithShape="0"/>
                </a:effectLst>
                <a:latin typeface="Arial"/>
              </a:rPr>
              <a:t>KIRSO</a:t>
            </a:r>
          </a:p>
        </p:txBody>
      </p:sp>
      <p:grpSp>
        <p:nvGrpSpPr>
          <p:cNvPr id="13318" name="Group 25"/>
          <p:cNvGrpSpPr>
            <a:grpSpLocks/>
          </p:cNvGrpSpPr>
          <p:nvPr/>
        </p:nvGrpSpPr>
        <p:grpSpPr bwMode="auto">
          <a:xfrm>
            <a:off x="1200150" y="1227134"/>
            <a:ext cx="7895630" cy="4394200"/>
            <a:chOff x="1066800" y="787653"/>
            <a:chExt cx="7018756" cy="4393947"/>
          </a:xfrm>
        </p:grpSpPr>
        <p:pic>
          <p:nvPicPr>
            <p:cNvPr id="13334" name="Picture 9" descr="UAB - medicine/surgery - Home - Internet Explore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66800" y="787653"/>
              <a:ext cx="4648200" cy="58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22"/>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917140" y="3801818"/>
              <a:ext cx="1168416" cy="1379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9" name="Group 27"/>
          <p:cNvGrpSpPr>
            <a:grpSpLocks/>
          </p:cNvGrpSpPr>
          <p:nvPr/>
        </p:nvGrpSpPr>
        <p:grpSpPr bwMode="auto">
          <a:xfrm>
            <a:off x="1114425" y="1493834"/>
            <a:ext cx="8315325" cy="4605338"/>
            <a:chOff x="990600" y="1053953"/>
            <a:chExt cx="7391400" cy="4605387"/>
          </a:xfrm>
        </p:grpSpPr>
        <p:sp>
          <p:nvSpPr>
            <p:cNvPr id="12" name="TextBox 11"/>
            <p:cNvSpPr txBox="1"/>
            <p:nvPr/>
          </p:nvSpPr>
          <p:spPr>
            <a:xfrm>
              <a:off x="1143000" y="2159252"/>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Propose Research</a:t>
              </a:r>
            </a:p>
          </p:txBody>
        </p:sp>
        <p:sp>
          <p:nvSpPr>
            <p:cNvPr id="13" name="TextBox 12"/>
            <p:cNvSpPr txBox="1"/>
            <p:nvPr/>
          </p:nvSpPr>
          <p:spPr>
            <a:xfrm>
              <a:off x="1143000" y="2398769"/>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Approval Process</a:t>
              </a:r>
            </a:p>
          </p:txBody>
        </p:sp>
        <p:sp>
          <p:nvSpPr>
            <p:cNvPr id="14" name="TextBox 13"/>
            <p:cNvSpPr txBox="1"/>
            <p:nvPr/>
          </p:nvSpPr>
          <p:spPr>
            <a:xfrm>
              <a:off x="1143000" y="2638286"/>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Data Management</a:t>
              </a:r>
            </a:p>
          </p:txBody>
        </p:sp>
        <p:sp>
          <p:nvSpPr>
            <p:cNvPr id="15" name="TextBox 14"/>
            <p:cNvSpPr txBox="1"/>
            <p:nvPr/>
          </p:nvSpPr>
          <p:spPr>
            <a:xfrm>
              <a:off x="1143000" y="2881292"/>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Regulatory Concerns</a:t>
              </a:r>
            </a:p>
          </p:txBody>
        </p:sp>
        <p:sp>
          <p:nvSpPr>
            <p:cNvPr id="16" name="TextBox 15"/>
            <p:cNvSpPr txBox="1"/>
            <p:nvPr/>
          </p:nvSpPr>
          <p:spPr>
            <a:xfrm>
              <a:off x="1143000" y="3124298"/>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Analysis</a:t>
              </a:r>
            </a:p>
          </p:txBody>
        </p:sp>
        <p:sp>
          <p:nvSpPr>
            <p:cNvPr id="17" name="TextBox 16"/>
            <p:cNvSpPr txBox="1"/>
            <p:nvPr/>
          </p:nvSpPr>
          <p:spPr>
            <a:xfrm>
              <a:off x="1143000" y="3378452"/>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Guidelines</a:t>
              </a:r>
            </a:p>
          </p:txBody>
        </p:sp>
        <p:sp>
          <p:nvSpPr>
            <p:cNvPr id="18" name="TextBox 17"/>
            <p:cNvSpPr txBox="1"/>
            <p:nvPr/>
          </p:nvSpPr>
          <p:spPr>
            <a:xfrm>
              <a:off x="1143000" y="3607052"/>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Information Security</a:t>
              </a:r>
            </a:p>
          </p:txBody>
        </p:sp>
        <p:sp>
          <p:nvSpPr>
            <p:cNvPr id="19" name="TextBox 18"/>
            <p:cNvSpPr txBox="1"/>
            <p:nvPr/>
          </p:nvSpPr>
          <p:spPr>
            <a:xfrm>
              <a:off x="1143000" y="4115704"/>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Calendar of Events</a:t>
              </a:r>
            </a:p>
          </p:txBody>
        </p:sp>
        <p:sp>
          <p:nvSpPr>
            <p:cNvPr id="20" name="TextBox 19"/>
            <p:cNvSpPr txBox="1"/>
            <p:nvPr/>
          </p:nvSpPr>
          <p:spPr>
            <a:xfrm>
              <a:off x="1143000" y="3873928"/>
              <a:ext cx="1447800" cy="192360"/>
            </a:xfrm>
            <a:prstGeom prst="rect">
              <a:avLst/>
            </a:prstGeom>
            <a:solidFill>
              <a:srgbClr val="00704A"/>
            </a:solidFill>
          </p:spPr>
          <p:txBody>
            <a:bodyPr>
              <a:spAutoFit/>
            </a:bodyPr>
            <a:lstStyle/>
            <a:p>
              <a:pPr algn="l">
                <a:defRPr/>
              </a:pPr>
              <a:r>
                <a:rPr lang="en-US" sz="650" dirty="0">
                  <a:ln w="6350">
                    <a:solidFill>
                      <a:srgbClr val="000000">
                        <a:alpha val="0"/>
                      </a:srgbClr>
                    </a:solidFill>
                  </a:ln>
                  <a:solidFill>
                    <a:srgbClr val="FFFFFF"/>
                  </a:solidFill>
                  <a:latin typeface="Arial"/>
                </a:rPr>
                <a:t>About Us</a:t>
              </a:r>
            </a:p>
          </p:txBody>
        </p:sp>
        <p:sp>
          <p:nvSpPr>
            <p:cNvPr id="11" name="TextBox 10"/>
            <p:cNvSpPr txBox="1"/>
            <p:nvPr/>
          </p:nvSpPr>
          <p:spPr>
            <a:xfrm>
              <a:off x="1046018" y="4316849"/>
              <a:ext cx="1828800" cy="1169551"/>
            </a:xfrm>
            <a:prstGeom prst="rect">
              <a:avLst/>
            </a:prstGeom>
            <a:solidFill>
              <a:srgbClr val="00704A"/>
            </a:solidFill>
            <a:ln w="38100">
              <a:solidFill>
                <a:schemeClr val="accent3"/>
              </a:solidFill>
            </a:ln>
            <a:effectLst>
              <a:innerShdw blurRad="63500" dist="50800" dir="16200000">
                <a:prstClr val="black">
                  <a:alpha val="50000"/>
                </a:prstClr>
              </a:innerShdw>
            </a:effectLst>
          </p:spPr>
          <p:txBody>
            <a:bodyPr>
              <a:spAutoFit/>
            </a:bodyPr>
            <a:lstStyle/>
            <a:p>
              <a:pPr>
                <a:defRPr/>
              </a:pPr>
              <a:r>
                <a:rPr lang="en-US" sz="1400" dirty="0">
                  <a:ln w="6350">
                    <a:solidFill>
                      <a:srgbClr val="000000">
                        <a:alpha val="0"/>
                      </a:srgbClr>
                    </a:solidFill>
                  </a:ln>
                  <a:solidFill>
                    <a:srgbClr val="FFFFFF"/>
                  </a:solidFill>
                  <a:latin typeface="Arial"/>
                </a:rPr>
                <a:t>Announcement:</a:t>
              </a:r>
            </a:p>
            <a:p>
              <a:pPr>
                <a:defRPr/>
              </a:pPr>
              <a:r>
                <a:rPr lang="en-US" sz="1400" dirty="0">
                  <a:ln w="6350">
                    <a:solidFill>
                      <a:srgbClr val="000000">
                        <a:alpha val="0"/>
                      </a:srgbClr>
                    </a:solidFill>
                  </a:ln>
                  <a:solidFill>
                    <a:srgbClr val="FFFFFF"/>
                  </a:solidFill>
                  <a:latin typeface="Arial"/>
                </a:rPr>
                <a:t>Short Course on Research Methods</a:t>
              </a:r>
            </a:p>
            <a:p>
              <a:pPr>
                <a:defRPr/>
              </a:pPr>
              <a:r>
                <a:rPr lang="en-US" sz="1400" dirty="0">
                  <a:ln w="6350">
                    <a:solidFill>
                      <a:srgbClr val="000000">
                        <a:alpha val="0"/>
                      </a:srgbClr>
                    </a:solidFill>
                  </a:ln>
                  <a:solidFill>
                    <a:srgbClr val="FFFFFF"/>
                  </a:solidFill>
                  <a:latin typeface="Arial"/>
                </a:rPr>
                <a:t>August 1 – 4, 2016</a:t>
              </a:r>
            </a:p>
            <a:p>
              <a:pPr>
                <a:defRPr/>
              </a:pPr>
              <a:r>
                <a:rPr lang="en-US" sz="1400" dirty="0">
                  <a:ln w="6350">
                    <a:solidFill>
                      <a:srgbClr val="000000">
                        <a:alpha val="0"/>
                      </a:srgbClr>
                    </a:solidFill>
                  </a:ln>
                  <a:solidFill>
                    <a:srgbClr val="FFFFFF"/>
                  </a:solidFill>
                  <a:latin typeface="Arial"/>
                </a:rPr>
                <a:t> </a:t>
              </a:r>
            </a:p>
          </p:txBody>
        </p:sp>
        <p:sp>
          <p:nvSpPr>
            <p:cNvPr id="21" name="TextBox 20"/>
            <p:cNvSpPr txBox="1"/>
            <p:nvPr/>
          </p:nvSpPr>
          <p:spPr>
            <a:xfrm>
              <a:off x="3030591" y="3570812"/>
              <a:ext cx="3886200" cy="1692293"/>
            </a:xfrm>
            <a:prstGeom prst="rect">
              <a:avLst/>
            </a:prstGeom>
            <a:solidFill>
              <a:schemeClr val="bg1"/>
            </a:solidFill>
          </p:spPr>
          <p:txBody>
            <a:bodyPr>
              <a:spAutoFit/>
            </a:bodyPr>
            <a:lstStyle/>
            <a:p>
              <a:pPr algn="l">
                <a:defRPr/>
              </a:pPr>
              <a:r>
                <a:rPr lang="en-US" sz="1300" dirty="0">
                  <a:solidFill>
                    <a:srgbClr val="000000"/>
                  </a:solidFill>
                  <a:latin typeface="Arial"/>
                </a:rPr>
                <a:t>Our Mission:</a:t>
              </a:r>
            </a:p>
            <a:p>
              <a:pPr algn="l">
                <a:defRPr/>
              </a:pPr>
              <a:r>
                <a:rPr lang="en-US" sz="1300" dirty="0">
                  <a:solidFill>
                    <a:srgbClr val="000000"/>
                  </a:solidFill>
                  <a:latin typeface="Arial"/>
                </a:rPr>
                <a:t>The James and John Kirklin Institute for Research in Surgical Outcomes (KIRSO) is a multi-disciplinary organization within the UAB department of Surgery, dedicated to analyzing and improving outcomes of surgical therapies and their impact on patients (at local, national, and global levels) and the healthcare system.</a:t>
              </a:r>
            </a:p>
          </p:txBody>
        </p:sp>
        <p:sp>
          <p:nvSpPr>
            <p:cNvPr id="24" name="Rectangle 2"/>
            <p:cNvSpPr txBox="1">
              <a:spLocks noChangeArrowheads="1"/>
            </p:cNvSpPr>
            <p:nvPr/>
          </p:nvSpPr>
          <p:spPr bwMode="auto">
            <a:xfrm>
              <a:off x="990600" y="1053953"/>
              <a:ext cx="6669088" cy="75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b"/>
            <a:lstStyle>
              <a:lvl1pPr algn="r" rtl="0" eaLnBrk="0" fontAlgn="base" hangingPunct="0">
                <a:lnSpc>
                  <a:spcPct val="90000"/>
                </a:lnSpc>
                <a:spcBef>
                  <a:spcPct val="0"/>
                </a:spcBef>
                <a:spcAft>
                  <a:spcPct val="0"/>
                </a:spcAft>
                <a:defRPr sz="2400">
                  <a:solidFill>
                    <a:srgbClr val="00704A"/>
                  </a:solidFill>
                  <a:latin typeface="+mj-lt"/>
                  <a:ea typeface="+mj-ea"/>
                  <a:cs typeface="+mj-cs"/>
                </a:defRPr>
              </a:lvl1pPr>
              <a:lvl2pPr algn="r" rtl="0" eaLnBrk="0" fontAlgn="base" hangingPunct="0">
                <a:lnSpc>
                  <a:spcPct val="90000"/>
                </a:lnSpc>
                <a:spcBef>
                  <a:spcPct val="0"/>
                </a:spcBef>
                <a:spcAft>
                  <a:spcPct val="0"/>
                </a:spcAft>
                <a:defRPr sz="2400">
                  <a:solidFill>
                    <a:srgbClr val="00704A"/>
                  </a:solidFill>
                  <a:latin typeface="Arial Black" pitchFamily="34" charset="0"/>
                </a:defRPr>
              </a:lvl2pPr>
              <a:lvl3pPr algn="r" rtl="0" eaLnBrk="0" fontAlgn="base" hangingPunct="0">
                <a:lnSpc>
                  <a:spcPct val="90000"/>
                </a:lnSpc>
                <a:spcBef>
                  <a:spcPct val="0"/>
                </a:spcBef>
                <a:spcAft>
                  <a:spcPct val="0"/>
                </a:spcAft>
                <a:defRPr sz="2400">
                  <a:solidFill>
                    <a:srgbClr val="00704A"/>
                  </a:solidFill>
                  <a:latin typeface="Arial Black" pitchFamily="34" charset="0"/>
                </a:defRPr>
              </a:lvl3pPr>
              <a:lvl4pPr algn="r" rtl="0" eaLnBrk="0" fontAlgn="base" hangingPunct="0">
                <a:lnSpc>
                  <a:spcPct val="90000"/>
                </a:lnSpc>
                <a:spcBef>
                  <a:spcPct val="0"/>
                </a:spcBef>
                <a:spcAft>
                  <a:spcPct val="0"/>
                </a:spcAft>
                <a:defRPr sz="2400">
                  <a:solidFill>
                    <a:srgbClr val="00704A"/>
                  </a:solidFill>
                  <a:latin typeface="Arial Black" pitchFamily="34" charset="0"/>
                </a:defRPr>
              </a:lvl4pPr>
              <a:lvl5pPr algn="r" rtl="0" eaLnBrk="0" fontAlgn="base" hangingPunct="0">
                <a:lnSpc>
                  <a:spcPct val="90000"/>
                </a:lnSpc>
                <a:spcBef>
                  <a:spcPct val="0"/>
                </a:spcBef>
                <a:spcAft>
                  <a:spcPct val="0"/>
                </a:spcAft>
                <a:defRPr sz="2400">
                  <a:solidFill>
                    <a:srgbClr val="00704A"/>
                  </a:solidFill>
                  <a:latin typeface="Arial Black" pitchFamily="34" charset="0"/>
                </a:defRPr>
              </a:lvl5pPr>
              <a:lvl6pPr marL="457200" algn="r" rtl="0" fontAlgn="base">
                <a:lnSpc>
                  <a:spcPct val="90000"/>
                </a:lnSpc>
                <a:spcBef>
                  <a:spcPct val="0"/>
                </a:spcBef>
                <a:spcAft>
                  <a:spcPct val="0"/>
                </a:spcAft>
                <a:defRPr sz="2400">
                  <a:solidFill>
                    <a:schemeClr val="bg2"/>
                  </a:solidFill>
                  <a:latin typeface="Arial Black" pitchFamily="34" charset="0"/>
                </a:defRPr>
              </a:lvl6pPr>
              <a:lvl7pPr marL="914400" algn="r" rtl="0" fontAlgn="base">
                <a:lnSpc>
                  <a:spcPct val="90000"/>
                </a:lnSpc>
                <a:spcBef>
                  <a:spcPct val="0"/>
                </a:spcBef>
                <a:spcAft>
                  <a:spcPct val="0"/>
                </a:spcAft>
                <a:defRPr sz="2400">
                  <a:solidFill>
                    <a:schemeClr val="bg2"/>
                  </a:solidFill>
                  <a:latin typeface="Arial Black" pitchFamily="34" charset="0"/>
                </a:defRPr>
              </a:lvl7pPr>
              <a:lvl8pPr marL="1371600" algn="r" rtl="0" fontAlgn="base">
                <a:lnSpc>
                  <a:spcPct val="90000"/>
                </a:lnSpc>
                <a:spcBef>
                  <a:spcPct val="0"/>
                </a:spcBef>
                <a:spcAft>
                  <a:spcPct val="0"/>
                </a:spcAft>
                <a:defRPr sz="2400">
                  <a:solidFill>
                    <a:schemeClr val="bg2"/>
                  </a:solidFill>
                  <a:latin typeface="Arial Black" pitchFamily="34" charset="0"/>
                </a:defRPr>
              </a:lvl8pPr>
              <a:lvl9pPr marL="1828800" algn="r" rtl="0" fontAlgn="base">
                <a:lnSpc>
                  <a:spcPct val="90000"/>
                </a:lnSpc>
                <a:spcBef>
                  <a:spcPct val="0"/>
                </a:spcBef>
                <a:spcAft>
                  <a:spcPct val="0"/>
                </a:spcAft>
                <a:defRPr sz="2400">
                  <a:solidFill>
                    <a:schemeClr val="bg2"/>
                  </a:solidFill>
                  <a:latin typeface="Arial Black" pitchFamily="34" charset="0"/>
                </a:defRPr>
              </a:lvl9pPr>
            </a:lstStyle>
            <a:p>
              <a:pPr algn="l" eaLnBrk="1" hangingPunct="1">
                <a:defRPr/>
              </a:pPr>
              <a:r>
                <a:rPr lang="en-US" altLang="en-US" sz="1300" b="0" kern="0" dirty="0" smtClean="0"/>
                <a:t>The James and John Kirklin Institute for Research </a:t>
              </a:r>
            </a:p>
            <a:p>
              <a:pPr algn="l" eaLnBrk="1" hangingPunct="1">
                <a:defRPr/>
              </a:pPr>
              <a:r>
                <a:rPr lang="en-US" altLang="en-US" sz="1300" b="0" kern="0" dirty="0" smtClean="0"/>
                <a:t>in Surgical Outcomes</a:t>
              </a:r>
            </a:p>
          </p:txBody>
        </p:sp>
        <p:sp>
          <p:nvSpPr>
            <p:cNvPr id="25" name="TextBox 24"/>
            <p:cNvSpPr txBox="1"/>
            <p:nvPr/>
          </p:nvSpPr>
          <p:spPr>
            <a:xfrm>
              <a:off x="2863488" y="3163112"/>
              <a:ext cx="5518512" cy="369332"/>
            </a:xfrm>
            <a:prstGeom prst="rect">
              <a:avLst/>
            </a:prstGeom>
            <a:solidFill>
              <a:srgbClr val="00704A"/>
            </a:solidFill>
          </p:spPr>
          <p:txBody>
            <a:bodyPr>
              <a:spAutoFit/>
            </a:bodyPr>
            <a:lstStyle/>
            <a:p>
              <a:pPr>
                <a:defRPr/>
              </a:pPr>
              <a:r>
                <a:rPr lang="en-US" sz="1800" dirty="0">
                  <a:ln w="6350">
                    <a:solidFill>
                      <a:srgbClr val="000000">
                        <a:alpha val="0"/>
                      </a:srgbClr>
                    </a:solidFill>
                  </a:ln>
                  <a:solidFill>
                    <a:srgbClr val="FFFFFF"/>
                  </a:solidFill>
                  <a:latin typeface="Arial"/>
                </a:rPr>
                <a:t>Let Your Search for Answers Begin with Us</a:t>
              </a:r>
            </a:p>
          </p:txBody>
        </p:sp>
        <p:sp>
          <p:nvSpPr>
            <p:cNvPr id="27" name="TextBox 26"/>
            <p:cNvSpPr txBox="1"/>
            <p:nvPr/>
          </p:nvSpPr>
          <p:spPr>
            <a:xfrm>
              <a:off x="6805157" y="5197675"/>
              <a:ext cx="1447800" cy="461665"/>
            </a:xfrm>
            <a:prstGeom prst="rect">
              <a:avLst/>
            </a:prstGeom>
            <a:solidFill>
              <a:srgbClr val="00704A"/>
            </a:solidFill>
          </p:spPr>
          <p:txBody>
            <a:bodyPr>
              <a:spAutoFit/>
            </a:bodyPr>
            <a:lstStyle/>
            <a:p>
              <a:pPr>
                <a:defRPr/>
              </a:pPr>
              <a:r>
                <a:rPr lang="en-US" sz="1200" dirty="0">
                  <a:ln w="6350">
                    <a:solidFill>
                      <a:srgbClr val="000000">
                        <a:alpha val="0"/>
                      </a:srgbClr>
                    </a:solidFill>
                  </a:ln>
                  <a:solidFill>
                    <a:srgbClr val="FFFFFF"/>
                  </a:solidFill>
                  <a:latin typeface="Arial"/>
                </a:rPr>
                <a:t>Dr. James K. Kirklin, M.D..</a:t>
              </a:r>
              <a:endParaRPr lang="en-US" sz="1200" dirty="0">
                <a:ln w="6350">
                  <a:solidFill>
                    <a:srgbClr val="000000">
                      <a:alpha val="0"/>
                    </a:srgbClr>
                  </a:solidFill>
                </a:ln>
                <a:solidFill>
                  <a:srgbClr val="000000"/>
                </a:solidFill>
                <a:latin typeface="Arial"/>
              </a:endParaRPr>
            </a:p>
          </p:txBody>
        </p:sp>
      </p:grpSp>
    </p:spTree>
    <p:extLst>
      <p:ext uri="{BB962C8B-B14F-4D97-AF65-F5344CB8AC3E}">
        <p14:creationId xmlns:p14="http://schemas.microsoft.com/office/powerpoint/2010/main" val="5900177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dirty="0" smtClean="0"/>
              <a:t>The James and John </a:t>
            </a:r>
            <a:r>
              <a:rPr lang="en-US" altLang="en-US" dirty="0" err="1" smtClean="0"/>
              <a:t>Kirklin</a:t>
            </a:r>
            <a:r>
              <a:rPr lang="en-US" altLang="en-US" dirty="0" smtClean="0"/>
              <a:t> Institute </a:t>
            </a:r>
            <a:br>
              <a:rPr lang="en-US" altLang="en-US" dirty="0" smtClean="0"/>
            </a:br>
            <a:r>
              <a:rPr lang="en-US" altLang="en-US" dirty="0" smtClean="0"/>
              <a:t>for Research in Surgical Outcomes</a:t>
            </a:r>
          </a:p>
        </p:txBody>
      </p:sp>
      <p:grpSp>
        <p:nvGrpSpPr>
          <p:cNvPr id="10243" name="Group 6"/>
          <p:cNvGrpSpPr>
            <a:grpSpLocks/>
          </p:cNvGrpSpPr>
          <p:nvPr/>
        </p:nvGrpSpPr>
        <p:grpSpPr bwMode="auto">
          <a:xfrm>
            <a:off x="1181100" y="1143000"/>
            <a:ext cx="8892183" cy="5054600"/>
            <a:chOff x="1061069" y="873973"/>
            <a:chExt cx="7903905" cy="5054600"/>
          </a:xfrm>
        </p:grpSpPr>
        <p:pic>
          <p:nvPicPr>
            <p:cNvPr id="10244" name="Picture 2"/>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061069" y="873973"/>
              <a:ext cx="7903905"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rot="572074">
              <a:off x="1088167" y="2502792"/>
              <a:ext cx="3737223" cy="677238"/>
            </a:xfrm>
            <a:prstGeom prst="rect">
              <a:avLst/>
            </a:prstGeom>
            <a:scene3d>
              <a:camera prst="perspectiveHeroicExtremeRightFacing" fov="6000000">
                <a:rot lat="487347" lon="19532356" rev="174516"/>
              </a:camera>
              <a:lightRig rig="threePt" dir="t"/>
            </a:scene3d>
          </p:spPr>
        </p:pic>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rot="20796275">
              <a:off x="5332669" y="3717699"/>
              <a:ext cx="1277759" cy="624930"/>
            </a:xfrm>
            <a:prstGeom prst="rect">
              <a:avLst/>
            </a:prstGeom>
            <a:scene3d>
              <a:camera prst="perspectiveContrastingRightFacing" fov="0">
                <a:rot lat="20862011" lon="19624884" rev="20857218"/>
              </a:camera>
              <a:lightRig rig="threePt" dir="t"/>
            </a:scene3d>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09421" y="2197947"/>
              <a:ext cx="2146721" cy="1081183"/>
            </a:xfrm>
            <a:prstGeom prst="rect">
              <a:avLst/>
            </a:prstGeom>
            <a:scene3d>
              <a:camera prst="perspectiveContrastingRightFacing" fov="6600000">
                <a:rot lat="110193" lon="1532696" rev="121292"/>
              </a:camera>
              <a:lightRig rig="threePt" dir="t"/>
            </a:scene3d>
          </p:spPr>
        </p:pic>
      </p:grpSp>
    </p:spTree>
    <p:extLst>
      <p:ext uri="{BB962C8B-B14F-4D97-AF65-F5344CB8AC3E}">
        <p14:creationId xmlns:p14="http://schemas.microsoft.com/office/powerpoint/2010/main" val="24574870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Increase Surgery Research Portfolio</a:t>
            </a:r>
          </a:p>
        </p:txBody>
      </p:sp>
      <p:sp>
        <p:nvSpPr>
          <p:cNvPr id="3" name="Content Placeholder 2"/>
          <p:cNvSpPr>
            <a:spLocks noGrp="1"/>
          </p:cNvSpPr>
          <p:nvPr>
            <p:ph idx="1"/>
          </p:nvPr>
        </p:nvSpPr>
        <p:spPr/>
        <p:txBody>
          <a:bodyPr/>
          <a:lstStyle/>
          <a:p>
            <a:r>
              <a:rPr lang="en-US" dirty="0" smtClean="0"/>
              <a:t>Expand Health Services/Outcomes Research</a:t>
            </a:r>
          </a:p>
          <a:p>
            <a:r>
              <a:rPr lang="en-US" dirty="0" smtClean="0"/>
              <a:t>Xenotransplantation</a:t>
            </a:r>
          </a:p>
          <a:p>
            <a:endParaRPr lang="en-US" dirty="0" smtClean="0"/>
          </a:p>
        </p:txBody>
      </p:sp>
    </p:spTree>
    <p:extLst>
      <p:ext uri="{BB962C8B-B14F-4D97-AF65-F5344CB8AC3E}">
        <p14:creationId xmlns:p14="http://schemas.microsoft.com/office/powerpoint/2010/main" val="291251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257300" y="1066800"/>
            <a:ext cx="8935035" cy="4824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1448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2400" dirty="0"/>
              <a:t>UAB Transplant Transformational Challenge:</a:t>
            </a:r>
            <a:br>
              <a:rPr lang="en-US" altLang="en-US" sz="2400" dirty="0"/>
            </a:br>
            <a:r>
              <a:rPr lang="en-US" altLang="en-US" sz="2400" dirty="0" err="1"/>
              <a:t>Xenotransplant</a:t>
            </a:r>
            <a:r>
              <a:rPr lang="en-US" altLang="en-US" sz="2400" dirty="0"/>
              <a:t> Institute</a:t>
            </a:r>
            <a:endParaRPr lang="en-US" sz="2400" dirty="0"/>
          </a:p>
        </p:txBody>
      </p:sp>
      <p:sp>
        <p:nvSpPr>
          <p:cNvPr id="2" name="Content Placeholder 1"/>
          <p:cNvSpPr>
            <a:spLocks noGrp="1"/>
          </p:cNvSpPr>
          <p:nvPr>
            <p:ph idx="1"/>
          </p:nvPr>
        </p:nvSpPr>
        <p:spPr/>
        <p:txBody>
          <a:bodyPr/>
          <a:lstStyle/>
          <a:p>
            <a:pPr marL="457200" indent="-457200" eaLnBrk="1" hangingPunct="1">
              <a:spcBef>
                <a:spcPct val="0"/>
              </a:spcBef>
              <a:buClrTx/>
              <a:buSzTx/>
            </a:pPr>
            <a:r>
              <a:rPr lang="en-US" altLang="en-US" dirty="0"/>
              <a:t>Devin E </a:t>
            </a:r>
            <a:r>
              <a:rPr lang="en-US" altLang="en-US" dirty="0" err="1"/>
              <a:t>Eckhoff</a:t>
            </a:r>
            <a:r>
              <a:rPr lang="en-US" altLang="en-US" dirty="0"/>
              <a:t>, Professor of Surgery</a:t>
            </a:r>
          </a:p>
          <a:p>
            <a:pPr marL="457200" indent="-457200" eaLnBrk="1" hangingPunct="1">
              <a:spcBef>
                <a:spcPct val="0"/>
              </a:spcBef>
              <a:buClrTx/>
              <a:buSzTx/>
            </a:pPr>
            <a:r>
              <a:rPr lang="en-US" dirty="0"/>
              <a:t>United Therapeutics/UAB Collaborative Agreement (10/10/2015)</a:t>
            </a:r>
            <a:endParaRPr lang="en-US" altLang="en-US" dirty="0"/>
          </a:p>
          <a:p>
            <a:endParaRPr lang="en-US" dirty="0"/>
          </a:p>
        </p:txBody>
      </p:sp>
      <p:sp>
        <p:nvSpPr>
          <p:cNvPr id="7170" name="Rectangle 2"/>
          <p:cNvSpPr>
            <a:spLocks noChangeArrowheads="1"/>
          </p:cNvSpPr>
          <p:nvPr/>
        </p:nvSpPr>
        <p:spPr bwMode="auto">
          <a:xfrm>
            <a:off x="690010" y="2757488"/>
            <a:ext cx="9229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eaLnBrk="0" hangingPunct="0">
              <a:spcBef>
                <a:spcPts val="700"/>
              </a:spcBef>
              <a:buClr>
                <a:schemeClr val="tx2"/>
              </a:buClr>
              <a:buSzPct val="95000"/>
              <a:buFont typeface="Wingdings" pitchFamily="2" charset="2"/>
              <a:buChar char=""/>
              <a:defRPr sz="3000">
                <a:solidFill>
                  <a:schemeClr val="tx1"/>
                </a:solidFill>
                <a:latin typeface="Arial" charset="0"/>
                <a:ea typeface="ＭＳ Ｐゴシック" pitchFamily="34" charset="-128"/>
              </a:defRPr>
            </a:lvl1pPr>
            <a:lvl2pPr marL="742950" indent="-285750" eaLnBrk="0" hangingPunct="0">
              <a:spcBef>
                <a:spcPct val="20000"/>
              </a:spcBef>
              <a:buClr>
                <a:schemeClr val="accent2"/>
              </a:buClr>
              <a:buSzPct val="90000"/>
              <a:buFont typeface="Wingdings" pitchFamily="2" charset="2"/>
              <a:buChar char=""/>
              <a:defRPr sz="2600">
                <a:solidFill>
                  <a:schemeClr val="tx1"/>
                </a:solidFill>
                <a:latin typeface="Arial" charset="0"/>
                <a:ea typeface="ＭＳ Ｐゴシック" pitchFamily="34" charset="-128"/>
              </a:defRPr>
            </a:lvl2pPr>
            <a:lvl3pPr marL="1143000" indent="-228600" eaLnBrk="0" hangingPunct="0">
              <a:spcBef>
                <a:spcPct val="20000"/>
              </a:spcBef>
              <a:buClr>
                <a:schemeClr val="accent2"/>
              </a:buClr>
              <a:buFont typeface="Wingdings 2" pitchFamily="18" charset="2"/>
              <a:buChar char=""/>
              <a:defRPr sz="2400">
                <a:solidFill>
                  <a:schemeClr val="tx1"/>
                </a:solidFill>
                <a:latin typeface="Arial" charset="0"/>
                <a:ea typeface="ＭＳ Ｐゴシック" pitchFamily="34" charset="-128"/>
              </a:defRPr>
            </a:lvl3pPr>
            <a:lvl4pPr marL="1600200" indent="-228600" eaLnBrk="0" hangingPunct="0">
              <a:spcBef>
                <a:spcPct val="20000"/>
              </a:spcBef>
              <a:buClr>
                <a:srgbClr val="FEB80A"/>
              </a:buClr>
              <a:buFont typeface="Wingdings 3" pitchFamily="18" charset="2"/>
              <a:buChar char=""/>
              <a:defRPr sz="2200">
                <a:solidFill>
                  <a:schemeClr val="tx1"/>
                </a:solidFill>
                <a:latin typeface="Arial" charset="0"/>
                <a:ea typeface="ＭＳ Ｐゴシック" pitchFamily="34" charset="-128"/>
              </a:defRPr>
            </a:lvl4pPr>
            <a:lvl5pPr marL="2057400" indent="-228600" eaLnBrk="0" hangingPunct="0">
              <a:spcBef>
                <a:spcPct val="20000"/>
              </a:spcBef>
              <a:buClr>
                <a:srgbClr val="FEB80A"/>
              </a:buClr>
              <a:buFont typeface="Wingdings 2" pitchFamily="18" charset="2"/>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9pPr>
          </a:lstStyle>
          <a:p>
            <a:pPr eaLnBrk="1" hangingPunct="1">
              <a:spcBef>
                <a:spcPct val="0"/>
              </a:spcBef>
              <a:buClrTx/>
              <a:buSzTx/>
              <a:buFontTx/>
              <a:buNone/>
            </a:pPr>
            <a:endParaRPr lang="en-US" altLang="en-US" sz="2400"/>
          </a:p>
        </p:txBody>
      </p:sp>
      <p:sp>
        <p:nvSpPr>
          <p:cNvPr id="7171" name="Rectangle 6"/>
          <p:cNvSpPr>
            <a:spLocks noChangeArrowheads="1"/>
          </p:cNvSpPr>
          <p:nvPr/>
        </p:nvSpPr>
        <p:spPr bwMode="auto">
          <a:xfrm>
            <a:off x="121448" y="765175"/>
            <a:ext cx="100441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b"/>
          <a:lstStyle>
            <a:lvl1pPr eaLnBrk="0" hangingPunct="0">
              <a:spcBef>
                <a:spcPts val="700"/>
              </a:spcBef>
              <a:buClr>
                <a:schemeClr val="tx2"/>
              </a:buClr>
              <a:buSzPct val="95000"/>
              <a:buFont typeface="Wingdings" pitchFamily="2" charset="2"/>
              <a:buChar char=""/>
              <a:defRPr sz="3000">
                <a:solidFill>
                  <a:schemeClr val="tx1"/>
                </a:solidFill>
                <a:latin typeface="Arial" charset="0"/>
                <a:ea typeface="ＭＳ Ｐゴシック" pitchFamily="34" charset="-128"/>
              </a:defRPr>
            </a:lvl1pPr>
            <a:lvl2pPr marL="742950" indent="-285750" eaLnBrk="0" hangingPunct="0">
              <a:spcBef>
                <a:spcPct val="20000"/>
              </a:spcBef>
              <a:buClr>
                <a:schemeClr val="accent2"/>
              </a:buClr>
              <a:buSzPct val="90000"/>
              <a:buFont typeface="Wingdings" pitchFamily="2" charset="2"/>
              <a:buChar char=""/>
              <a:defRPr sz="2600">
                <a:solidFill>
                  <a:schemeClr val="tx1"/>
                </a:solidFill>
                <a:latin typeface="Arial" charset="0"/>
                <a:ea typeface="ＭＳ Ｐゴシック" pitchFamily="34" charset="-128"/>
              </a:defRPr>
            </a:lvl2pPr>
            <a:lvl3pPr marL="1143000" indent="-228600" eaLnBrk="0" hangingPunct="0">
              <a:spcBef>
                <a:spcPct val="20000"/>
              </a:spcBef>
              <a:buClr>
                <a:schemeClr val="accent2"/>
              </a:buClr>
              <a:buFont typeface="Wingdings 2" pitchFamily="18" charset="2"/>
              <a:buChar char=""/>
              <a:defRPr sz="2400">
                <a:solidFill>
                  <a:schemeClr val="tx1"/>
                </a:solidFill>
                <a:latin typeface="Arial" charset="0"/>
                <a:ea typeface="ＭＳ Ｐゴシック" pitchFamily="34" charset="-128"/>
              </a:defRPr>
            </a:lvl3pPr>
            <a:lvl4pPr marL="1600200" indent="-228600" eaLnBrk="0" hangingPunct="0">
              <a:spcBef>
                <a:spcPct val="20000"/>
              </a:spcBef>
              <a:buClr>
                <a:srgbClr val="FEB80A"/>
              </a:buClr>
              <a:buFont typeface="Wingdings 3" pitchFamily="18" charset="2"/>
              <a:buChar char=""/>
              <a:defRPr sz="2200">
                <a:solidFill>
                  <a:schemeClr val="tx1"/>
                </a:solidFill>
                <a:latin typeface="Arial" charset="0"/>
                <a:ea typeface="ＭＳ Ｐゴシック" pitchFamily="34" charset="-128"/>
              </a:defRPr>
            </a:lvl4pPr>
            <a:lvl5pPr marL="2057400" indent="-228600" eaLnBrk="0" hangingPunct="0">
              <a:spcBef>
                <a:spcPct val="20000"/>
              </a:spcBef>
              <a:buClr>
                <a:srgbClr val="FEB80A"/>
              </a:buClr>
              <a:buFont typeface="Wingdings 2" pitchFamily="18" charset="2"/>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EB80A"/>
              </a:buClr>
              <a:buFont typeface="Wingdings 2" pitchFamily="18" charset="2"/>
              <a:buChar char=""/>
              <a:defRPr sz="2000">
                <a:solidFill>
                  <a:schemeClr val="tx1"/>
                </a:solidFill>
                <a:latin typeface="Arial" charset="0"/>
                <a:ea typeface="ＭＳ Ｐゴシック" pitchFamily="34" charset="-128"/>
              </a:defRPr>
            </a:lvl9pPr>
          </a:lstStyle>
          <a:p>
            <a:pPr algn="ctr">
              <a:spcBef>
                <a:spcPct val="0"/>
              </a:spcBef>
              <a:buClrTx/>
              <a:buSzTx/>
              <a:buFontTx/>
              <a:buNone/>
            </a:pPr>
            <a:endParaRPr lang="en-US" altLang="en-US" sz="3600" b="1">
              <a:solidFill>
                <a:srgbClr val="000000"/>
              </a:solidFill>
            </a:endParaRPr>
          </a:p>
        </p:txBody>
      </p:sp>
    </p:spTree>
    <p:extLst>
      <p:ext uri="{BB962C8B-B14F-4D97-AF65-F5344CB8AC3E}">
        <p14:creationId xmlns:p14="http://schemas.microsoft.com/office/powerpoint/2010/main" val="42638708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98440" y="152400"/>
            <a:ext cx="8233172" cy="674688"/>
          </a:xfrm>
        </p:spPr>
        <p:txBody>
          <a:bodyPr/>
          <a:lstStyle/>
          <a:p>
            <a:r>
              <a:rPr lang="en-US" sz="2800" dirty="0"/>
              <a:t>United Therapeutics </a:t>
            </a:r>
            <a:r>
              <a:rPr lang="en-US" sz="2800" dirty="0" smtClean="0"/>
              <a:t>UAB </a:t>
            </a:r>
            <a:r>
              <a:rPr lang="en-US" sz="2800" dirty="0"/>
              <a:t>Collaborative </a:t>
            </a:r>
            <a:r>
              <a:rPr lang="en-US" sz="2800" dirty="0" smtClean="0"/>
              <a:t/>
            </a:r>
            <a:br>
              <a:rPr lang="en-US" sz="2800" dirty="0" smtClean="0"/>
            </a:br>
            <a:r>
              <a:rPr lang="en-US" sz="2800" dirty="0" smtClean="0"/>
              <a:t>$</a:t>
            </a:r>
            <a:r>
              <a:rPr lang="en-US" sz="2800" dirty="0"/>
              <a:t>20 million </a:t>
            </a:r>
          </a:p>
        </p:txBody>
      </p:sp>
      <p:sp>
        <p:nvSpPr>
          <p:cNvPr id="4" name="Content Placeholder 3"/>
          <p:cNvSpPr>
            <a:spLocks noGrp="1"/>
          </p:cNvSpPr>
          <p:nvPr>
            <p:ph sz="half" idx="4294967295"/>
          </p:nvPr>
        </p:nvSpPr>
        <p:spPr>
          <a:xfrm>
            <a:off x="1457325" y="1219200"/>
            <a:ext cx="8829675" cy="3810000"/>
          </a:xfrm>
        </p:spPr>
        <p:txBody>
          <a:bodyPr/>
          <a:lstStyle/>
          <a:p>
            <a:pPr marL="525463" indent="-457200">
              <a:defRPr/>
            </a:pPr>
            <a:r>
              <a:rPr lang="en-US" dirty="0"/>
              <a:t>Year 1 Milestones</a:t>
            </a:r>
            <a:r>
              <a:rPr lang="en-US" dirty="0" smtClean="0"/>
              <a:t>:</a:t>
            </a:r>
            <a:endParaRPr lang="en-US" dirty="0"/>
          </a:p>
          <a:p>
            <a:pPr lvl="1">
              <a:buFont typeface="Wingdings" charset="0"/>
              <a:buChar char=""/>
              <a:defRPr/>
            </a:pPr>
            <a:r>
              <a:rPr lang="en-US" dirty="0"/>
              <a:t>Recruitment of </a:t>
            </a:r>
            <a:r>
              <a:rPr lang="en-US" dirty="0" smtClean="0"/>
              <a:t>Scientist </a:t>
            </a:r>
            <a:r>
              <a:rPr lang="en-US" dirty="0"/>
              <a:t>for Xenotransplantation Immunology</a:t>
            </a:r>
          </a:p>
          <a:p>
            <a:pPr lvl="1">
              <a:buFont typeface="Wingdings" charset="0"/>
              <a:buChar char=""/>
              <a:defRPr/>
            </a:pPr>
            <a:r>
              <a:rPr lang="en-US" dirty="0" smtClean="0"/>
              <a:t>Program </a:t>
            </a:r>
            <a:r>
              <a:rPr lang="en-US" dirty="0"/>
              <a:t>Set-Up and Additional Project Team Hiring </a:t>
            </a:r>
          </a:p>
          <a:p>
            <a:pPr lvl="1">
              <a:buFont typeface="Wingdings" charset="0"/>
              <a:buChar char=""/>
              <a:defRPr/>
            </a:pPr>
            <a:r>
              <a:rPr lang="en-US" dirty="0"/>
              <a:t>Necessary Modifications and Build-Out for Baboons </a:t>
            </a:r>
          </a:p>
          <a:p>
            <a:pPr lvl="1">
              <a:buFont typeface="Wingdings" charset="0"/>
              <a:buChar char=""/>
              <a:defRPr/>
            </a:pPr>
            <a:r>
              <a:rPr lang="en-US" dirty="0"/>
              <a:t>Acquisition and Quarantining of Baboons </a:t>
            </a:r>
          </a:p>
          <a:p>
            <a:pPr>
              <a:buFont typeface="Wingdings" charset="0"/>
              <a:buChar char=""/>
              <a:defRPr/>
            </a:pPr>
            <a:endParaRPr lang="en-US" dirty="0"/>
          </a:p>
        </p:txBody>
      </p:sp>
    </p:spTree>
    <p:extLst>
      <p:ext uri="{BB962C8B-B14F-4D97-AF65-F5344CB8AC3E}">
        <p14:creationId xmlns:p14="http://schemas.microsoft.com/office/powerpoint/2010/main" val="26259100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400" dirty="0"/>
              <a:t>Joe </a:t>
            </a:r>
            <a:r>
              <a:rPr lang="en-US" sz="2400" dirty="0" err="1"/>
              <a:t>Tector</a:t>
            </a:r>
            <a:r>
              <a:rPr lang="en-US" sz="2400" dirty="0"/>
              <a:t>, MD, PhD</a:t>
            </a:r>
            <a:br>
              <a:rPr lang="en-US" sz="2400" dirty="0"/>
            </a:br>
            <a:r>
              <a:rPr lang="en-US" sz="2400" dirty="0"/>
              <a:t>Professor and Xenotransplantation Director</a:t>
            </a:r>
          </a:p>
        </p:txBody>
      </p:sp>
      <p:sp>
        <p:nvSpPr>
          <p:cNvPr id="3" name="Content Placeholder 2"/>
          <p:cNvSpPr>
            <a:spLocks noGrp="1"/>
          </p:cNvSpPr>
          <p:nvPr>
            <p:ph sz="half" idx="4294967295"/>
          </p:nvPr>
        </p:nvSpPr>
        <p:spPr>
          <a:xfrm>
            <a:off x="723900" y="3505200"/>
            <a:ext cx="9563100" cy="3200400"/>
          </a:xfrm>
        </p:spPr>
        <p:txBody>
          <a:bodyPr/>
          <a:lstStyle/>
          <a:p>
            <a:pPr lvl="1"/>
            <a:r>
              <a:rPr lang="en-US" sz="2400" dirty="0" smtClean="0"/>
              <a:t>Lab focus:  Xenotransplantation</a:t>
            </a:r>
          </a:p>
          <a:p>
            <a:pPr lvl="1"/>
            <a:r>
              <a:rPr lang="en-US" sz="2400" dirty="0" smtClean="0"/>
              <a:t>2003 </a:t>
            </a:r>
            <a:r>
              <a:rPr lang="en-US" sz="2400" dirty="0"/>
              <a:t>– </a:t>
            </a:r>
            <a:r>
              <a:rPr lang="en-US" sz="2400" dirty="0" smtClean="0"/>
              <a:t>Indiana’s </a:t>
            </a:r>
            <a:r>
              <a:rPr lang="en-US" sz="2400" dirty="0"/>
              <a:t>first isolated intestinal </a:t>
            </a:r>
            <a:r>
              <a:rPr lang="en-US" sz="2400" dirty="0" smtClean="0"/>
              <a:t>transplant</a:t>
            </a:r>
          </a:p>
          <a:p>
            <a:pPr lvl="1"/>
            <a:r>
              <a:rPr lang="en-US" sz="2400" dirty="0" smtClean="0"/>
              <a:t>2004 – Indiana’s first </a:t>
            </a:r>
            <a:r>
              <a:rPr lang="en-US" sz="2400" dirty="0" err="1"/>
              <a:t>multivisceral</a:t>
            </a:r>
            <a:r>
              <a:rPr lang="en-US" sz="2400" dirty="0"/>
              <a:t> </a:t>
            </a:r>
            <a:r>
              <a:rPr lang="en-US" sz="2400" dirty="0" smtClean="0"/>
              <a:t>transplant</a:t>
            </a:r>
          </a:p>
          <a:p>
            <a:pPr lvl="1"/>
            <a:r>
              <a:rPr lang="en-US" sz="2400" dirty="0"/>
              <a:t>X</a:t>
            </a:r>
            <a:r>
              <a:rPr lang="en-US" sz="2400" dirty="0" smtClean="0"/>
              <a:t>enotransplantation </a:t>
            </a:r>
            <a:r>
              <a:rPr lang="en-US" sz="2400" dirty="0"/>
              <a:t>laboratory has created pigs with a favorable crossmatch for human </a:t>
            </a:r>
            <a:r>
              <a:rPr lang="en-US" sz="2400" dirty="0" smtClean="0"/>
              <a:t>transplantation</a:t>
            </a:r>
            <a:endParaRPr lang="en-US" sz="2400" dirty="0"/>
          </a:p>
        </p:txBody>
      </p:sp>
      <p:sp>
        <p:nvSpPr>
          <p:cNvPr id="4" name="Content Placeholder 3"/>
          <p:cNvSpPr>
            <a:spLocks noGrp="1"/>
          </p:cNvSpPr>
          <p:nvPr>
            <p:ph sz="half" idx="4294967295"/>
          </p:nvPr>
        </p:nvSpPr>
        <p:spPr>
          <a:xfrm>
            <a:off x="1504950" y="1114425"/>
            <a:ext cx="7696200" cy="2027238"/>
          </a:xfrm>
        </p:spPr>
        <p:txBody>
          <a:bodyPr/>
          <a:lstStyle/>
          <a:p>
            <a:pPr lvl="4"/>
            <a:r>
              <a:rPr lang="en-US" sz="2000" dirty="0" smtClean="0"/>
              <a:t>BS, Indiana University</a:t>
            </a:r>
          </a:p>
          <a:p>
            <a:pPr lvl="4"/>
            <a:r>
              <a:rPr lang="en-US" sz="2000" dirty="0" smtClean="0"/>
              <a:t>MD, St. Louis University</a:t>
            </a:r>
          </a:p>
          <a:p>
            <a:pPr lvl="4"/>
            <a:r>
              <a:rPr lang="en-US" sz="2000" dirty="0" smtClean="0"/>
              <a:t>PhD</a:t>
            </a:r>
            <a:r>
              <a:rPr lang="en-US" sz="2000" dirty="0"/>
              <a:t>, </a:t>
            </a:r>
            <a:r>
              <a:rPr lang="en-US" sz="2000" dirty="0" smtClean="0"/>
              <a:t>Experimental Surgery, McGill University</a:t>
            </a:r>
          </a:p>
          <a:p>
            <a:pPr lvl="4"/>
            <a:r>
              <a:rPr lang="en-US" sz="2000" dirty="0" smtClean="0"/>
              <a:t>General Surgery Residency, McGill University</a:t>
            </a:r>
          </a:p>
          <a:p>
            <a:pPr lvl="4"/>
            <a:r>
              <a:rPr lang="en-US" sz="2000" dirty="0" smtClean="0"/>
              <a:t>Transplantation Fellowship</a:t>
            </a:r>
            <a:r>
              <a:rPr lang="en-US" sz="2000" dirty="0"/>
              <a:t>, </a:t>
            </a:r>
            <a:r>
              <a:rPr lang="en-US" sz="2000" dirty="0" smtClean="0"/>
              <a:t>Miami University</a:t>
            </a:r>
            <a:endParaRPr lang="en-US" sz="2000" dirty="0"/>
          </a:p>
        </p:txBody>
      </p:sp>
      <p:pic>
        <p:nvPicPr>
          <p:cNvPr id="1026" name="Picture 2" descr="D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1100" y="1114425"/>
            <a:ext cx="16383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04078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Increase Surgery Research Portfolio</a:t>
            </a:r>
          </a:p>
        </p:txBody>
      </p:sp>
      <p:sp>
        <p:nvSpPr>
          <p:cNvPr id="3" name="Content Placeholder 2"/>
          <p:cNvSpPr>
            <a:spLocks noGrp="1"/>
          </p:cNvSpPr>
          <p:nvPr>
            <p:ph idx="1"/>
          </p:nvPr>
        </p:nvSpPr>
        <p:spPr/>
        <p:txBody>
          <a:bodyPr/>
          <a:lstStyle/>
          <a:p>
            <a:r>
              <a:rPr lang="en-US" dirty="0" smtClean="0"/>
              <a:t>Expand Health Services/Outcomes Research</a:t>
            </a:r>
          </a:p>
          <a:p>
            <a:r>
              <a:rPr lang="en-US" dirty="0" smtClean="0"/>
              <a:t>Xenotransplantation</a:t>
            </a:r>
          </a:p>
          <a:p>
            <a:r>
              <a:rPr lang="en-US" dirty="0" smtClean="0"/>
              <a:t>Translational Cancer Research</a:t>
            </a:r>
          </a:p>
          <a:p>
            <a:endParaRPr lang="en-US" dirty="0" smtClean="0"/>
          </a:p>
        </p:txBody>
      </p:sp>
    </p:spTree>
    <p:extLst>
      <p:ext uri="{BB962C8B-B14F-4D97-AF65-F5344CB8AC3E}">
        <p14:creationId xmlns:p14="http://schemas.microsoft.com/office/powerpoint/2010/main" val="291251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42900" y="1371600"/>
            <a:ext cx="9846129"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49298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Greg Kennedy, MD, PhD</a:t>
            </a:r>
            <a:br>
              <a:rPr lang="en-US" dirty="0"/>
            </a:br>
            <a:r>
              <a:rPr lang="en-US" dirty="0"/>
              <a:t>Professor and GI Division Director</a:t>
            </a:r>
          </a:p>
        </p:txBody>
      </p:sp>
      <p:sp>
        <p:nvSpPr>
          <p:cNvPr id="3" name="Content Placeholder 2"/>
          <p:cNvSpPr>
            <a:spLocks noGrp="1"/>
          </p:cNvSpPr>
          <p:nvPr>
            <p:ph sz="half" idx="4294967295"/>
          </p:nvPr>
        </p:nvSpPr>
        <p:spPr>
          <a:xfrm>
            <a:off x="723900" y="3271838"/>
            <a:ext cx="9563100" cy="3048000"/>
          </a:xfrm>
        </p:spPr>
        <p:txBody>
          <a:bodyPr/>
          <a:lstStyle/>
          <a:p>
            <a:pPr lvl="1"/>
            <a:r>
              <a:rPr lang="en-US" sz="2000" dirty="0" smtClean="0"/>
              <a:t>Lab focus:  Translational targets for colon cancer and IBD</a:t>
            </a:r>
          </a:p>
          <a:p>
            <a:pPr lvl="1"/>
            <a:r>
              <a:rPr lang="en-US" sz="2000" dirty="0" smtClean="0"/>
              <a:t>NIH-KO8 Grant</a:t>
            </a:r>
          </a:p>
          <a:p>
            <a:pPr lvl="1"/>
            <a:r>
              <a:rPr lang="en-US" sz="2000" dirty="0" smtClean="0"/>
              <a:t>Society for Surgery of the Alimentary Tract Grant</a:t>
            </a:r>
          </a:p>
          <a:p>
            <a:pPr lvl="1"/>
            <a:r>
              <a:rPr lang="en-US" sz="2000" dirty="0" smtClean="0"/>
              <a:t>NIH-RO1 Grant</a:t>
            </a:r>
          </a:p>
          <a:p>
            <a:pPr lvl="1"/>
            <a:r>
              <a:rPr lang="en-US" sz="2000" dirty="0" smtClean="0"/>
              <a:t>Associate </a:t>
            </a:r>
            <a:r>
              <a:rPr lang="en-US" sz="2000" dirty="0"/>
              <a:t>Editor for the Journal of Surgical </a:t>
            </a:r>
            <a:r>
              <a:rPr lang="en-US" sz="2000" dirty="0" smtClean="0"/>
              <a:t>Research</a:t>
            </a:r>
          </a:p>
          <a:p>
            <a:pPr lvl="1"/>
            <a:r>
              <a:rPr lang="en-US" sz="2000" dirty="0"/>
              <a:t>S</a:t>
            </a:r>
            <a:r>
              <a:rPr lang="en-US" sz="2000" dirty="0" smtClean="0"/>
              <a:t>ecretary </a:t>
            </a:r>
            <a:r>
              <a:rPr lang="en-US" sz="2000" dirty="0"/>
              <a:t>of the </a:t>
            </a:r>
            <a:r>
              <a:rPr lang="en-US" sz="2000" dirty="0" smtClean="0"/>
              <a:t>Society of University Surgeons</a:t>
            </a:r>
            <a:endParaRPr lang="en-US" sz="2000" dirty="0"/>
          </a:p>
        </p:txBody>
      </p:sp>
      <p:sp>
        <p:nvSpPr>
          <p:cNvPr id="4" name="Content Placeholder 3"/>
          <p:cNvSpPr>
            <a:spLocks noGrp="1"/>
          </p:cNvSpPr>
          <p:nvPr>
            <p:ph sz="half" idx="4294967295"/>
          </p:nvPr>
        </p:nvSpPr>
        <p:spPr>
          <a:xfrm>
            <a:off x="1798440" y="993775"/>
            <a:ext cx="8374260" cy="2035175"/>
          </a:xfrm>
        </p:spPr>
        <p:txBody>
          <a:bodyPr/>
          <a:lstStyle/>
          <a:p>
            <a:pPr lvl="4"/>
            <a:r>
              <a:rPr lang="en-US" sz="2000" dirty="0" smtClean="0"/>
              <a:t>BS, Biology, Montana State</a:t>
            </a:r>
          </a:p>
          <a:p>
            <a:pPr lvl="4"/>
            <a:r>
              <a:rPr lang="en-US" sz="2000" dirty="0" smtClean="0"/>
              <a:t>MD, University of Washington</a:t>
            </a:r>
          </a:p>
          <a:p>
            <a:pPr lvl="4"/>
            <a:r>
              <a:rPr lang="en-US" sz="2000" dirty="0" smtClean="0"/>
              <a:t>PhD</a:t>
            </a:r>
            <a:r>
              <a:rPr lang="en-US" sz="2000" dirty="0"/>
              <a:t>, </a:t>
            </a:r>
            <a:r>
              <a:rPr lang="en-US" sz="2000" dirty="0" smtClean="0"/>
              <a:t>Cancer Biology</a:t>
            </a:r>
            <a:r>
              <a:rPr lang="en-US" sz="2000" dirty="0"/>
              <a:t>,</a:t>
            </a:r>
            <a:r>
              <a:rPr lang="en-US" sz="2000" dirty="0" smtClean="0"/>
              <a:t> Univ. of Wisconsin</a:t>
            </a:r>
          </a:p>
          <a:p>
            <a:pPr lvl="4"/>
            <a:r>
              <a:rPr lang="en-US" sz="2000" dirty="0" smtClean="0"/>
              <a:t>General Surgery Residency, Univ. of Wisconsin</a:t>
            </a:r>
          </a:p>
          <a:p>
            <a:pPr lvl="4"/>
            <a:r>
              <a:rPr lang="en-US" sz="2000" dirty="0" smtClean="0"/>
              <a:t>Colorectal Surgery Fellowship</a:t>
            </a:r>
            <a:r>
              <a:rPr lang="en-US" sz="2000" dirty="0"/>
              <a:t>, </a:t>
            </a:r>
            <a:r>
              <a:rPr lang="en-US" sz="2000" dirty="0" smtClean="0"/>
              <a:t>Mayo Clinic</a:t>
            </a:r>
            <a:endParaRPr lang="en-US" sz="2000" dirty="0"/>
          </a:p>
        </p:txBody>
      </p:sp>
      <p:pic>
        <p:nvPicPr>
          <p:cNvPr id="7" name="Picture 4" descr="Gregory D Kennedy, MD, Ph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81100" y="1058863"/>
            <a:ext cx="1800225"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4288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Renata</a:t>
            </a:r>
            <a:r>
              <a:rPr lang="en-US" dirty="0"/>
              <a:t> </a:t>
            </a:r>
            <a:r>
              <a:rPr lang="en-US" dirty="0" err="1"/>
              <a:t>Jaskula-Sztul</a:t>
            </a:r>
            <a:r>
              <a:rPr lang="en-US" dirty="0"/>
              <a:t>, PhD</a:t>
            </a:r>
            <a:br>
              <a:rPr lang="en-US" dirty="0"/>
            </a:br>
            <a:r>
              <a:rPr lang="en-US" sz="2800" dirty="0"/>
              <a:t>Assistant Professor</a:t>
            </a:r>
            <a:endParaRPr lang="en-US" dirty="0"/>
          </a:p>
        </p:txBody>
      </p:sp>
      <p:sp>
        <p:nvSpPr>
          <p:cNvPr id="3" name="Content Placeholder 2"/>
          <p:cNvSpPr>
            <a:spLocks noGrp="1"/>
          </p:cNvSpPr>
          <p:nvPr>
            <p:ph sz="half" idx="4294967295"/>
          </p:nvPr>
        </p:nvSpPr>
        <p:spPr>
          <a:xfrm>
            <a:off x="800100" y="3255963"/>
            <a:ext cx="9486900" cy="3048000"/>
          </a:xfrm>
        </p:spPr>
        <p:txBody>
          <a:bodyPr/>
          <a:lstStyle/>
          <a:p>
            <a:pPr lvl="1"/>
            <a:r>
              <a:rPr lang="en-US" sz="2000" dirty="0" smtClean="0"/>
              <a:t>Lab focus:  Nanotechnology and Applications in Neuroendocrine and Endocrine Cancers</a:t>
            </a:r>
          </a:p>
          <a:p>
            <a:pPr lvl="1"/>
            <a:r>
              <a:rPr lang="en-US" sz="2000" dirty="0" smtClean="0"/>
              <a:t>American Association for Cancer Research Grant</a:t>
            </a:r>
          </a:p>
          <a:p>
            <a:pPr lvl="1"/>
            <a:r>
              <a:rPr lang="en-US" sz="2000" dirty="0" smtClean="0"/>
              <a:t>American Cancer Society Grant</a:t>
            </a:r>
          </a:p>
          <a:p>
            <a:pPr lvl="1"/>
            <a:r>
              <a:rPr lang="en-US" sz="2000" dirty="0"/>
              <a:t>Aly Wolff Memorial Fund for Neuroendocrine Carcinoma </a:t>
            </a:r>
            <a:r>
              <a:rPr lang="en-US" sz="2000" dirty="0" smtClean="0"/>
              <a:t>Research</a:t>
            </a:r>
          </a:p>
          <a:p>
            <a:pPr lvl="1"/>
            <a:r>
              <a:rPr lang="en-US" sz="2000" dirty="0" smtClean="0"/>
              <a:t>Direct Surgery Research Core on THT10</a:t>
            </a:r>
          </a:p>
        </p:txBody>
      </p:sp>
      <p:sp>
        <p:nvSpPr>
          <p:cNvPr id="4" name="Content Placeholder 3"/>
          <p:cNvSpPr>
            <a:spLocks noGrp="1"/>
          </p:cNvSpPr>
          <p:nvPr>
            <p:ph sz="half" idx="4294967295"/>
          </p:nvPr>
        </p:nvSpPr>
        <p:spPr>
          <a:xfrm>
            <a:off x="1943100" y="1236352"/>
            <a:ext cx="7696200" cy="1295400"/>
          </a:xfrm>
        </p:spPr>
        <p:txBody>
          <a:bodyPr/>
          <a:lstStyle/>
          <a:p>
            <a:pPr lvl="4"/>
            <a:r>
              <a:rPr lang="en-US" sz="2000" dirty="0" smtClean="0"/>
              <a:t>BS, Adam </a:t>
            </a:r>
            <a:r>
              <a:rPr lang="en-US" sz="2000" dirty="0"/>
              <a:t>M</a:t>
            </a:r>
            <a:r>
              <a:rPr lang="en-US" sz="2000" dirty="0" smtClean="0"/>
              <a:t>ickiewicz University</a:t>
            </a:r>
          </a:p>
          <a:p>
            <a:pPr lvl="4"/>
            <a:r>
              <a:rPr lang="en-US" sz="2000" dirty="0" smtClean="0"/>
              <a:t>PhD</a:t>
            </a:r>
            <a:r>
              <a:rPr lang="en-US" sz="2000" dirty="0"/>
              <a:t>, </a:t>
            </a:r>
            <a:r>
              <a:rPr lang="en-US" sz="2000" dirty="0" smtClean="0"/>
              <a:t>Biochemistry, Polish Academy of Sciences</a:t>
            </a:r>
          </a:p>
          <a:p>
            <a:pPr lvl="4"/>
            <a:r>
              <a:rPr lang="en-US" sz="2000" dirty="0" smtClean="0"/>
              <a:t>Post-Doctoral Fellowship, Univ. of Wisconsin</a:t>
            </a:r>
          </a:p>
        </p:txBody>
      </p:sp>
      <p:pic>
        <p:nvPicPr>
          <p:cNvPr id="6" name="Picture 10" descr="Renata Jaskula-Sztul, Ph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81100" y="903909"/>
            <a:ext cx="1800225" cy="215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67485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Increase Surgery Research Portfolio</a:t>
            </a:r>
          </a:p>
        </p:txBody>
      </p:sp>
      <p:sp>
        <p:nvSpPr>
          <p:cNvPr id="3" name="Content Placeholder 2"/>
          <p:cNvSpPr>
            <a:spLocks noGrp="1"/>
          </p:cNvSpPr>
          <p:nvPr>
            <p:ph idx="1"/>
          </p:nvPr>
        </p:nvSpPr>
        <p:spPr/>
        <p:txBody>
          <a:bodyPr/>
          <a:lstStyle/>
          <a:p>
            <a:r>
              <a:rPr lang="en-US" dirty="0" smtClean="0"/>
              <a:t>Expand Health Services/Outcomes Research</a:t>
            </a:r>
          </a:p>
          <a:p>
            <a:r>
              <a:rPr lang="en-US" dirty="0" smtClean="0"/>
              <a:t>Xenotransplantation</a:t>
            </a:r>
          </a:p>
          <a:p>
            <a:r>
              <a:rPr lang="en-US" dirty="0" smtClean="0"/>
              <a:t>Translational Cancer Research</a:t>
            </a:r>
          </a:p>
          <a:p>
            <a:r>
              <a:rPr lang="en-US" dirty="0" smtClean="0"/>
              <a:t>Wound Healing</a:t>
            </a:r>
          </a:p>
          <a:p>
            <a:endParaRPr lang="en-US" dirty="0" smtClean="0"/>
          </a:p>
        </p:txBody>
      </p:sp>
    </p:spTree>
    <p:extLst>
      <p:ext uri="{BB962C8B-B14F-4D97-AF65-F5344CB8AC3E}">
        <p14:creationId xmlns:p14="http://schemas.microsoft.com/office/powerpoint/2010/main" val="15165191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Timothy King, MD, PhD</a:t>
            </a:r>
            <a:br>
              <a:rPr lang="en-US" dirty="0"/>
            </a:br>
            <a:r>
              <a:rPr lang="en-US" dirty="0"/>
              <a:t>Associate Professor</a:t>
            </a:r>
            <a:endParaRPr lang="en-US" sz="2000" dirty="0"/>
          </a:p>
        </p:txBody>
      </p:sp>
      <p:sp>
        <p:nvSpPr>
          <p:cNvPr id="3" name="Content Placeholder 2"/>
          <p:cNvSpPr>
            <a:spLocks noGrp="1"/>
          </p:cNvSpPr>
          <p:nvPr>
            <p:ph sz="half" idx="4294967295"/>
          </p:nvPr>
        </p:nvSpPr>
        <p:spPr>
          <a:xfrm>
            <a:off x="723900" y="3505200"/>
            <a:ext cx="9563100" cy="3048000"/>
          </a:xfrm>
        </p:spPr>
        <p:txBody>
          <a:bodyPr/>
          <a:lstStyle/>
          <a:p>
            <a:pPr lvl="1"/>
            <a:r>
              <a:rPr lang="en-US" sz="2000" dirty="0" smtClean="0"/>
              <a:t>Lab focus:  Developing </a:t>
            </a:r>
            <a:r>
              <a:rPr lang="en-US" sz="2000" dirty="0"/>
              <a:t>regenerative therapies for cutaneous </a:t>
            </a:r>
            <a:r>
              <a:rPr lang="en-US" sz="2000" dirty="0" smtClean="0"/>
              <a:t>wounds</a:t>
            </a:r>
          </a:p>
          <a:p>
            <a:pPr lvl="1"/>
            <a:r>
              <a:rPr lang="en-US" sz="2000" dirty="0" smtClean="0"/>
              <a:t>NIH-KO8 Grant</a:t>
            </a:r>
          </a:p>
          <a:p>
            <a:pPr lvl="1"/>
            <a:r>
              <a:rPr lang="en-US" sz="2000" dirty="0" smtClean="0"/>
              <a:t>American </a:t>
            </a:r>
            <a:r>
              <a:rPr lang="en-US" sz="2000" dirty="0"/>
              <a:t>Association of Plastic Surgeons/Plastic Surgery </a:t>
            </a:r>
            <a:r>
              <a:rPr lang="en-US" sz="2000" dirty="0" smtClean="0"/>
              <a:t>Foundation</a:t>
            </a:r>
          </a:p>
          <a:p>
            <a:pPr lvl="1"/>
            <a:r>
              <a:rPr lang="en-US" sz="2000" dirty="0" smtClean="0"/>
              <a:t>ACS Louis </a:t>
            </a:r>
            <a:r>
              <a:rPr lang="en-US" sz="2000" dirty="0"/>
              <a:t>C. </a:t>
            </a:r>
            <a:r>
              <a:rPr lang="en-US" sz="2000" dirty="0" err="1"/>
              <a:t>Argenta</a:t>
            </a:r>
            <a:r>
              <a:rPr lang="en-US" sz="2000" dirty="0"/>
              <a:t> Faculty Research </a:t>
            </a:r>
            <a:r>
              <a:rPr lang="en-US" sz="2000" dirty="0" smtClean="0"/>
              <a:t>Fellowship</a:t>
            </a:r>
          </a:p>
          <a:p>
            <a:pPr lvl="1"/>
            <a:r>
              <a:rPr lang="en-US" sz="2000" dirty="0" smtClean="0"/>
              <a:t>Associate </a:t>
            </a:r>
            <a:r>
              <a:rPr lang="en-US" sz="2000" dirty="0"/>
              <a:t>Editor for the Journal of Surgical </a:t>
            </a:r>
            <a:r>
              <a:rPr lang="en-US" sz="2000" dirty="0" smtClean="0"/>
              <a:t>Research</a:t>
            </a:r>
          </a:p>
          <a:p>
            <a:pPr lvl="1"/>
            <a:r>
              <a:rPr lang="en-US" sz="2000" dirty="0"/>
              <a:t>S</a:t>
            </a:r>
            <a:r>
              <a:rPr lang="en-US" sz="2000" dirty="0" smtClean="0"/>
              <a:t>ecretary </a:t>
            </a:r>
            <a:r>
              <a:rPr lang="en-US" sz="2000" dirty="0"/>
              <a:t>of the American Association of Pediatric Plastic </a:t>
            </a:r>
            <a:r>
              <a:rPr lang="en-US" sz="2000" dirty="0" smtClean="0"/>
              <a:t>Surgeons</a:t>
            </a:r>
            <a:endParaRPr lang="en-US" sz="2000" dirty="0"/>
          </a:p>
        </p:txBody>
      </p:sp>
      <p:sp>
        <p:nvSpPr>
          <p:cNvPr id="4" name="Content Placeholder 3"/>
          <p:cNvSpPr>
            <a:spLocks noGrp="1"/>
          </p:cNvSpPr>
          <p:nvPr>
            <p:ph sz="half" idx="4294967295"/>
          </p:nvPr>
        </p:nvSpPr>
        <p:spPr>
          <a:xfrm>
            <a:off x="1866900" y="946944"/>
            <a:ext cx="7810500" cy="1265238"/>
          </a:xfrm>
        </p:spPr>
        <p:txBody>
          <a:bodyPr/>
          <a:lstStyle/>
          <a:p>
            <a:pPr lvl="4"/>
            <a:r>
              <a:rPr lang="en-US" sz="2000" dirty="0"/>
              <a:t>BS </a:t>
            </a:r>
            <a:r>
              <a:rPr lang="en-US" sz="2000" dirty="0" smtClean="0"/>
              <a:t>and MS, Bioengineering</a:t>
            </a:r>
            <a:r>
              <a:rPr lang="en-US" sz="2000" dirty="0"/>
              <a:t>,</a:t>
            </a:r>
            <a:r>
              <a:rPr lang="en-US" sz="2000" dirty="0" smtClean="0"/>
              <a:t> </a:t>
            </a:r>
            <a:r>
              <a:rPr lang="en-US" sz="2000" dirty="0"/>
              <a:t>Texas A&amp;M </a:t>
            </a:r>
            <a:r>
              <a:rPr lang="en-US" sz="2000" dirty="0" smtClean="0"/>
              <a:t>University</a:t>
            </a:r>
          </a:p>
          <a:p>
            <a:pPr lvl="4"/>
            <a:r>
              <a:rPr lang="en-US" sz="2000" dirty="0" smtClean="0"/>
              <a:t>PhD</a:t>
            </a:r>
            <a:r>
              <a:rPr lang="en-US" sz="2000" dirty="0"/>
              <a:t>, </a:t>
            </a:r>
            <a:r>
              <a:rPr lang="en-US" sz="2000" dirty="0" smtClean="0"/>
              <a:t>Tissue Engineering/Biophysics, M.D</a:t>
            </a:r>
            <a:r>
              <a:rPr lang="en-US" sz="2000" dirty="0"/>
              <a:t>. </a:t>
            </a:r>
            <a:r>
              <a:rPr lang="en-US" sz="2000" dirty="0" smtClean="0"/>
              <a:t>Anderson</a:t>
            </a:r>
          </a:p>
          <a:p>
            <a:pPr lvl="4"/>
            <a:r>
              <a:rPr lang="en-US" sz="2000" dirty="0" smtClean="0"/>
              <a:t>MD</a:t>
            </a:r>
            <a:r>
              <a:rPr lang="en-US" sz="2000" dirty="0"/>
              <a:t>, </a:t>
            </a:r>
            <a:r>
              <a:rPr lang="en-US" sz="2000" dirty="0" smtClean="0"/>
              <a:t>University </a:t>
            </a:r>
            <a:r>
              <a:rPr lang="en-US" sz="2000" dirty="0"/>
              <a:t>of Texas-Houston </a:t>
            </a:r>
            <a:endParaRPr lang="en-US" sz="2000" dirty="0" smtClean="0"/>
          </a:p>
          <a:p>
            <a:pPr lvl="4"/>
            <a:r>
              <a:rPr lang="en-US" sz="2000" dirty="0" smtClean="0"/>
              <a:t>General </a:t>
            </a:r>
            <a:r>
              <a:rPr lang="en-US" sz="2000" dirty="0"/>
              <a:t>Surgery/Plastic Surgery, New York University </a:t>
            </a:r>
            <a:endParaRPr lang="en-US" sz="2000" dirty="0" smtClean="0"/>
          </a:p>
          <a:p>
            <a:pPr lvl="4"/>
            <a:r>
              <a:rPr lang="en-US" sz="2000" dirty="0" smtClean="0"/>
              <a:t>Pediatric </a:t>
            </a:r>
            <a:r>
              <a:rPr lang="en-US" sz="2000" dirty="0"/>
              <a:t>Plastic Surgery Fellowship, </a:t>
            </a:r>
            <a:r>
              <a:rPr lang="en-US" sz="2000" dirty="0" smtClean="0"/>
              <a:t>Northwestern</a:t>
            </a:r>
            <a:endParaRPr lang="en-US" sz="2000" dirty="0"/>
          </a:p>
        </p:txBody>
      </p:sp>
      <p:pic>
        <p:nvPicPr>
          <p:cNvPr id="6" name="Picture 6" descr="Timothy W King, MD, Ph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04900" y="946944"/>
            <a:ext cx="2016252"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9099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Increase Surgery Research Portfolio</a:t>
            </a:r>
          </a:p>
        </p:txBody>
      </p:sp>
      <p:sp>
        <p:nvSpPr>
          <p:cNvPr id="3" name="Content Placeholder 2"/>
          <p:cNvSpPr>
            <a:spLocks noGrp="1"/>
          </p:cNvSpPr>
          <p:nvPr>
            <p:ph idx="1"/>
          </p:nvPr>
        </p:nvSpPr>
        <p:spPr/>
        <p:txBody>
          <a:bodyPr/>
          <a:lstStyle/>
          <a:p>
            <a:r>
              <a:rPr lang="en-US" dirty="0" smtClean="0"/>
              <a:t>Expand Health Services/Outcomes Research</a:t>
            </a:r>
          </a:p>
          <a:p>
            <a:r>
              <a:rPr lang="en-US" dirty="0" smtClean="0"/>
              <a:t>Xenotransplantation</a:t>
            </a:r>
          </a:p>
          <a:p>
            <a:r>
              <a:rPr lang="en-US" dirty="0" smtClean="0"/>
              <a:t>Translational Cancer Research</a:t>
            </a:r>
          </a:p>
          <a:p>
            <a:r>
              <a:rPr lang="en-US" dirty="0" smtClean="0"/>
              <a:t>Wound Healing</a:t>
            </a:r>
          </a:p>
          <a:p>
            <a:r>
              <a:rPr lang="en-US" dirty="0" smtClean="0"/>
              <a:t>Grow Clinical Trials</a:t>
            </a:r>
          </a:p>
          <a:p>
            <a:pPr marL="0" indent="0">
              <a:buNone/>
            </a:pPr>
            <a:endParaRPr lang="en-US" dirty="0" smtClean="0"/>
          </a:p>
        </p:txBody>
      </p:sp>
    </p:spTree>
    <p:extLst>
      <p:ext uri="{BB962C8B-B14F-4D97-AF65-F5344CB8AC3E}">
        <p14:creationId xmlns:p14="http://schemas.microsoft.com/office/powerpoint/2010/main" val="15165191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UAB Department of Surgery</a:t>
            </a:r>
            <a:endParaRPr lang="en-US" dirty="0"/>
          </a:p>
        </p:txBody>
      </p:sp>
      <p:sp>
        <p:nvSpPr>
          <p:cNvPr id="10243" name="Rectangle 3"/>
          <p:cNvSpPr>
            <a:spLocks noGrp="1" noChangeArrowheads="1"/>
          </p:cNvSpPr>
          <p:nvPr>
            <p:ph idx="1"/>
          </p:nvPr>
        </p:nvSpPr>
        <p:spPr/>
        <p:txBody>
          <a:bodyPr/>
          <a:lstStyle/>
          <a:p>
            <a:r>
              <a:rPr lang="en-US" dirty="0" smtClean="0"/>
              <a:t>Over 114 Clinical and Research Faculty</a:t>
            </a:r>
          </a:p>
          <a:p>
            <a:r>
              <a:rPr lang="en-US" dirty="0" smtClean="0"/>
              <a:t>More than 400 advanced practice </a:t>
            </a:r>
            <a:r>
              <a:rPr lang="en-US" dirty="0"/>
              <a:t>providers and </a:t>
            </a:r>
            <a:r>
              <a:rPr lang="en-US" dirty="0" smtClean="0"/>
              <a:t>staff </a:t>
            </a:r>
          </a:p>
          <a:p>
            <a:r>
              <a:rPr lang="en-US" dirty="0" smtClean="0"/>
              <a:t>Nine Divisions</a:t>
            </a:r>
          </a:p>
          <a:p>
            <a:pPr lvl="1">
              <a:spcBef>
                <a:spcPts val="120"/>
              </a:spcBef>
              <a:spcAft>
                <a:spcPts val="120"/>
              </a:spcAft>
            </a:pPr>
            <a:r>
              <a:rPr lang="en-US" sz="2000" dirty="0" smtClean="0"/>
              <a:t>Acute Care Surgery </a:t>
            </a:r>
          </a:p>
          <a:p>
            <a:pPr lvl="1">
              <a:spcBef>
                <a:spcPts val="120"/>
              </a:spcBef>
              <a:spcAft>
                <a:spcPts val="120"/>
              </a:spcAft>
            </a:pPr>
            <a:r>
              <a:rPr lang="en-US" sz="2000" dirty="0" smtClean="0"/>
              <a:t>Cardiothoracic Surgery</a:t>
            </a:r>
          </a:p>
          <a:p>
            <a:pPr lvl="1">
              <a:spcBef>
                <a:spcPts val="120"/>
              </a:spcBef>
              <a:spcAft>
                <a:spcPts val="120"/>
              </a:spcAft>
            </a:pPr>
            <a:r>
              <a:rPr lang="en-US" sz="2000" dirty="0" smtClean="0"/>
              <a:t>Gastrointestinal Surgery</a:t>
            </a:r>
          </a:p>
          <a:p>
            <a:pPr lvl="1">
              <a:spcBef>
                <a:spcPts val="120"/>
              </a:spcBef>
              <a:spcAft>
                <a:spcPts val="120"/>
              </a:spcAft>
            </a:pPr>
            <a:r>
              <a:rPr lang="en-US" sz="2000" dirty="0" smtClean="0"/>
              <a:t>Orthopaedic Surgery</a:t>
            </a:r>
          </a:p>
          <a:p>
            <a:pPr lvl="1">
              <a:spcBef>
                <a:spcPts val="120"/>
              </a:spcBef>
              <a:spcAft>
                <a:spcPts val="120"/>
              </a:spcAft>
            </a:pPr>
            <a:r>
              <a:rPr lang="en-US" sz="2000" dirty="0" smtClean="0"/>
              <a:t>Pediatric Surgery</a:t>
            </a:r>
          </a:p>
          <a:p>
            <a:pPr lvl="1">
              <a:spcBef>
                <a:spcPts val="120"/>
              </a:spcBef>
              <a:spcAft>
                <a:spcPts val="120"/>
              </a:spcAft>
            </a:pPr>
            <a:r>
              <a:rPr lang="en-US" sz="2000" dirty="0" smtClean="0"/>
              <a:t>Plastic Surgery</a:t>
            </a:r>
          </a:p>
          <a:p>
            <a:pPr lvl="1">
              <a:spcBef>
                <a:spcPts val="120"/>
              </a:spcBef>
              <a:spcAft>
                <a:spcPts val="120"/>
              </a:spcAft>
            </a:pPr>
            <a:r>
              <a:rPr lang="en-US" sz="2000" dirty="0" smtClean="0"/>
              <a:t>Surgical Oncology</a:t>
            </a:r>
          </a:p>
          <a:p>
            <a:pPr lvl="1">
              <a:spcBef>
                <a:spcPts val="120"/>
              </a:spcBef>
              <a:spcAft>
                <a:spcPts val="120"/>
              </a:spcAft>
            </a:pPr>
            <a:r>
              <a:rPr lang="en-US" sz="2000" dirty="0" smtClean="0"/>
              <a:t>Transplantation</a:t>
            </a:r>
          </a:p>
          <a:p>
            <a:pPr lvl="1">
              <a:spcBef>
                <a:spcPts val="120"/>
              </a:spcBef>
              <a:spcAft>
                <a:spcPts val="120"/>
              </a:spcAft>
            </a:pPr>
            <a:r>
              <a:rPr lang="en-US" sz="2000" dirty="0" smtClean="0"/>
              <a:t>Vascular and Endovascular Surgery </a:t>
            </a:r>
            <a:endParaRPr lang="en-US" sz="2000" dirty="0"/>
          </a:p>
          <a:p>
            <a:pPr>
              <a:lnSpc>
                <a:spcPct val="90000"/>
              </a:lnSpc>
            </a:pPr>
            <a:endParaRPr lang="en-US" altLang="en-US" dirty="0" smtClean="0"/>
          </a:p>
        </p:txBody>
      </p:sp>
      <p:sp>
        <p:nvSpPr>
          <p:cNvPr id="4" name="TextBox 3"/>
          <p:cNvSpPr txBox="1"/>
          <p:nvPr/>
        </p:nvSpPr>
        <p:spPr>
          <a:xfrm>
            <a:off x="7353300" y="5638800"/>
            <a:ext cx="2595711" cy="646331"/>
          </a:xfrm>
          <a:prstGeom prst="rect">
            <a:avLst/>
          </a:prstGeom>
          <a:noFill/>
        </p:spPr>
        <p:txBody>
          <a:bodyPr wrap="none" rtlCol="0">
            <a:spAutoFit/>
          </a:bodyPr>
          <a:lstStyle/>
          <a:p>
            <a:r>
              <a:rPr lang="en-US" sz="1800" b="0" dirty="0" smtClean="0">
                <a:latin typeface="Arial" charset="0"/>
                <a:ea typeface="Arial" charset="0"/>
                <a:cs typeface="Arial" charset="0"/>
              </a:rPr>
              <a:t>Ron Brown</a:t>
            </a:r>
          </a:p>
          <a:p>
            <a:r>
              <a:rPr lang="en-US" sz="1800" b="0" dirty="0" smtClean="0">
                <a:latin typeface="Arial" charset="0"/>
                <a:ea typeface="Arial" charset="0"/>
                <a:cs typeface="Arial" charset="0"/>
              </a:rPr>
              <a:t>Executive Administrator</a:t>
            </a:r>
            <a:endParaRPr lang="en-US" sz="1800" b="0" dirty="0">
              <a:latin typeface="Arial" charset="0"/>
              <a:ea typeface="Arial" charset="0"/>
              <a:cs typeface="Arial" charset="0"/>
            </a:endParaRPr>
          </a:p>
        </p:txBody>
      </p:sp>
      <p:pic>
        <p:nvPicPr>
          <p:cNvPr id="1026" name="Picture 2" descr="C:\Users\Herbert Chen\AppData\Local\Microsoft\Windows\Temporary Internet Files\Content.Outlook\EHXR4RYK\RB_4.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666441" y="3570121"/>
            <a:ext cx="1728973" cy="195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41622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https://apps.medicine.uab.edu/FacultyDirectory/Photos/20146261353340.Cerfolio_robert.jpe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256501" y="1173219"/>
            <a:ext cx="1144798"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286891" y="2667000"/>
            <a:ext cx="1031051"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R. Cerfolio</a:t>
            </a:r>
          </a:p>
        </p:txBody>
      </p:sp>
      <p:pic>
        <p:nvPicPr>
          <p:cNvPr id="1026" name="Picture 2" descr="https://apps.medicine.uab.edu/FacultyDirectory/Photos/201462614750.Dabal_robert.jpe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402726" y="1173219"/>
            <a:ext cx="1112955"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431378" y="2667000"/>
            <a:ext cx="1021433"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Bob Dabal</a:t>
            </a:r>
          </a:p>
        </p:txBody>
      </p:sp>
      <p:pic>
        <p:nvPicPr>
          <p:cNvPr id="1028" name="Picture 4" descr="https://apps.medicine.uab.edu/FacultyDirectory/Photos/20146261455170.Minnich_Douglas.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517108" y="1173219"/>
            <a:ext cx="1201890"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045542" y="2667000"/>
            <a:ext cx="1091966"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Bill Holman</a:t>
            </a:r>
          </a:p>
        </p:txBody>
      </p:sp>
      <p:sp>
        <p:nvSpPr>
          <p:cNvPr id="9" name="TextBox 8"/>
          <p:cNvSpPr txBox="1"/>
          <p:nvPr/>
        </p:nvSpPr>
        <p:spPr>
          <a:xfrm>
            <a:off x="4659045" y="2667000"/>
            <a:ext cx="1378903"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Marc </a:t>
            </a:r>
            <a:r>
              <a:rPr lang="en-US" sz="1400" b="0" dirty="0" err="1" smtClean="0">
                <a:latin typeface="Arial" charset="0"/>
                <a:ea typeface="Arial" charset="0"/>
                <a:cs typeface="Arial" charset="0"/>
              </a:rPr>
              <a:t>Passman</a:t>
            </a:r>
            <a:endParaRPr lang="en-US" sz="1400" b="0" dirty="0" smtClean="0">
              <a:latin typeface="Arial" charset="0"/>
              <a:ea typeface="Arial" charset="0"/>
              <a:cs typeface="Arial" charset="0"/>
            </a:endParaRPr>
          </a:p>
        </p:txBody>
      </p:sp>
      <p:sp>
        <p:nvSpPr>
          <p:cNvPr id="10" name="TextBox 9"/>
          <p:cNvSpPr txBox="1"/>
          <p:nvPr/>
        </p:nvSpPr>
        <p:spPr>
          <a:xfrm>
            <a:off x="6056795" y="2667000"/>
            <a:ext cx="888385"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Ben Wei</a:t>
            </a:r>
          </a:p>
        </p:txBody>
      </p:sp>
      <p:sp>
        <p:nvSpPr>
          <p:cNvPr id="11" name="TextBox 10"/>
          <p:cNvSpPr txBox="1"/>
          <p:nvPr/>
        </p:nvSpPr>
        <p:spPr>
          <a:xfrm>
            <a:off x="3468868" y="2667000"/>
            <a:ext cx="1279516"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Doug Minnich</a:t>
            </a:r>
          </a:p>
        </p:txBody>
      </p:sp>
      <p:pic>
        <p:nvPicPr>
          <p:cNvPr id="1030" name="Picture 6" descr="https://apps.medicine.uab.edu/FacultyDirectory/Photos/201472106130.Wei_Benjamin.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914327" y="1173218"/>
            <a:ext cx="1103491"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032" name="Picture 8" descr="https://apps.medicine.uab.edu/FacultyDirectory/Photos/20146261423470.Holman_william.jpe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019245" y="1173219"/>
            <a:ext cx="1185673"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788349" y="4875993"/>
            <a:ext cx="1180130"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Marty Heslin</a:t>
            </a:r>
          </a:p>
        </p:txBody>
      </p:sp>
      <p:sp>
        <p:nvSpPr>
          <p:cNvPr id="15" name="TextBox 14"/>
          <p:cNvSpPr txBox="1"/>
          <p:nvPr/>
        </p:nvSpPr>
        <p:spPr>
          <a:xfrm>
            <a:off x="3523299" y="4875993"/>
            <a:ext cx="1180130"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Clint Grubbs</a:t>
            </a:r>
          </a:p>
        </p:txBody>
      </p:sp>
      <p:sp>
        <p:nvSpPr>
          <p:cNvPr id="16" name="TextBox 15"/>
          <p:cNvSpPr txBox="1"/>
          <p:nvPr/>
        </p:nvSpPr>
        <p:spPr>
          <a:xfrm>
            <a:off x="253925" y="4875993"/>
            <a:ext cx="1002197"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Jim Kirklin</a:t>
            </a:r>
          </a:p>
        </p:txBody>
      </p:sp>
      <p:pic>
        <p:nvPicPr>
          <p:cNvPr id="17" name="Picture 12" descr="https://apps.medicine.uab.edu/FacultyDirectory/Photos/20146261444340.Kirkland_james.jpe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1001"/>
          <a:stretch/>
        </p:blipFill>
        <p:spPr bwMode="auto">
          <a:xfrm>
            <a:off x="179082" y="3445077"/>
            <a:ext cx="1151885" cy="135552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grubbs_thumbnail">
            <a:hlinkClick r:id="rId8"/>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3606480" y="3445076"/>
            <a:ext cx="1024819" cy="135552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apps.medicine.uab.edu/FacultyDirectory/Photos/20146261511330.Passman_marc.jp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4720425" y="1173218"/>
            <a:ext cx="1192475"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038" name="Picture 14" descr="https://apps.medicine.uab.edu/FacultyDirectory/Photos/20146261512470.BPearce.jpg"/>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2483879" y="3445077"/>
            <a:ext cx="1039420" cy="135552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666224" y="4875993"/>
            <a:ext cx="1170512"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Brent Ponce</a:t>
            </a:r>
          </a:p>
        </p:txBody>
      </p:sp>
      <p:sp>
        <p:nvSpPr>
          <p:cNvPr id="24" name="TextBox 23"/>
          <p:cNvSpPr txBox="1"/>
          <p:nvPr/>
        </p:nvSpPr>
        <p:spPr>
          <a:xfrm>
            <a:off x="6846883" y="4875993"/>
            <a:ext cx="1140056"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Jason Lowe</a:t>
            </a:r>
          </a:p>
        </p:txBody>
      </p:sp>
      <p:sp>
        <p:nvSpPr>
          <p:cNvPr id="25" name="TextBox 24"/>
          <p:cNvSpPr txBox="1"/>
          <p:nvPr/>
        </p:nvSpPr>
        <p:spPr>
          <a:xfrm>
            <a:off x="2438379" y="4875993"/>
            <a:ext cx="1160895"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Ben Pearce</a:t>
            </a:r>
          </a:p>
        </p:txBody>
      </p:sp>
      <p:pic>
        <p:nvPicPr>
          <p:cNvPr id="1040" name="Picture 16" descr="https://apps.medicine.uab.edu/FacultyDirectory/Photos/20139181032190.lowe.jpg"/>
          <p:cNvPicPr>
            <a:picLocks noChangeAspect="1"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6883365" y="3445077"/>
            <a:ext cx="969433" cy="135552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https://apps.medicine.uab.edu/FacultyDirectory/Photos/20139181034320.ponce.jpg"/>
          <p:cNvPicPr>
            <a:picLocks noChangeAspect="1" noChangeArrowheads="1"/>
          </p:cNvPicPr>
          <p:nvPr/>
        </p:nvPicPr>
        <p:blipFill rotWithShape="1">
          <a:blip r:embed="rId13" cstate="screen">
            <a:extLst>
              <a:ext uri="{28A0092B-C50C-407E-A947-70E740481C1C}">
                <a14:useLocalDpi xmlns:a14="http://schemas.microsoft.com/office/drawing/2010/main"/>
              </a:ext>
            </a:extLst>
          </a:blip>
          <a:srcRect/>
          <a:stretch/>
        </p:blipFill>
        <p:spPr bwMode="auto">
          <a:xfrm>
            <a:off x="4714480" y="3445077"/>
            <a:ext cx="1039075" cy="1355524"/>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s://apps.medicine.uab.edu/FacultyDirectory/Photos/20139181036510.theiss.jpg"/>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7935979" y="3445076"/>
            <a:ext cx="1002630" cy="135552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7852798" y="4875993"/>
            <a:ext cx="1217000"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Steve Theiss</a:t>
            </a:r>
          </a:p>
        </p:txBody>
      </p:sp>
      <p:pic>
        <p:nvPicPr>
          <p:cNvPr id="30" name="Picture 16" descr="https://apps.medicine.uab.edu/FacultyDirectory/Photos/2014626140100.Chen,%20Mike_for_web.jpg"/>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a:stretch/>
        </p:blipFill>
        <p:spPr bwMode="auto">
          <a:xfrm>
            <a:off x="8206345" y="1173219"/>
            <a:ext cx="1006990"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8102958" y="2652771"/>
            <a:ext cx="1079142"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Mike Chen</a:t>
            </a:r>
          </a:p>
        </p:txBody>
      </p:sp>
      <p:pic>
        <p:nvPicPr>
          <p:cNvPr id="32" name="Picture 20" descr="https://apps.medicine.uab.edu/FacultyDirectory/Photos/20146261540580.Russell,%20Robert_for_web.jpg"/>
          <p:cNvPicPr>
            <a:picLocks noChangeAspect="1" noChangeArrowheads="1"/>
          </p:cNvPicPr>
          <p:nvPr/>
        </p:nvPicPr>
        <p:blipFill rotWithShape="1">
          <a:blip r:embed="rId16" cstate="screen">
            <a:extLst>
              <a:ext uri="{28A0092B-C50C-407E-A947-70E740481C1C}">
                <a14:useLocalDpi xmlns:a14="http://schemas.microsoft.com/office/drawing/2010/main"/>
              </a:ext>
            </a:extLst>
          </a:blip>
          <a:srcRect/>
          <a:stretch/>
        </p:blipFill>
        <p:spPr bwMode="auto">
          <a:xfrm>
            <a:off x="9182100" y="1173219"/>
            <a:ext cx="1006990" cy="141758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33" name="Picture 6" descr="https://apps.medicine.uab.edu/FacultyDirectory/Photos/2014626149240.Dubay_derek.jpeg"/>
          <p:cNvPicPr>
            <a:picLocks noChangeAspect="1" noChangeArrowheads="1"/>
          </p:cNvPicPr>
          <p:nvPr/>
        </p:nvPicPr>
        <p:blipFill rotWithShape="1">
          <a:blip r:embed="rId17" cstate="screen">
            <a:extLst>
              <a:ext uri="{28A0092B-C50C-407E-A947-70E740481C1C}">
                <a14:useLocalDpi xmlns:a14="http://schemas.microsoft.com/office/drawing/2010/main"/>
              </a:ext>
            </a:extLst>
          </a:blip>
          <a:srcRect/>
          <a:stretch/>
        </p:blipFill>
        <p:spPr bwMode="auto">
          <a:xfrm>
            <a:off x="9021793" y="3445077"/>
            <a:ext cx="1088874" cy="1355524"/>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9135723" y="2659885"/>
            <a:ext cx="1151277"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Rob Russell</a:t>
            </a:r>
          </a:p>
        </p:txBody>
      </p:sp>
      <p:sp>
        <p:nvSpPr>
          <p:cNvPr id="35" name="TextBox 34"/>
          <p:cNvSpPr txBox="1"/>
          <p:nvPr/>
        </p:nvSpPr>
        <p:spPr>
          <a:xfrm>
            <a:off x="9019076" y="4875993"/>
            <a:ext cx="1229824"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Derek </a:t>
            </a:r>
            <a:r>
              <a:rPr lang="en-US" sz="1400" b="0" dirty="0" err="1" smtClean="0">
                <a:latin typeface="Arial" charset="0"/>
                <a:ea typeface="Arial" charset="0"/>
                <a:cs typeface="Arial" charset="0"/>
              </a:rPr>
              <a:t>Dubay</a:t>
            </a:r>
            <a:endParaRPr lang="en-US" sz="1400" b="0" dirty="0" smtClean="0">
              <a:latin typeface="Arial" charset="0"/>
              <a:ea typeface="Arial" charset="0"/>
              <a:cs typeface="Arial" charset="0"/>
            </a:endParaRPr>
          </a:p>
        </p:txBody>
      </p:sp>
      <p:pic>
        <p:nvPicPr>
          <p:cNvPr id="5" name="Picture 2" descr="C:\Users\Herbert Chen\AppData\Local\Microsoft\Windows\Temporary Internet Files\Content.Outlook\EHXR4RYK\IMG_2270 (3).JPG"/>
          <p:cNvPicPr>
            <a:picLocks noChangeAspect="1" noChangeArrowheads="1"/>
          </p:cNvPicPr>
          <p:nvPr/>
        </p:nvPicPr>
        <p:blipFill rotWithShape="1">
          <a:blip r:embed="rId18" cstate="screen">
            <a:extLst>
              <a:ext uri="{28A0092B-C50C-407E-A947-70E740481C1C}">
                <a14:useLocalDpi xmlns:a14="http://schemas.microsoft.com/office/drawing/2010/main"/>
              </a:ext>
            </a:extLst>
          </a:blip>
          <a:srcRect/>
          <a:stretch/>
        </p:blipFill>
        <p:spPr bwMode="auto">
          <a:xfrm>
            <a:off x="5836736" y="3445076"/>
            <a:ext cx="963448" cy="135552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rotWithShape="1">
          <a:blip r:embed="rId19" cstate="screen">
            <a:extLst>
              <a:ext uri="{28A0092B-C50C-407E-A947-70E740481C1C}">
                <a14:useLocalDpi xmlns:a14="http://schemas.microsoft.com/office/drawing/2010/main"/>
              </a:ext>
            </a:extLst>
          </a:blip>
          <a:srcRect/>
          <a:stretch/>
        </p:blipFill>
        <p:spPr bwMode="auto">
          <a:xfrm>
            <a:off x="190500" y="1173218"/>
            <a:ext cx="1064574" cy="1417582"/>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TextBox 36"/>
          <p:cNvSpPr txBox="1"/>
          <p:nvPr/>
        </p:nvSpPr>
        <p:spPr>
          <a:xfrm>
            <a:off x="168662" y="2667000"/>
            <a:ext cx="987770"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Jeff </a:t>
            </a:r>
            <a:r>
              <a:rPr lang="en-US" sz="1400" b="0" dirty="0">
                <a:latin typeface="Arial" charset="0"/>
                <a:ea typeface="Arial" charset="0"/>
                <a:cs typeface="Arial" charset="0"/>
              </a:rPr>
              <a:t>K</a:t>
            </a:r>
            <a:r>
              <a:rPr lang="en-US" sz="1400" b="0" dirty="0" smtClean="0">
                <a:latin typeface="Arial" charset="0"/>
                <a:ea typeface="Arial" charset="0"/>
                <a:cs typeface="Arial" charset="0"/>
              </a:rPr>
              <a:t>erby</a:t>
            </a:r>
          </a:p>
        </p:txBody>
      </p:sp>
      <p:pic>
        <p:nvPicPr>
          <p:cNvPr id="7" name="Picture 4"/>
          <p:cNvPicPr>
            <a:picLocks noChangeAspect="1" noChangeArrowheads="1"/>
          </p:cNvPicPr>
          <p:nvPr/>
        </p:nvPicPr>
        <p:blipFill rotWithShape="1">
          <a:blip r:embed="rId20" cstate="screen">
            <a:extLst>
              <a:ext uri="{28A0092B-C50C-407E-A947-70E740481C1C}">
                <a14:useLocalDpi xmlns:a14="http://schemas.microsoft.com/office/drawing/2010/main"/>
              </a:ext>
            </a:extLst>
          </a:blip>
          <a:srcRect t="1" b="1857"/>
          <a:stretch/>
        </p:blipFill>
        <p:spPr bwMode="auto">
          <a:xfrm>
            <a:off x="1414148" y="3445076"/>
            <a:ext cx="986550" cy="1355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TextBox 38"/>
          <p:cNvSpPr txBox="1"/>
          <p:nvPr/>
        </p:nvSpPr>
        <p:spPr>
          <a:xfrm>
            <a:off x="1271381" y="4875993"/>
            <a:ext cx="1298752" cy="307777"/>
          </a:xfrm>
          <a:prstGeom prst="rect">
            <a:avLst/>
          </a:prstGeom>
          <a:noFill/>
        </p:spPr>
        <p:txBody>
          <a:bodyPr wrap="none" rtlCol="0" anchor="ctr" anchorCtr="1">
            <a:spAutoFit/>
          </a:bodyPr>
          <a:lstStyle/>
          <a:p>
            <a:r>
              <a:rPr lang="en-US" sz="1400" b="0" dirty="0" smtClean="0">
                <a:latin typeface="Arial" charset="0"/>
                <a:ea typeface="Arial" charset="0"/>
                <a:cs typeface="Arial" charset="0"/>
              </a:rPr>
              <a:t>Sherry Melton</a:t>
            </a:r>
          </a:p>
        </p:txBody>
      </p:sp>
      <p:sp>
        <p:nvSpPr>
          <p:cNvPr id="12" name="Title 11"/>
          <p:cNvSpPr>
            <a:spLocks noGrp="1"/>
          </p:cNvSpPr>
          <p:nvPr>
            <p:ph type="title"/>
          </p:nvPr>
        </p:nvSpPr>
        <p:spPr/>
        <p:txBody>
          <a:bodyPr/>
          <a:lstStyle/>
          <a:p>
            <a:r>
              <a:rPr lang="en-US" dirty="0"/>
              <a:t>Active Extramural Funded </a:t>
            </a:r>
            <a:r>
              <a:rPr lang="en-US" dirty="0" smtClean="0"/>
              <a:t/>
            </a:r>
            <a:br>
              <a:rPr lang="en-US" dirty="0" smtClean="0"/>
            </a:br>
            <a:r>
              <a:rPr lang="en-US" dirty="0" smtClean="0"/>
              <a:t>Clinical </a:t>
            </a:r>
            <a:r>
              <a:rPr lang="en-US" dirty="0"/>
              <a:t>Trials</a:t>
            </a:r>
          </a:p>
        </p:txBody>
      </p:sp>
    </p:spTree>
    <p:extLst>
      <p:ext uri="{BB962C8B-B14F-4D97-AF65-F5344CB8AC3E}">
        <p14:creationId xmlns:p14="http://schemas.microsoft.com/office/powerpoint/2010/main" val="26136340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Increase Surgery Research Portfolio</a:t>
            </a:r>
          </a:p>
        </p:txBody>
      </p:sp>
      <p:sp>
        <p:nvSpPr>
          <p:cNvPr id="3" name="Content Placeholder 2"/>
          <p:cNvSpPr>
            <a:spLocks noGrp="1"/>
          </p:cNvSpPr>
          <p:nvPr>
            <p:ph idx="1"/>
          </p:nvPr>
        </p:nvSpPr>
        <p:spPr/>
        <p:txBody>
          <a:bodyPr/>
          <a:lstStyle/>
          <a:p>
            <a:r>
              <a:rPr lang="en-US" dirty="0" smtClean="0"/>
              <a:t>Expand Health Services/Outcomes Research</a:t>
            </a:r>
          </a:p>
          <a:p>
            <a:r>
              <a:rPr lang="en-US" dirty="0" smtClean="0"/>
              <a:t>Xenotransplantation</a:t>
            </a:r>
          </a:p>
          <a:p>
            <a:r>
              <a:rPr lang="en-US" dirty="0" smtClean="0"/>
              <a:t>Translational Cancer Research</a:t>
            </a:r>
          </a:p>
          <a:p>
            <a:r>
              <a:rPr lang="en-US" dirty="0" smtClean="0"/>
              <a:t>Wound Healing</a:t>
            </a:r>
          </a:p>
          <a:p>
            <a:r>
              <a:rPr lang="en-US" dirty="0" smtClean="0"/>
              <a:t>Grow Clinical Trials</a:t>
            </a:r>
          </a:p>
          <a:p>
            <a:r>
              <a:rPr lang="en-US" dirty="0" smtClean="0"/>
              <a:t>Creation of Central Surgery Research Office</a:t>
            </a:r>
          </a:p>
          <a:p>
            <a:endParaRPr lang="en-US" dirty="0" smtClean="0"/>
          </a:p>
        </p:txBody>
      </p:sp>
    </p:spTree>
    <p:extLst>
      <p:ext uri="{BB962C8B-B14F-4D97-AF65-F5344CB8AC3E}">
        <p14:creationId xmlns:p14="http://schemas.microsoft.com/office/powerpoint/2010/main" val="21432958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236156" y="1143000"/>
            <a:ext cx="2438400" cy="584775"/>
          </a:xfrm>
          <a:prstGeom prst="rect">
            <a:avLst/>
          </a:prstGeom>
          <a:noFill/>
          <a:ln>
            <a:solidFill>
              <a:schemeClr val="tx1"/>
            </a:solidFill>
          </a:ln>
        </p:spPr>
        <p:txBody>
          <a:bodyPr wrap="square" rtlCol="0">
            <a:spAutoFit/>
          </a:bodyPr>
          <a:lstStyle/>
          <a:p>
            <a:pPr algn="ctr"/>
            <a:r>
              <a:rPr lang="en-US" sz="1600" b="1" dirty="0" smtClean="0">
                <a:latin typeface="Arial" panose="020B0604020202020204" pitchFamily="34" charset="0"/>
                <a:cs typeface="Arial" panose="020B0604020202020204" pitchFamily="34" charset="0"/>
              </a:rPr>
              <a:t>Department Chairman</a:t>
            </a:r>
          </a:p>
          <a:p>
            <a:pPr algn="ctr"/>
            <a:r>
              <a:rPr lang="en-US" sz="1600" dirty="0" smtClean="0">
                <a:latin typeface="Arial" panose="020B0604020202020204" pitchFamily="34" charset="0"/>
                <a:cs typeface="Arial" panose="020B0604020202020204" pitchFamily="34" charset="0"/>
              </a:rPr>
              <a:t>Mitchell Cohen, MD</a:t>
            </a:r>
            <a:endParaRPr lang="en-US" sz="1600" dirty="0">
              <a:latin typeface="Arial" panose="020B0604020202020204" pitchFamily="34" charset="0"/>
              <a:cs typeface="Arial" panose="020B0604020202020204" pitchFamily="34" charset="0"/>
            </a:endParaRPr>
          </a:p>
        </p:txBody>
      </p:sp>
      <p:sp>
        <p:nvSpPr>
          <p:cNvPr id="9" name="TextBox 8"/>
          <p:cNvSpPr txBox="1"/>
          <p:nvPr/>
        </p:nvSpPr>
        <p:spPr>
          <a:xfrm>
            <a:off x="4236156" y="1995808"/>
            <a:ext cx="2438400" cy="584775"/>
          </a:xfrm>
          <a:prstGeom prst="rect">
            <a:avLst/>
          </a:prstGeom>
          <a:noFill/>
          <a:ln>
            <a:solidFill>
              <a:schemeClr val="tx1"/>
            </a:solidFill>
          </a:ln>
        </p:spPr>
        <p:txBody>
          <a:bodyPr wrap="square" rtlCol="0">
            <a:spAutoFit/>
          </a:bodyPr>
          <a:lstStyle/>
          <a:p>
            <a:pPr algn="ctr"/>
            <a:r>
              <a:rPr lang="en-US" sz="1600" b="1" dirty="0" smtClean="0">
                <a:latin typeface="Arial" panose="020B0604020202020204" pitchFamily="34" charset="0"/>
                <a:cs typeface="Arial" panose="020B0604020202020204" pitchFamily="34" charset="0"/>
              </a:rPr>
              <a:t>Executive Director</a:t>
            </a:r>
          </a:p>
          <a:p>
            <a:pPr algn="ctr"/>
            <a:r>
              <a:rPr lang="en-US" sz="1600" dirty="0" smtClean="0">
                <a:latin typeface="Arial" panose="020B0604020202020204" pitchFamily="34" charset="0"/>
                <a:cs typeface="Arial" panose="020B0604020202020204" pitchFamily="34" charset="0"/>
              </a:rPr>
              <a:t>David Kimberlin, MD</a:t>
            </a:r>
            <a:endParaRPr lang="en-US" sz="1600" dirty="0">
              <a:latin typeface="Arial" panose="020B0604020202020204" pitchFamily="34" charset="0"/>
              <a:cs typeface="Arial" panose="020B0604020202020204" pitchFamily="34" charset="0"/>
            </a:endParaRPr>
          </a:p>
        </p:txBody>
      </p:sp>
      <p:cxnSp>
        <p:nvCxnSpPr>
          <p:cNvPr id="14" name="Straight Connector 13"/>
          <p:cNvCxnSpPr>
            <a:stCxn id="8" idx="2"/>
            <a:endCxn id="9" idx="0"/>
          </p:cNvCxnSpPr>
          <p:nvPr/>
        </p:nvCxnSpPr>
        <p:spPr bwMode="auto">
          <a:xfrm>
            <a:off x="5455356" y="1727775"/>
            <a:ext cx="0" cy="268033"/>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23" name="TextBox 22"/>
          <p:cNvSpPr txBox="1"/>
          <p:nvPr/>
        </p:nvSpPr>
        <p:spPr>
          <a:xfrm>
            <a:off x="4236156" y="2806204"/>
            <a:ext cx="2438400" cy="584775"/>
          </a:xfrm>
          <a:prstGeom prst="rect">
            <a:avLst/>
          </a:prstGeom>
          <a:noFill/>
          <a:ln>
            <a:solidFill>
              <a:schemeClr val="tx1"/>
            </a:solidFill>
          </a:ln>
        </p:spPr>
        <p:txBody>
          <a:bodyPr wrap="square" rtlCol="0">
            <a:spAutoFit/>
          </a:bodyPr>
          <a:lstStyle/>
          <a:p>
            <a:pPr algn="ctr"/>
            <a:r>
              <a:rPr lang="en-US" sz="1600" b="1" dirty="0" smtClean="0">
                <a:latin typeface="Arial" panose="020B0604020202020204" pitchFamily="34" charset="0"/>
                <a:cs typeface="Arial" panose="020B0604020202020204" pitchFamily="34" charset="0"/>
              </a:rPr>
              <a:t>Administrative Director</a:t>
            </a:r>
          </a:p>
          <a:p>
            <a:pPr algn="ctr"/>
            <a:r>
              <a:rPr lang="en-US" sz="1600" dirty="0" smtClean="0">
                <a:latin typeface="Arial" panose="020B0604020202020204" pitchFamily="34" charset="0"/>
                <a:cs typeface="Arial" panose="020B0604020202020204" pitchFamily="34" charset="0"/>
              </a:rPr>
              <a:t>Cheryl Perry, PhD</a:t>
            </a:r>
            <a:endParaRPr lang="en-US" sz="1600" dirty="0">
              <a:latin typeface="Arial" panose="020B0604020202020204" pitchFamily="34" charset="0"/>
              <a:cs typeface="Arial" panose="020B0604020202020204" pitchFamily="34" charset="0"/>
            </a:endParaRPr>
          </a:p>
        </p:txBody>
      </p:sp>
      <p:cxnSp>
        <p:nvCxnSpPr>
          <p:cNvPr id="28" name="Straight Connector 27"/>
          <p:cNvCxnSpPr>
            <a:stCxn id="9" idx="2"/>
            <a:endCxn id="23" idx="0"/>
          </p:cNvCxnSpPr>
          <p:nvPr/>
        </p:nvCxnSpPr>
        <p:spPr bwMode="auto">
          <a:xfrm>
            <a:off x="5455356" y="2580583"/>
            <a:ext cx="0" cy="225621"/>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37" name="TextBox 36"/>
          <p:cNvSpPr txBox="1"/>
          <p:nvPr/>
        </p:nvSpPr>
        <p:spPr>
          <a:xfrm>
            <a:off x="477008" y="4643964"/>
            <a:ext cx="1066800" cy="523220"/>
          </a:xfrm>
          <a:prstGeom prst="rect">
            <a:avLst/>
          </a:prstGeom>
          <a:noFill/>
          <a:ln>
            <a:solidFill>
              <a:schemeClr val="tx1"/>
            </a:solidFill>
          </a:ln>
        </p:spPr>
        <p:txBody>
          <a:bodyPr wrap="square" rtlCol="0" anchor="b">
            <a:spAutoFit/>
          </a:bodyPr>
          <a:lstStyle/>
          <a:p>
            <a:r>
              <a:rPr lang="en-US" sz="1400" dirty="0" smtClean="0">
                <a:latin typeface="Arial" panose="020B0604020202020204" pitchFamily="34" charset="0"/>
                <a:cs typeface="Arial" panose="020B0604020202020204" pitchFamily="34" charset="0"/>
              </a:rPr>
              <a:t>Financial Officers</a:t>
            </a:r>
            <a:r>
              <a:rPr lang="en-US" sz="1400" baseline="30000" dirty="0" smtClean="0">
                <a:solidFill>
                  <a:schemeClr val="tx2"/>
                </a:solidFill>
                <a:latin typeface="Arial" panose="020B0604020202020204" pitchFamily="34" charset="0"/>
                <a:cs typeface="Arial" panose="020B0604020202020204" pitchFamily="34" charset="0"/>
              </a:rPr>
              <a:t>*</a:t>
            </a:r>
            <a:endParaRPr lang="en-US" sz="1400" baseline="30000" dirty="0">
              <a:solidFill>
                <a:schemeClr val="tx2"/>
              </a:solidFill>
              <a:latin typeface="Arial" panose="020B0604020202020204" pitchFamily="34" charset="0"/>
              <a:cs typeface="Arial" panose="020B0604020202020204" pitchFamily="34" charset="0"/>
            </a:endParaRPr>
          </a:p>
        </p:txBody>
      </p:sp>
      <p:sp>
        <p:nvSpPr>
          <p:cNvPr id="38" name="TextBox 37"/>
          <p:cNvSpPr txBox="1"/>
          <p:nvPr/>
        </p:nvSpPr>
        <p:spPr>
          <a:xfrm>
            <a:off x="2713798" y="4658380"/>
            <a:ext cx="1373263" cy="523220"/>
          </a:xfrm>
          <a:prstGeom prst="rect">
            <a:avLst/>
          </a:prstGeom>
          <a:noFill/>
          <a:ln>
            <a:solidFill>
              <a:schemeClr val="tx1"/>
            </a:solidFill>
          </a:ln>
        </p:spPr>
        <p:txBody>
          <a:bodyPr wrap="square" rtlCol="0" anchor="b">
            <a:spAutoFit/>
          </a:bodyPr>
          <a:lstStyle/>
          <a:p>
            <a:r>
              <a:rPr lang="en-US" sz="1400" dirty="0" smtClean="0">
                <a:latin typeface="Arial" panose="020B0604020202020204" pitchFamily="34" charset="0"/>
                <a:cs typeface="Arial" panose="020B0604020202020204" pitchFamily="34" charset="0"/>
              </a:rPr>
              <a:t>Research Coordinators</a:t>
            </a:r>
            <a:r>
              <a:rPr lang="en-US" sz="1400" baseline="30000" dirty="0" smtClean="0">
                <a:solidFill>
                  <a:schemeClr val="tx2"/>
                </a:solidFill>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p:txBody>
      </p:sp>
      <p:sp>
        <p:nvSpPr>
          <p:cNvPr id="39" name="TextBox 38"/>
          <p:cNvSpPr txBox="1"/>
          <p:nvPr/>
        </p:nvSpPr>
        <p:spPr>
          <a:xfrm>
            <a:off x="4152900" y="4658380"/>
            <a:ext cx="1219200" cy="523220"/>
          </a:xfrm>
          <a:prstGeom prst="rect">
            <a:avLst/>
          </a:prstGeom>
          <a:noFill/>
          <a:ln>
            <a:solidFill>
              <a:schemeClr val="tx1"/>
            </a:solidFill>
          </a:ln>
        </p:spPr>
        <p:txBody>
          <a:bodyPr wrap="square" rtlCol="0" anchor="b">
            <a:spAutoFit/>
          </a:bodyPr>
          <a:lstStyle/>
          <a:p>
            <a:r>
              <a:rPr lang="en-US" sz="1400" dirty="0" smtClean="0">
                <a:latin typeface="Arial" panose="020B0604020202020204" pitchFamily="34" charset="0"/>
                <a:cs typeface="Arial" panose="020B0604020202020204" pitchFamily="34" charset="0"/>
              </a:rPr>
              <a:t>Research &amp; Training</a:t>
            </a:r>
            <a:endParaRPr lang="en-US" sz="1400" dirty="0">
              <a:latin typeface="Arial" panose="020B0604020202020204" pitchFamily="34" charset="0"/>
              <a:cs typeface="Arial" panose="020B0604020202020204" pitchFamily="34" charset="0"/>
            </a:endParaRPr>
          </a:p>
        </p:txBody>
      </p:sp>
      <p:sp>
        <p:nvSpPr>
          <p:cNvPr id="40" name="TextBox 39"/>
          <p:cNvSpPr txBox="1"/>
          <p:nvPr/>
        </p:nvSpPr>
        <p:spPr>
          <a:xfrm>
            <a:off x="5325835" y="4648200"/>
            <a:ext cx="1219200" cy="523220"/>
          </a:xfrm>
          <a:prstGeom prst="rect">
            <a:avLst/>
          </a:prstGeom>
          <a:noFill/>
          <a:ln>
            <a:solidFill>
              <a:schemeClr val="tx1"/>
            </a:solidFill>
          </a:ln>
        </p:spPr>
        <p:txBody>
          <a:bodyPr wrap="square" rtlCol="0" anchor="b">
            <a:spAutoFit/>
          </a:bodyPr>
          <a:lstStyle/>
          <a:p>
            <a:r>
              <a:rPr lang="en-US" sz="1400" dirty="0" smtClean="0">
                <a:latin typeface="Arial" panose="020B0604020202020204" pitchFamily="34" charset="0"/>
                <a:cs typeface="Arial" panose="020B0604020202020204" pitchFamily="34" charset="0"/>
              </a:rPr>
              <a:t>Regulatory Support</a:t>
            </a:r>
            <a:endParaRPr lang="en-US" sz="1400" dirty="0">
              <a:latin typeface="Arial" panose="020B0604020202020204" pitchFamily="34" charset="0"/>
              <a:cs typeface="Arial" panose="020B0604020202020204" pitchFamily="34" charset="0"/>
            </a:endParaRPr>
          </a:p>
        </p:txBody>
      </p:sp>
      <p:sp>
        <p:nvSpPr>
          <p:cNvPr id="41" name="TextBox 40"/>
          <p:cNvSpPr txBox="1"/>
          <p:nvPr/>
        </p:nvSpPr>
        <p:spPr>
          <a:xfrm>
            <a:off x="6581623" y="4648200"/>
            <a:ext cx="1405469" cy="523220"/>
          </a:xfrm>
          <a:prstGeom prst="rect">
            <a:avLst/>
          </a:prstGeom>
          <a:noFill/>
          <a:ln>
            <a:solidFill>
              <a:schemeClr val="tx1"/>
            </a:solidFill>
          </a:ln>
        </p:spPr>
        <p:txBody>
          <a:bodyPr wrap="square" rtlCol="0" anchor="b">
            <a:spAutoFit/>
          </a:bodyPr>
          <a:lstStyle/>
          <a:p>
            <a:r>
              <a:rPr lang="en-US" sz="1400" dirty="0" smtClean="0">
                <a:latin typeface="Arial" panose="020B0604020202020204" pitchFamily="34" charset="0"/>
                <a:cs typeface="Arial" panose="020B0604020202020204" pitchFamily="34" charset="0"/>
              </a:rPr>
              <a:t>Data Management</a:t>
            </a:r>
            <a:endParaRPr lang="en-US" sz="1400" dirty="0">
              <a:latin typeface="Arial" panose="020B0604020202020204" pitchFamily="34" charset="0"/>
              <a:cs typeface="Arial" panose="020B0604020202020204" pitchFamily="34" charset="0"/>
            </a:endParaRPr>
          </a:p>
        </p:txBody>
      </p:sp>
      <p:sp>
        <p:nvSpPr>
          <p:cNvPr id="42" name="TextBox 41"/>
          <p:cNvSpPr txBox="1"/>
          <p:nvPr/>
        </p:nvSpPr>
        <p:spPr>
          <a:xfrm>
            <a:off x="8023681" y="4648200"/>
            <a:ext cx="1234620" cy="523220"/>
          </a:xfrm>
          <a:prstGeom prst="rect">
            <a:avLst/>
          </a:prstGeom>
          <a:noFill/>
          <a:ln>
            <a:solidFill>
              <a:schemeClr val="tx1"/>
            </a:solidFill>
          </a:ln>
        </p:spPr>
        <p:txBody>
          <a:bodyPr wrap="square" rtlCol="0" anchor="b">
            <a:spAutoFit/>
          </a:bodyPr>
          <a:lstStyle/>
          <a:p>
            <a:r>
              <a:rPr lang="en-US" sz="1400" dirty="0" smtClean="0">
                <a:noFill/>
                <a:latin typeface="Arial" panose="020B0604020202020204" pitchFamily="34" charset="0"/>
                <a:cs typeface="Arial" panose="020B0604020202020204" pitchFamily="34" charset="0"/>
              </a:rPr>
              <a:t>Bio-</a:t>
            </a:r>
            <a:r>
              <a:rPr lang="en-US" sz="1400" dirty="0" smtClean="0">
                <a:latin typeface="Arial" panose="020B0604020202020204" pitchFamily="34" charset="0"/>
                <a:cs typeface="Arial" panose="020B0604020202020204" pitchFamily="34" charset="0"/>
              </a:rPr>
              <a:t>Informatics</a:t>
            </a:r>
            <a:r>
              <a:rPr lang="en-US" sz="1400" baseline="30000" dirty="0" smtClean="0">
                <a:solidFill>
                  <a:schemeClr val="tx2"/>
                </a:solidFill>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p:txBody>
      </p:sp>
      <p:sp>
        <p:nvSpPr>
          <p:cNvPr id="43" name="TextBox 42"/>
          <p:cNvSpPr txBox="1"/>
          <p:nvPr/>
        </p:nvSpPr>
        <p:spPr>
          <a:xfrm>
            <a:off x="9294890" y="4648200"/>
            <a:ext cx="1030210" cy="523220"/>
          </a:xfrm>
          <a:prstGeom prst="rect">
            <a:avLst/>
          </a:prstGeom>
          <a:noFill/>
          <a:ln>
            <a:solidFill>
              <a:schemeClr val="tx1"/>
            </a:solidFill>
          </a:ln>
        </p:spPr>
        <p:txBody>
          <a:bodyPr wrap="square" rtlCol="0" anchor="b">
            <a:spAutoFit/>
          </a:bodyPr>
          <a:lstStyle/>
          <a:p>
            <a:r>
              <a:rPr lang="en-US" sz="1400" dirty="0" smtClean="0">
                <a:latin typeface="Arial" panose="020B0604020202020204" pitchFamily="34" charset="0"/>
                <a:cs typeface="Arial" panose="020B0604020202020204" pitchFamily="34" charset="0"/>
              </a:rPr>
              <a:t>Bio-statistics</a:t>
            </a:r>
            <a:r>
              <a:rPr lang="en-US" sz="1400" baseline="30000" dirty="0" smtClean="0">
                <a:solidFill>
                  <a:schemeClr val="tx2"/>
                </a:solidFill>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p:txBody>
      </p:sp>
      <p:sp>
        <p:nvSpPr>
          <p:cNvPr id="45" name="TextBox 44"/>
          <p:cNvSpPr txBox="1"/>
          <p:nvPr/>
        </p:nvSpPr>
        <p:spPr>
          <a:xfrm>
            <a:off x="1564900" y="4643964"/>
            <a:ext cx="1140736" cy="523220"/>
          </a:xfrm>
          <a:prstGeom prst="rect">
            <a:avLst/>
          </a:prstGeom>
          <a:noFill/>
          <a:ln>
            <a:solidFill>
              <a:schemeClr val="tx1"/>
            </a:solidFill>
          </a:ln>
        </p:spPr>
        <p:txBody>
          <a:bodyPr wrap="square" rtlCol="0">
            <a:spAutoFit/>
          </a:bodyPr>
          <a:lstStyle/>
          <a:p>
            <a:r>
              <a:rPr lang="en-US" sz="1400" dirty="0" smtClean="0">
                <a:latin typeface="Arial" panose="020B0604020202020204" pitchFamily="34" charset="0"/>
                <a:cs typeface="Arial" panose="020B0604020202020204" pitchFamily="34" charset="0"/>
              </a:rPr>
              <a:t>Grants / Contracts</a:t>
            </a:r>
            <a:r>
              <a:rPr lang="en-US" sz="1400" baseline="30000" dirty="0" smtClean="0">
                <a:solidFill>
                  <a:schemeClr val="tx2"/>
                </a:solidFill>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p:txBody>
      </p:sp>
      <p:cxnSp>
        <p:nvCxnSpPr>
          <p:cNvPr id="56" name="Elbow Connector 55"/>
          <p:cNvCxnSpPr/>
          <p:nvPr/>
        </p:nvCxnSpPr>
        <p:spPr bwMode="auto">
          <a:xfrm rot="5400000">
            <a:off x="2581678" y="1792880"/>
            <a:ext cx="1318732" cy="4444948"/>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cxnSp>
        <p:nvCxnSpPr>
          <p:cNvPr id="59" name="Elbow Connector 58"/>
          <p:cNvCxnSpPr>
            <a:stCxn id="23" idx="2"/>
            <a:endCxn id="45" idx="0"/>
          </p:cNvCxnSpPr>
          <p:nvPr/>
        </p:nvCxnSpPr>
        <p:spPr bwMode="auto">
          <a:xfrm rot="5400000">
            <a:off x="3168820" y="2357427"/>
            <a:ext cx="1252985" cy="3320088"/>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cxnSp>
        <p:nvCxnSpPr>
          <p:cNvPr id="62" name="Elbow Connector 61"/>
          <p:cNvCxnSpPr/>
          <p:nvPr/>
        </p:nvCxnSpPr>
        <p:spPr bwMode="auto">
          <a:xfrm rot="5400000">
            <a:off x="3826658" y="3042835"/>
            <a:ext cx="1318732" cy="1938662"/>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cxnSp>
        <p:nvCxnSpPr>
          <p:cNvPr id="65" name="Elbow Connector 64"/>
          <p:cNvCxnSpPr/>
          <p:nvPr/>
        </p:nvCxnSpPr>
        <p:spPr bwMode="auto">
          <a:xfrm rot="5400000">
            <a:off x="4513290" y="3729466"/>
            <a:ext cx="1318732" cy="565400"/>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cxnSp>
        <p:nvCxnSpPr>
          <p:cNvPr id="68" name="Elbow Connector 67"/>
          <p:cNvCxnSpPr/>
          <p:nvPr/>
        </p:nvCxnSpPr>
        <p:spPr bwMode="auto">
          <a:xfrm rot="16200000" flipH="1">
            <a:off x="5139132" y="3666974"/>
            <a:ext cx="1318732" cy="690384"/>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cxnSp>
        <p:nvCxnSpPr>
          <p:cNvPr id="71" name="Elbow Connector 70"/>
          <p:cNvCxnSpPr/>
          <p:nvPr/>
        </p:nvCxnSpPr>
        <p:spPr bwMode="auto">
          <a:xfrm rot="16200000" flipH="1">
            <a:off x="5815643" y="2992513"/>
            <a:ext cx="1318732" cy="2039307"/>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cxnSp>
        <p:nvCxnSpPr>
          <p:cNvPr id="74" name="Elbow Connector 73"/>
          <p:cNvCxnSpPr/>
          <p:nvPr/>
        </p:nvCxnSpPr>
        <p:spPr bwMode="auto">
          <a:xfrm rot="16200000" flipH="1">
            <a:off x="6493960" y="2314197"/>
            <a:ext cx="1318732" cy="3395940"/>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cxnSp>
        <p:nvCxnSpPr>
          <p:cNvPr id="77" name="Elbow Connector 76"/>
          <p:cNvCxnSpPr/>
          <p:nvPr/>
        </p:nvCxnSpPr>
        <p:spPr bwMode="auto">
          <a:xfrm rot="16200000" flipH="1">
            <a:off x="7073297" y="1729695"/>
            <a:ext cx="1318732" cy="4564944"/>
          </a:xfrm>
          <a:prstGeom prst="bentConnector3">
            <a:avLst/>
          </a:prstGeom>
          <a:solidFill>
            <a:schemeClr val="accent1"/>
          </a:solidFill>
          <a:ln w="12700" cap="flat" cmpd="sng" algn="ctr">
            <a:solidFill>
              <a:schemeClr val="tx1"/>
            </a:solidFill>
            <a:prstDash val="solid"/>
            <a:round/>
            <a:headEnd type="none" w="sm" len="sm"/>
            <a:tailEnd type="none" w="sm" len="sm"/>
          </a:ln>
          <a:effectLst/>
        </p:spPr>
      </p:cxnSp>
      <p:sp>
        <p:nvSpPr>
          <p:cNvPr id="12" name="TextBox 11"/>
          <p:cNvSpPr txBox="1"/>
          <p:nvPr/>
        </p:nvSpPr>
        <p:spPr>
          <a:xfrm>
            <a:off x="1340551" y="1872303"/>
            <a:ext cx="2499784" cy="830997"/>
          </a:xfrm>
          <a:prstGeom prst="rect">
            <a:avLst/>
          </a:prstGeom>
          <a:noFill/>
          <a:ln>
            <a:solidFill>
              <a:schemeClr val="tx1"/>
            </a:solidFill>
          </a:ln>
        </p:spPr>
        <p:txBody>
          <a:bodyPr wrap="square" rtlCol="0">
            <a:spAutoFit/>
          </a:bodyPr>
          <a:lstStyle/>
          <a:p>
            <a:pPr algn="ctr"/>
            <a:r>
              <a:rPr lang="en-US" sz="1600" dirty="0" smtClean="0">
                <a:latin typeface="Arial" panose="020B0604020202020204" pitchFamily="34" charset="0"/>
                <a:cs typeface="Arial" panose="020B0604020202020204" pitchFamily="34" charset="0"/>
              </a:rPr>
              <a:t>Research Vice Chairs</a:t>
            </a:r>
          </a:p>
          <a:p>
            <a:pPr algn="ctr"/>
            <a:r>
              <a:rPr lang="en-US" sz="1600" dirty="0" smtClean="0">
                <a:latin typeface="Arial" panose="020B0604020202020204" pitchFamily="34" charset="0"/>
                <a:cs typeface="Arial" panose="020B0604020202020204" pitchFamily="34" charset="0"/>
              </a:rPr>
              <a:t>IT Executive Leadership</a:t>
            </a:r>
          </a:p>
        </p:txBody>
      </p:sp>
      <p:sp>
        <p:nvSpPr>
          <p:cNvPr id="13" name="TextBox 12"/>
          <p:cNvSpPr txBox="1"/>
          <p:nvPr/>
        </p:nvSpPr>
        <p:spPr>
          <a:xfrm>
            <a:off x="7284152" y="1990523"/>
            <a:ext cx="1371600" cy="584775"/>
          </a:xfrm>
          <a:prstGeom prst="rect">
            <a:avLst/>
          </a:prstGeom>
          <a:noFill/>
          <a:ln>
            <a:solidFill>
              <a:schemeClr val="tx1"/>
            </a:solidFill>
          </a:ln>
        </p:spPr>
        <p:txBody>
          <a:bodyPr wrap="square" rtlCol="0">
            <a:spAutoFit/>
          </a:bodyPr>
          <a:lstStyle/>
          <a:p>
            <a:pPr algn="ctr"/>
            <a:r>
              <a:rPr lang="en-US" sz="1600" dirty="0" smtClean="0">
                <a:latin typeface="Arial" panose="020B0604020202020204" pitchFamily="34" charset="0"/>
                <a:cs typeface="Arial" panose="020B0604020202020204" pitchFamily="34" charset="0"/>
              </a:rPr>
              <a:t>Division Directors</a:t>
            </a:r>
            <a:endParaRPr lang="en-US" sz="1600" dirty="0">
              <a:latin typeface="Arial" panose="020B0604020202020204" pitchFamily="34" charset="0"/>
              <a:cs typeface="Arial" panose="020B0604020202020204" pitchFamily="34" charset="0"/>
            </a:endParaRPr>
          </a:p>
        </p:txBody>
      </p:sp>
      <p:cxnSp>
        <p:nvCxnSpPr>
          <p:cNvPr id="18" name="Straight Connector 17"/>
          <p:cNvCxnSpPr>
            <a:stCxn id="12" idx="3"/>
            <a:endCxn id="9" idx="1"/>
          </p:cNvCxnSpPr>
          <p:nvPr/>
        </p:nvCxnSpPr>
        <p:spPr bwMode="auto">
          <a:xfrm>
            <a:off x="3840335" y="2287802"/>
            <a:ext cx="395821" cy="394"/>
          </a:xfrm>
          <a:prstGeom prst="line">
            <a:avLst/>
          </a:prstGeom>
          <a:solidFill>
            <a:schemeClr val="accent1"/>
          </a:solidFill>
          <a:ln w="12700" cap="flat" cmpd="sng" algn="ctr">
            <a:solidFill>
              <a:schemeClr val="tx1"/>
            </a:solidFill>
            <a:prstDash val="dash"/>
            <a:round/>
            <a:headEnd type="none" w="sm" len="sm"/>
            <a:tailEnd type="none" w="sm" len="sm"/>
          </a:ln>
          <a:effectLst/>
        </p:spPr>
      </p:cxnSp>
      <p:cxnSp>
        <p:nvCxnSpPr>
          <p:cNvPr id="21" name="Straight Connector 20"/>
          <p:cNvCxnSpPr>
            <a:stCxn id="13" idx="1"/>
            <a:endCxn id="9" idx="3"/>
          </p:cNvCxnSpPr>
          <p:nvPr/>
        </p:nvCxnSpPr>
        <p:spPr bwMode="auto">
          <a:xfrm flipH="1">
            <a:off x="6674553" y="2282911"/>
            <a:ext cx="609600" cy="5285"/>
          </a:xfrm>
          <a:prstGeom prst="line">
            <a:avLst/>
          </a:prstGeom>
          <a:solidFill>
            <a:schemeClr val="accent1"/>
          </a:solidFill>
          <a:ln w="12700" cap="flat" cmpd="sng" algn="ctr">
            <a:solidFill>
              <a:schemeClr val="tx1"/>
            </a:solidFill>
            <a:prstDash val="dash"/>
            <a:round/>
            <a:headEnd type="none" w="sm" len="sm"/>
            <a:tailEnd type="none" w="sm" len="sm"/>
          </a:ln>
          <a:effectLst/>
        </p:spPr>
      </p:cxnSp>
      <p:sp>
        <p:nvSpPr>
          <p:cNvPr id="2" name="Title 1"/>
          <p:cNvSpPr>
            <a:spLocks noGrp="1"/>
          </p:cNvSpPr>
          <p:nvPr>
            <p:ph type="title"/>
          </p:nvPr>
        </p:nvSpPr>
        <p:spPr/>
        <p:txBody>
          <a:bodyPr/>
          <a:lstStyle/>
          <a:p>
            <a:r>
              <a:rPr lang="en-US" dirty="0"/>
              <a:t>Pediatric Research Office</a:t>
            </a:r>
            <a:br>
              <a:rPr lang="en-US" dirty="0"/>
            </a:br>
            <a:r>
              <a:rPr lang="en-US" dirty="0"/>
              <a:t>Organizational Chart</a:t>
            </a:r>
          </a:p>
        </p:txBody>
      </p:sp>
    </p:spTree>
    <p:extLst>
      <p:ext uri="{BB962C8B-B14F-4D97-AF65-F5344CB8AC3E}">
        <p14:creationId xmlns:p14="http://schemas.microsoft.com/office/powerpoint/2010/main" val="36472642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Divisions Utilizing PRO Services May 1 Through November 30, 2015</a:t>
            </a:r>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411826969"/>
              </p:ext>
            </p:extLst>
          </p:nvPr>
        </p:nvGraphicFramePr>
        <p:xfrm>
          <a:off x="962025" y="1949450"/>
          <a:ext cx="9324975" cy="4679950"/>
        </p:xfrm>
        <a:graphic>
          <a:graphicData uri="http://schemas.openxmlformats.org/drawingml/2006/chart">
            <c:chart xmlns:c="http://schemas.openxmlformats.org/drawingml/2006/chart" xmlns:r="http://schemas.openxmlformats.org/officeDocument/2006/relationships" r:id="rId2"/>
          </a:graphicData>
        </a:graphic>
      </p:graphicFrame>
      <p:sp>
        <p:nvSpPr>
          <p:cNvPr id="25" name="TextBox 24"/>
          <p:cNvSpPr txBox="1"/>
          <p:nvPr/>
        </p:nvSpPr>
        <p:spPr>
          <a:xfrm>
            <a:off x="-457200" y="1136302"/>
            <a:ext cx="3810000" cy="646331"/>
          </a:xfrm>
          <a:prstGeom prst="rect">
            <a:avLst/>
          </a:prstGeom>
          <a:noFill/>
        </p:spPr>
        <p:txBody>
          <a:bodyPr wrap="square" rtlCol="0">
            <a:spAutoFit/>
          </a:bodyPr>
          <a:lstStyle/>
          <a:p>
            <a:r>
              <a:rPr lang="en-US" sz="1800" dirty="0" smtClean="0"/>
              <a:t>N=144</a:t>
            </a:r>
          </a:p>
          <a:p>
            <a:r>
              <a:rPr lang="en-US" sz="1800" dirty="0" smtClean="0"/>
              <a:t>individualized services</a:t>
            </a:r>
          </a:p>
        </p:txBody>
      </p:sp>
    </p:spTree>
    <p:extLst>
      <p:ext uri="{BB962C8B-B14F-4D97-AF65-F5344CB8AC3E}">
        <p14:creationId xmlns:p14="http://schemas.microsoft.com/office/powerpoint/2010/main" val="21374800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Central Surgical Research Office</a:t>
            </a:r>
          </a:p>
        </p:txBody>
      </p:sp>
      <p:sp>
        <p:nvSpPr>
          <p:cNvPr id="3" name="Content Placeholder 2"/>
          <p:cNvSpPr>
            <a:spLocks noGrp="1"/>
          </p:cNvSpPr>
          <p:nvPr>
            <p:ph idx="1"/>
          </p:nvPr>
        </p:nvSpPr>
        <p:spPr>
          <a:xfrm>
            <a:off x="1200150" y="914400"/>
            <a:ext cx="8872538" cy="4419600"/>
          </a:xfrm>
        </p:spPr>
        <p:txBody>
          <a:bodyPr/>
          <a:lstStyle/>
          <a:p>
            <a:r>
              <a:rPr lang="en-US" sz="2400" dirty="0" smtClean="0"/>
              <a:t>Facilitate Grant Submissions</a:t>
            </a:r>
          </a:p>
          <a:p>
            <a:pPr lvl="1"/>
            <a:r>
              <a:rPr lang="en-US" sz="2000" dirty="0" smtClean="0"/>
              <a:t>Target opportunities</a:t>
            </a:r>
          </a:p>
          <a:p>
            <a:pPr lvl="1"/>
            <a:r>
              <a:rPr lang="en-US" sz="2000" dirty="0" smtClean="0"/>
              <a:t>Provide support for assembly</a:t>
            </a:r>
          </a:p>
          <a:p>
            <a:pPr lvl="1"/>
            <a:r>
              <a:rPr lang="en-US" sz="2000" dirty="0" smtClean="0"/>
              <a:t>Incentives for grant submission</a:t>
            </a:r>
          </a:p>
          <a:p>
            <a:r>
              <a:rPr lang="en-US" sz="2400" dirty="0" err="1" smtClean="0"/>
              <a:t>Biostats</a:t>
            </a:r>
            <a:r>
              <a:rPr lang="en-US" sz="2400" dirty="0" smtClean="0"/>
              <a:t> and IRB core</a:t>
            </a:r>
          </a:p>
          <a:p>
            <a:pPr lvl="1"/>
            <a:r>
              <a:rPr lang="en-US" sz="2000" dirty="0" smtClean="0"/>
              <a:t>Grant submission</a:t>
            </a:r>
          </a:p>
          <a:p>
            <a:pPr lvl="1"/>
            <a:r>
              <a:rPr lang="en-US" sz="2000" dirty="0" smtClean="0"/>
              <a:t>Clinical projects</a:t>
            </a:r>
          </a:p>
          <a:p>
            <a:pPr lvl="1"/>
            <a:r>
              <a:rPr lang="en-US" sz="2000" dirty="0" smtClean="0"/>
              <a:t>Faculty, Fellows, Residents, Students</a:t>
            </a:r>
            <a:endParaRPr lang="en-US" sz="2400" dirty="0" smtClean="0"/>
          </a:p>
          <a:p>
            <a:r>
              <a:rPr lang="en-US" sz="2400" dirty="0" smtClean="0"/>
              <a:t>Research conference</a:t>
            </a:r>
          </a:p>
          <a:p>
            <a:pPr lvl="1"/>
            <a:r>
              <a:rPr lang="en-US" sz="2000" dirty="0" smtClean="0"/>
              <a:t>4</a:t>
            </a:r>
            <a:r>
              <a:rPr lang="en-US" sz="2000" baseline="30000" dirty="0" smtClean="0"/>
              <a:t>th</a:t>
            </a:r>
            <a:r>
              <a:rPr lang="en-US" sz="2000" dirty="0" smtClean="0"/>
              <a:t> Tuesday every month noon</a:t>
            </a:r>
          </a:p>
          <a:p>
            <a:pPr lvl="1"/>
            <a:r>
              <a:rPr lang="en-US" sz="2000" dirty="0" smtClean="0"/>
              <a:t>Encourage collaborations</a:t>
            </a:r>
          </a:p>
          <a:p>
            <a:endParaRPr lang="en-US" dirty="0" smtClean="0"/>
          </a:p>
        </p:txBody>
      </p:sp>
      <p:grpSp>
        <p:nvGrpSpPr>
          <p:cNvPr id="9" name="Group 8"/>
          <p:cNvGrpSpPr/>
          <p:nvPr/>
        </p:nvGrpSpPr>
        <p:grpSpPr>
          <a:xfrm>
            <a:off x="6813284" y="1066800"/>
            <a:ext cx="2790257" cy="4846997"/>
            <a:chOff x="598652" y="1066800"/>
            <a:chExt cx="2790257" cy="4846997"/>
          </a:xfrm>
        </p:grpSpPr>
        <p:pic>
          <p:nvPicPr>
            <p:cNvPr id="4" name="Picture 6" descr="https://apps.medicine.uab.edu/FacultyDirectory/Photos/201531684460.Richman_Joshua_for%20web.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1203"/>
            <a:stretch/>
          </p:blipFill>
          <p:spPr bwMode="auto">
            <a:xfrm>
              <a:off x="613596" y="4325728"/>
              <a:ext cx="933561" cy="148635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56356" y="5544465"/>
              <a:ext cx="1832553" cy="369332"/>
            </a:xfrm>
            <a:prstGeom prst="rect">
              <a:avLst/>
            </a:prstGeom>
            <a:noFill/>
          </p:spPr>
          <p:txBody>
            <a:bodyPr wrap="none" rtlCol="0">
              <a:spAutoFit/>
            </a:bodyPr>
            <a:lstStyle/>
            <a:p>
              <a:r>
                <a:rPr lang="en-US" sz="1800" dirty="0" smtClean="0"/>
                <a:t>Joshua Richman</a:t>
              </a:r>
              <a:endParaRPr lang="en-US" sz="1800" dirty="0"/>
            </a:p>
          </p:txBody>
        </p:sp>
        <p:sp>
          <p:nvSpPr>
            <p:cNvPr id="7" name="TextBox 6"/>
            <p:cNvSpPr txBox="1"/>
            <p:nvPr/>
          </p:nvSpPr>
          <p:spPr>
            <a:xfrm>
              <a:off x="1556356" y="3802555"/>
              <a:ext cx="1499128" cy="369332"/>
            </a:xfrm>
            <a:prstGeom prst="rect">
              <a:avLst/>
            </a:prstGeom>
            <a:noFill/>
          </p:spPr>
          <p:txBody>
            <a:bodyPr wrap="none" rtlCol="0">
              <a:spAutoFit/>
            </a:bodyPr>
            <a:lstStyle/>
            <a:p>
              <a:r>
                <a:rPr lang="en-US" sz="1800" dirty="0" smtClean="0"/>
                <a:t>Marty Heslin</a:t>
              </a:r>
              <a:endParaRPr lang="en-US" sz="1800" dirty="0"/>
            </a:p>
          </p:txBody>
        </p:sp>
        <p:sp>
          <p:nvSpPr>
            <p:cNvPr id="8" name="TextBox 7"/>
            <p:cNvSpPr txBox="1"/>
            <p:nvPr/>
          </p:nvSpPr>
          <p:spPr>
            <a:xfrm>
              <a:off x="1556356" y="2192363"/>
              <a:ext cx="1601721" cy="369332"/>
            </a:xfrm>
            <a:prstGeom prst="rect">
              <a:avLst/>
            </a:prstGeom>
            <a:noFill/>
          </p:spPr>
          <p:txBody>
            <a:bodyPr wrap="none" rtlCol="0">
              <a:spAutoFit/>
            </a:bodyPr>
            <a:lstStyle/>
            <a:p>
              <a:r>
                <a:rPr lang="en-US" sz="1800" dirty="0" smtClean="0"/>
                <a:t>Kristi Eatmon</a:t>
              </a:r>
              <a:endParaRPr lang="en-US" sz="1800" dirty="0"/>
            </a:p>
          </p:txBody>
        </p:sp>
        <p:pic>
          <p:nvPicPr>
            <p:cNvPr id="10" name="Picture 2" descr="C:\Users\Herbert Chen\AppData\Local\Microsoft\Windows\Temporary Internet Files\Content.Outlook\EHXR4RYK\IMG_2270 (3).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8652" y="2681090"/>
              <a:ext cx="963448" cy="144743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Herbert Chen\AppData\Local\Microsoft\Windows\Temporary Internet Files\Content.Outlook\EHXR4RYK\IMG_209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3182" y="1066800"/>
              <a:ext cx="814388" cy="14478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11477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UAB Department of Surgery Goals</a:t>
            </a: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Increase surgery research portfolio</a:t>
            </a:r>
          </a:p>
          <a:p>
            <a:pPr marL="514350" indent="-514350">
              <a:buFont typeface="+mj-lt"/>
              <a:buAutoNum type="arabicPeriod"/>
            </a:pPr>
            <a:r>
              <a:rPr lang="en-US" dirty="0" smtClean="0">
                <a:solidFill>
                  <a:srgbClr val="3C6748"/>
                </a:solidFill>
              </a:rPr>
              <a:t>Enhance career development, social networking, and education opportunities</a:t>
            </a:r>
          </a:p>
          <a:p>
            <a:pPr marL="514350" indent="-514350">
              <a:buFont typeface="+mj-lt"/>
              <a:buAutoNum type="arabicPeriod"/>
            </a:pPr>
            <a:r>
              <a:rPr lang="en-US" dirty="0" smtClean="0"/>
              <a:t>Drive clinical program specialization and expansion</a:t>
            </a:r>
          </a:p>
          <a:p>
            <a:endParaRPr lang="en-US" dirty="0" smtClean="0"/>
          </a:p>
        </p:txBody>
      </p:sp>
    </p:spTree>
    <p:extLst>
      <p:ext uri="{BB962C8B-B14F-4D97-AF65-F5344CB8AC3E}">
        <p14:creationId xmlns:p14="http://schemas.microsoft.com/office/powerpoint/2010/main" val="36364934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Career Development, Social Networking, </a:t>
            </a:r>
            <a:r>
              <a:rPr lang="en-US" dirty="0" smtClean="0"/>
              <a:t>and </a:t>
            </a:r>
            <a:r>
              <a:rPr lang="en-US" dirty="0"/>
              <a:t>Education </a:t>
            </a:r>
          </a:p>
        </p:txBody>
      </p:sp>
      <p:sp>
        <p:nvSpPr>
          <p:cNvPr id="3" name="Content Placeholder 2"/>
          <p:cNvSpPr>
            <a:spLocks noGrp="1"/>
          </p:cNvSpPr>
          <p:nvPr>
            <p:ph idx="1"/>
          </p:nvPr>
        </p:nvSpPr>
        <p:spPr/>
        <p:txBody>
          <a:bodyPr/>
          <a:lstStyle/>
          <a:p>
            <a:r>
              <a:rPr lang="en-US" dirty="0" smtClean="0"/>
              <a:t>Formal Faculty Mentoring Program</a:t>
            </a:r>
          </a:p>
          <a:p>
            <a:endParaRPr lang="en-US" dirty="0" smtClean="0"/>
          </a:p>
          <a:p>
            <a:endParaRPr lang="en-US" dirty="0"/>
          </a:p>
        </p:txBody>
      </p:sp>
    </p:spTree>
    <p:extLst>
      <p:ext uri="{BB962C8B-B14F-4D97-AF65-F5344CB8AC3E}">
        <p14:creationId xmlns:p14="http://schemas.microsoft.com/office/powerpoint/2010/main" val="6889916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smtClean="0"/>
              <a:t>Mentoring Program for </a:t>
            </a:r>
            <a:br>
              <a:rPr lang="en-US" dirty="0" smtClean="0"/>
            </a:br>
            <a:r>
              <a:rPr lang="en-US" dirty="0" smtClean="0"/>
              <a:t>Assistant Professors</a:t>
            </a:r>
          </a:p>
        </p:txBody>
      </p:sp>
      <p:sp>
        <p:nvSpPr>
          <p:cNvPr id="3" name="Content Placeholder 2"/>
          <p:cNvSpPr>
            <a:spLocks noGrp="1"/>
          </p:cNvSpPr>
          <p:nvPr>
            <p:ph idx="1"/>
          </p:nvPr>
        </p:nvSpPr>
        <p:spPr/>
        <p:txBody>
          <a:bodyPr/>
          <a:lstStyle/>
          <a:p>
            <a:pPr lvl="4">
              <a:lnSpc>
                <a:spcPct val="90000"/>
              </a:lnSpc>
            </a:pPr>
            <a:r>
              <a:rPr lang="en-US" dirty="0"/>
              <a:t>Assigned mentor </a:t>
            </a:r>
          </a:p>
          <a:p>
            <a:pPr lvl="5">
              <a:lnSpc>
                <a:spcPct val="90000"/>
              </a:lnSpc>
            </a:pPr>
            <a:r>
              <a:rPr lang="en-US" sz="2400" dirty="0"/>
              <a:t>Associate Professor/Professor</a:t>
            </a:r>
          </a:p>
          <a:p>
            <a:pPr lvl="5">
              <a:lnSpc>
                <a:spcPct val="90000"/>
              </a:lnSpc>
            </a:pPr>
            <a:r>
              <a:rPr lang="en-US" sz="2400" dirty="0"/>
              <a:t>Outside own Division</a:t>
            </a:r>
          </a:p>
          <a:p>
            <a:pPr lvl="5">
              <a:lnSpc>
                <a:spcPct val="90000"/>
              </a:lnSpc>
            </a:pPr>
            <a:r>
              <a:rPr lang="en-US" sz="2400" dirty="0"/>
              <a:t>Similar area of focus (clinical, research, education)</a:t>
            </a:r>
          </a:p>
          <a:p>
            <a:pPr lvl="5">
              <a:lnSpc>
                <a:spcPct val="90000"/>
              </a:lnSpc>
            </a:pPr>
            <a:r>
              <a:rPr lang="en-US" sz="2400" dirty="0"/>
              <a:t>Provide guidance/advice/ feedback</a:t>
            </a:r>
          </a:p>
          <a:p>
            <a:pPr lvl="4">
              <a:lnSpc>
                <a:spcPct val="90000"/>
              </a:lnSpc>
            </a:pPr>
            <a:r>
              <a:rPr lang="en-US" dirty="0"/>
              <a:t>Meet every 6-12 months</a:t>
            </a:r>
          </a:p>
          <a:p>
            <a:pPr lvl="4">
              <a:lnSpc>
                <a:spcPct val="90000"/>
              </a:lnSpc>
            </a:pPr>
            <a:r>
              <a:rPr lang="en-US" dirty="0"/>
              <a:t>Report progress centrally</a:t>
            </a:r>
          </a:p>
          <a:p>
            <a:pPr lvl="4">
              <a:lnSpc>
                <a:spcPct val="90000"/>
              </a:lnSpc>
            </a:pPr>
            <a:r>
              <a:rPr lang="en-US" dirty="0"/>
              <a:t>Goal: advancement and promotion of mentee</a:t>
            </a:r>
          </a:p>
          <a:p>
            <a:endParaRPr lang="en-US" sz="2400" dirty="0"/>
          </a:p>
        </p:txBody>
      </p:sp>
      <p:pic>
        <p:nvPicPr>
          <p:cNvPr id="7" name="Picture 1032" descr="007_yoda~Yoda-Poster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100" y="1143000"/>
            <a:ext cx="1552372" cy="2253550"/>
          </a:xfrm>
          <a:prstGeom prst="rect">
            <a:avLst/>
          </a:prstGeom>
          <a:noFill/>
          <a:ln w="571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AutoShape 2" descr="data:image/jpeg;base64,/9j/4AAQSkZJRgABAQAAAQABAAD/2wCEAAkGBxITEhUUExIWFRUTGBUaFxcWFhgXFhcaFRUWFhwXFxgYHSggGh0xHBcXITEhJSkrLjouFx8zODMsNygtLiwBCgoKBQUFDgUFDisZExkrKysrKysrKysrKysrKysrKysrKysrKysrKysrKysrKysrKysrKysrKysrKysrKysrK//AABEIAHsAYAMBIgACEQEDEQH/xAAcAAAABwEBAAAAAAAAAAAAAAABAgMEBQYHAAj/xAA5EAACAQIDBQUGBQMFAQAAAAABAhEAAwQhMQUGEkFREyJhcYEHMkKRobEUUmLB8CNyghUzktHxF//EABQBAQAAAAAAAAAAAAAAAAAAAAD/xAAUEQEAAAAAAAAAAAAAAAAAAAAA/9oADAMBAAIRAxEAPwDKS3jRS5rqAig5j4muVWJAHEScgBJJPQAZmnGCwz3HCWxLHQcoGpJ5AczWn7kbv21BdDM5G9Gbkara6KPzUFO2duPi7glotTyaWf1RdPUipf8A+bXAJN5j/iE/dq1rD4NVEAQKRxCigyO5uMRM3HToW7y/QVBbZ3fvYciStxWmGtniGWoI1B8K25FmfCqptUW7d9WIhXIBI+EzkTGg8eU0GSK86H60RietbFvLsfC4ywSoVMRbkLcgKxI1t3QNeXerH7tsgkEQRkQdQRkR85oEuI9TRgfE0U1y60C5oJo7iiIM6DQd2thRatW4/qY0k3GPw2kzgD7+laxgMKqgKogKAAOgHKqvusy3OzcD/bscPq7Z/RfrVvsmgctaHWozHECnmIbKo/GLlmaCExjZmKr22rc89AcqsWM5xUBtBwSfKgr+I2j3wR8YAfxIGTft61Wt5V74cfGM/NcqkLzRcidP596LvLZHY23jU8uRIAI+k0FXiuXUedCKAa+tA9vJSa8vOuLk0U0GnbhbT4H7FtYP0z+xq/f6taQwzZ9ACT6xWU/6bdsJYv2XLOOFHLJCKXAgqQcwJAzqZxmKe5YW0qIrNxNdd5LBxlBJyMnnQXBt4bbv2atmeRBBPz1qI3j272ThAQzQcuIeFUvZGwwUvC6QrBHI7MgwQCVkxE9YqS343ds2Vw7IvD3BbuSZniCGTPKQR/lQON4Np4vDcCXDaDOOI8LKYWYAaT7x5QTpUQdoXu6XAcMSAy5EZZBpP1pV9ncVu2Gsg8BJBBJMmPezEjLKdKVt7ObhnhAUOs6GCZMfIfyaCs40OLpynjjLz/epG9bU2DaY8Rcd0j4GUFlHj0NP8Xg5IcfCfsahMDeJ4w44WtniI5ArxTH1oKurc+tCNaKggDyFGXWgXSgdqCaKTQa/utihidn6Q3EqNHJk4VkdMuE+tO/wvd76MGWe8oJVxOvdzHkfrVI9me21s32s3WC2r8QT7ouDIT4EZeYWtNvkKXUiBP3zoIlVTuoo/wBxgGEEHh5iDnmMqc774QPZUmJjnpn1/nKnQwqRkeHumOHI5iOKetVbePZF1gAl1n7sNx55LzEaUDXZjR/T48wARmCCPA06xHFoZioDA2TZaSQIqYuuSUM91zHrBII+VAW4RwknSKrW1ytu2zEQ1yQoOTOTrcPgBl61ZcSh7No1iB5nIVRNu4gsUVpL21IdjqWJ59CIiKCLNCvKgoVoDzXE1xobakkAAknQAST5AZmg6r97OtsFi9i65bINb4jJgZMonkMj6mkt3fZbj8SAzoMOh0N6eM+ItjP5xWjbu+yXCYZxcuXbt64umfZopgiQq5nXmT5UDLFWLlw5XezQDPhUFyZ5FsgI8DUbtDAWSO/evMOa9pwj14QKndr7MfDvwknhPut1H/dR93DpEuZ9aCpPhbDNlaUKOcT986cXLoICgABSIjw6U6x3ZgwIim9tJYZSze6vM+J6DxoF8VYZ0ZVy4QCT4kwo85+1S+8u6OEx157rm5adETjNopDgiOJgynMERPQim9pArpbHeae0uEczooHhr8qsmzMJ3jOZb3o6ERw/Kgo132S8azhsUS35LyBZ8nT9xVI25uzjMG0Yiw6CcnjitnycZfOK9P7KwAtqBrlT97QYEMAQdQRIPmKDyxupuviMfd7OyICwblwjuWwdJ6nouuVeg91NzcLgUAtJLx3rzAG4x8/hHgKebsbAt4LDJYtj3QOJubuRmx/mlSwoAU0daTBzoQ0UDTbWzhftFNCM1PQjr4cqxzeK9dtObZByOYjMGtD3t36s4E8DDiutJCzwqqj4nbOBOgAk1ju82+tzENxMtlj+Y2isdFC8csP7pPlQKfjuIwgkjV2zRY5fqPgKl9m3lQNcMmB3nOpjkPDwq07IxGFx2EW8iInD3bltYi2wGg/TGYqOGyheudmo/pp3njQ9B8/3oA3btGGvP71wyB0HIVfdgYXmRUZs3ZMnTIVacFY4cvD7/wDlA8FGii0aaBM0B50DNn8qLdbKgIh1NKA03stIoxegy72nYW1dGLe6DxWWw3ZlSoeHBLIC2Winr5Vkd3araWraWh+leJ/V3kn6eVaB7YNrMmORUYEIqOy6g3OFkh/8CRH6jWcnDAMHQHs2aBzKn8jHrGh5iguvszw+Le5dYBmtuoV2MwWBJWOsd751tWw9ki3agjvOZPpoPv8AOoP2eWh+CtcJAB6a5DP71b8Q7hGKAFgCVB0J6ZUCtmyAKLh7wZ3AM8PCDHWCYqF/CYi+AWxEIYMWxwg+HWpzD2VRQqKFUaAUC00JOVJigxJy86Bubkkes+ldeuZfzpTfgAuGOcz8xRrmo/nI0BMM/Lwo9xqRwvvGjnUeYoPPO9t78TjMWB76XrnZgfGq91kHUjg4h1lqr+z8Z2ZOQZGEOp0YajPkRqDTja+WJvkEgi/fIIMEEXXMig2yg45iC9tWMZSzAyY0HpQbf7JcMy4SWJIdyUB5LpPqZ+Qq/EVA7mWwMNZAEAW7Uf8AAVOigQw/cuFOTgsvmPeH1B9aeM1QWEPFjbhOfCpC+GmlTF2gOpouMeOHz/auta0htU+7/dQf/9k=">
            <a:hlinkClick r:id="rId4"/>
          </p:cNvPr>
          <p:cNvSpPr>
            <a:spLocks noChangeAspect="1" noChangeArrowheads="1"/>
          </p:cNvSpPr>
          <p:nvPr/>
        </p:nvSpPr>
        <p:spPr bwMode="auto">
          <a:xfrm>
            <a:off x="60325" y="-700088"/>
            <a:ext cx="1143000" cy="1466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http://image.vitals.com/profiles/Dr_Marshall_Uris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7442" y="3809999"/>
            <a:ext cx="1585029" cy="2034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0415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Career Development, Social Networking, and Education </a:t>
            </a:r>
          </a:p>
        </p:txBody>
      </p:sp>
      <p:sp>
        <p:nvSpPr>
          <p:cNvPr id="3" name="Content Placeholder 2"/>
          <p:cNvSpPr>
            <a:spLocks noGrp="1"/>
          </p:cNvSpPr>
          <p:nvPr>
            <p:ph idx="1"/>
          </p:nvPr>
        </p:nvSpPr>
        <p:spPr/>
        <p:txBody>
          <a:bodyPr/>
          <a:lstStyle/>
          <a:p>
            <a:r>
              <a:rPr lang="en-US" dirty="0" smtClean="0"/>
              <a:t>Formal Faculty Mentoring Program</a:t>
            </a:r>
          </a:p>
          <a:p>
            <a:r>
              <a:rPr lang="en-US" dirty="0" smtClean="0"/>
              <a:t>Central Communications Office</a:t>
            </a:r>
          </a:p>
          <a:p>
            <a:endParaRPr lang="en-US" dirty="0" smtClean="0"/>
          </a:p>
          <a:p>
            <a:endParaRPr lang="en-US" dirty="0"/>
          </a:p>
        </p:txBody>
      </p:sp>
    </p:spTree>
    <p:extLst>
      <p:ext uri="{BB962C8B-B14F-4D97-AF65-F5344CB8AC3E}">
        <p14:creationId xmlns:p14="http://schemas.microsoft.com/office/powerpoint/2010/main" val="2633042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egan Yeatts">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81100" y="892277"/>
            <a:ext cx="1873045" cy="187304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US" dirty="0"/>
              <a:t>Megan </a:t>
            </a:r>
            <a:r>
              <a:rPr lang="en-US" dirty="0" err="1"/>
              <a:t>Yeatts</a:t>
            </a:r>
            <a:r>
              <a:rPr lang="en-US" dirty="0"/>
              <a:t>, MBA</a:t>
            </a:r>
            <a:br>
              <a:rPr lang="en-US" dirty="0"/>
            </a:br>
            <a:r>
              <a:rPr lang="en-US" dirty="0"/>
              <a:t>Director of Communications</a:t>
            </a:r>
          </a:p>
        </p:txBody>
      </p:sp>
      <p:sp>
        <p:nvSpPr>
          <p:cNvPr id="3" name="Content Placeholder 2"/>
          <p:cNvSpPr>
            <a:spLocks noGrp="1"/>
          </p:cNvSpPr>
          <p:nvPr>
            <p:ph sz="half" idx="4294967295"/>
          </p:nvPr>
        </p:nvSpPr>
        <p:spPr>
          <a:xfrm>
            <a:off x="1028700" y="2995613"/>
            <a:ext cx="9258300" cy="2819400"/>
          </a:xfrm>
        </p:spPr>
        <p:txBody>
          <a:bodyPr/>
          <a:lstStyle/>
          <a:p>
            <a:pPr lvl="1"/>
            <a:r>
              <a:rPr lang="en-US" sz="1800" dirty="0"/>
              <a:t>Overhaul UAB Surgery Website</a:t>
            </a:r>
          </a:p>
          <a:p>
            <a:pPr lvl="1"/>
            <a:r>
              <a:rPr lang="en-US" sz="1800" dirty="0"/>
              <a:t>Videos for the majority of surgical </a:t>
            </a:r>
            <a:r>
              <a:rPr lang="en-US" sz="1800" dirty="0" smtClean="0"/>
              <a:t>faculty, photography </a:t>
            </a:r>
            <a:r>
              <a:rPr lang="en-US" sz="1800" dirty="0"/>
              <a:t>of surgeons in action</a:t>
            </a:r>
          </a:p>
          <a:p>
            <a:pPr lvl="1"/>
            <a:r>
              <a:rPr lang="en-US" sz="1800" dirty="0"/>
              <a:t>Update UAB Medicine clinical web content</a:t>
            </a:r>
          </a:p>
          <a:p>
            <a:pPr lvl="1"/>
            <a:r>
              <a:rPr lang="en-US" sz="1800" dirty="0"/>
              <a:t>Establish Facebook account</a:t>
            </a:r>
          </a:p>
          <a:p>
            <a:pPr lvl="1"/>
            <a:r>
              <a:rPr lang="en-US" sz="1800" dirty="0"/>
              <a:t>Create national healthcare media outreach</a:t>
            </a:r>
          </a:p>
          <a:p>
            <a:pPr lvl="1"/>
            <a:r>
              <a:rPr lang="en-US" sz="1800" dirty="0"/>
              <a:t>Create collaboration with UAB golf team</a:t>
            </a:r>
          </a:p>
          <a:p>
            <a:pPr lvl="1"/>
            <a:r>
              <a:rPr lang="en-US" sz="1800" dirty="0"/>
              <a:t>Destination Concierge Surgery Program </a:t>
            </a:r>
          </a:p>
          <a:p>
            <a:endParaRPr lang="en-US" sz="1800" dirty="0"/>
          </a:p>
        </p:txBody>
      </p:sp>
      <p:sp>
        <p:nvSpPr>
          <p:cNvPr id="4" name="Content Placeholder 3"/>
          <p:cNvSpPr>
            <a:spLocks noGrp="1"/>
          </p:cNvSpPr>
          <p:nvPr>
            <p:ph sz="half" idx="4294967295"/>
          </p:nvPr>
        </p:nvSpPr>
        <p:spPr>
          <a:xfrm>
            <a:off x="1866900" y="1416050"/>
            <a:ext cx="6858000" cy="914400"/>
          </a:xfrm>
        </p:spPr>
        <p:txBody>
          <a:bodyPr/>
          <a:lstStyle/>
          <a:p>
            <a:pPr lvl="4"/>
            <a:r>
              <a:rPr lang="en-US" sz="1800" dirty="0" smtClean="0"/>
              <a:t>BA, Journalism, UNC-Chapel Hill</a:t>
            </a:r>
          </a:p>
          <a:p>
            <a:pPr lvl="4"/>
            <a:r>
              <a:rPr lang="en-US" sz="1800" dirty="0" smtClean="0"/>
              <a:t>MBA, Univ. of Alabama at Birmingham</a:t>
            </a:r>
            <a:endParaRPr lang="en-US" sz="1800" dirty="0"/>
          </a:p>
        </p:txBody>
      </p:sp>
    </p:spTree>
    <p:extLst>
      <p:ext uri="{BB962C8B-B14F-4D97-AF65-F5344CB8AC3E}">
        <p14:creationId xmlns:p14="http://schemas.microsoft.com/office/powerpoint/2010/main" val="1985662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UAB Department of Surgery</a:t>
            </a:r>
            <a:endParaRPr lang="en-US" dirty="0"/>
          </a:p>
        </p:txBody>
      </p:sp>
      <p:sp>
        <p:nvSpPr>
          <p:cNvPr id="3" name="Content Placeholder 2"/>
          <p:cNvSpPr>
            <a:spLocks noGrp="1"/>
          </p:cNvSpPr>
          <p:nvPr>
            <p:ph idx="1"/>
          </p:nvPr>
        </p:nvSpPr>
        <p:spPr/>
        <p:txBody>
          <a:bodyPr/>
          <a:lstStyle/>
          <a:p>
            <a:r>
              <a:rPr lang="en-US" sz="2400" dirty="0" smtClean="0"/>
              <a:t>Acute Care Surgery – Jeff Kerby</a:t>
            </a:r>
          </a:p>
          <a:p>
            <a:r>
              <a:rPr lang="en-US" sz="2400" dirty="0" smtClean="0"/>
              <a:t>Cardiothoracic Surgery – Jim Kirklin</a:t>
            </a:r>
          </a:p>
          <a:p>
            <a:r>
              <a:rPr lang="en-US" sz="2400" dirty="0" smtClean="0"/>
              <a:t>Gastrointestinal Surgery – Jamie Cannon (Interim)</a:t>
            </a:r>
          </a:p>
          <a:p>
            <a:r>
              <a:rPr lang="en-US" sz="2400" dirty="0" err="1" smtClean="0"/>
              <a:t>Orthopaedic</a:t>
            </a:r>
            <a:r>
              <a:rPr lang="en-US" sz="2400" dirty="0" smtClean="0"/>
              <a:t> Surgery – Steve Theiss</a:t>
            </a:r>
          </a:p>
          <a:p>
            <a:r>
              <a:rPr lang="en-US" sz="2400" dirty="0" smtClean="0"/>
              <a:t>Pediatric Surgery – Mike Chen</a:t>
            </a:r>
          </a:p>
          <a:p>
            <a:r>
              <a:rPr lang="en-US" sz="2400" dirty="0" smtClean="0"/>
              <a:t>Plastic Surgery – Jorge De La Torre</a:t>
            </a:r>
          </a:p>
          <a:p>
            <a:r>
              <a:rPr lang="en-US" sz="2400" dirty="0" smtClean="0"/>
              <a:t>Surgical Oncology – Marty Heslin</a:t>
            </a:r>
          </a:p>
          <a:p>
            <a:r>
              <a:rPr lang="en-US" sz="2400" dirty="0" smtClean="0"/>
              <a:t>Transplantation – Devin Eckhoff</a:t>
            </a:r>
          </a:p>
          <a:p>
            <a:r>
              <a:rPr lang="en-US" sz="2400" dirty="0" smtClean="0"/>
              <a:t>Vascular and Endovascular Surgery – Marc </a:t>
            </a:r>
            <a:r>
              <a:rPr lang="en-US" sz="2400" dirty="0" err="1" smtClean="0"/>
              <a:t>Passman</a:t>
            </a:r>
            <a:r>
              <a:rPr lang="en-US" sz="2400" dirty="0" smtClean="0"/>
              <a:t> (Interim) </a:t>
            </a:r>
            <a:endParaRPr lang="en-US" sz="2400" dirty="0"/>
          </a:p>
          <a:p>
            <a:endParaRPr lang="en-US" sz="2400" dirty="0"/>
          </a:p>
        </p:txBody>
      </p:sp>
    </p:spTree>
    <p:extLst>
      <p:ext uri="{BB962C8B-B14F-4D97-AF65-F5344CB8AC3E}">
        <p14:creationId xmlns:p14="http://schemas.microsoft.com/office/powerpoint/2010/main" val="7063717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Social Networking</a:t>
            </a:r>
          </a:p>
        </p:txBody>
      </p:sp>
      <p:sp>
        <p:nvSpPr>
          <p:cNvPr id="3" name="Subtitle 2"/>
          <p:cNvSpPr>
            <a:spLocks noGrp="1"/>
          </p:cNvSpPr>
          <p:nvPr>
            <p:ph idx="1"/>
          </p:nvPr>
        </p:nvSpPr>
        <p:spPr>
          <a:xfrm>
            <a:off x="1200150" y="1066800"/>
            <a:ext cx="4171950" cy="4419600"/>
          </a:xfrm>
        </p:spPr>
        <p:txBody>
          <a:bodyPr/>
          <a:lstStyle/>
          <a:p>
            <a:r>
              <a:rPr lang="en-US" sz="2400" dirty="0" smtClean="0"/>
              <a:t>Faculty interactions across Divisions</a:t>
            </a:r>
          </a:p>
          <a:p>
            <a:pPr lvl="1"/>
            <a:r>
              <a:rPr lang="en-US" sz="2000" dirty="0" smtClean="0"/>
              <a:t>Surgical Grand Rounds</a:t>
            </a:r>
          </a:p>
          <a:p>
            <a:pPr lvl="1"/>
            <a:r>
              <a:rPr lang="en-US" sz="2000" dirty="0" smtClean="0"/>
              <a:t>Kirby I. Bland Black Tie Dinner February 9th</a:t>
            </a:r>
          </a:p>
          <a:p>
            <a:r>
              <a:rPr lang="en-US" sz="2400" dirty="0" smtClean="0"/>
              <a:t>Network with Alumni</a:t>
            </a:r>
          </a:p>
          <a:p>
            <a:pPr lvl="1"/>
            <a:r>
              <a:rPr lang="en-US" sz="2000" dirty="0" smtClean="0"/>
              <a:t>Marshall Urist Society  - Saturday June 18</a:t>
            </a:r>
          </a:p>
          <a:p>
            <a:r>
              <a:rPr lang="en-US" sz="2400" dirty="0" smtClean="0"/>
              <a:t>Increase UAB Surgeons in National Leadership Positions</a:t>
            </a:r>
          </a:p>
          <a:p>
            <a:endParaRPr lang="en-US" sz="2400" dirty="0"/>
          </a:p>
        </p:txBody>
      </p:sp>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265663" y="5449339"/>
            <a:ext cx="2362200" cy="10270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524500" y="5184738"/>
            <a:ext cx="982893" cy="1556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55783" y="1154610"/>
            <a:ext cx="3219760" cy="2147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19900" y="3035898"/>
            <a:ext cx="3219760" cy="2148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18460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Career Development, Social Networking, </a:t>
            </a:r>
            <a:r>
              <a:rPr lang="en-US" dirty="0" smtClean="0"/>
              <a:t>and </a:t>
            </a:r>
            <a:r>
              <a:rPr lang="en-US" dirty="0"/>
              <a:t>Education </a:t>
            </a:r>
          </a:p>
        </p:txBody>
      </p:sp>
      <p:sp>
        <p:nvSpPr>
          <p:cNvPr id="3" name="Content Placeholder 2"/>
          <p:cNvSpPr>
            <a:spLocks noGrp="1"/>
          </p:cNvSpPr>
          <p:nvPr>
            <p:ph idx="1"/>
          </p:nvPr>
        </p:nvSpPr>
        <p:spPr/>
        <p:txBody>
          <a:bodyPr/>
          <a:lstStyle/>
          <a:p>
            <a:r>
              <a:rPr lang="en-US" dirty="0" smtClean="0"/>
              <a:t>Formal Faculty Mentoring Program</a:t>
            </a:r>
          </a:p>
          <a:p>
            <a:r>
              <a:rPr lang="en-US" dirty="0" smtClean="0"/>
              <a:t>Central Communications Office</a:t>
            </a:r>
          </a:p>
          <a:p>
            <a:r>
              <a:rPr lang="en-US" dirty="0" smtClean="0"/>
              <a:t>Intensify Philanthropy Efforts</a:t>
            </a:r>
            <a:endParaRPr lang="en-US" dirty="0"/>
          </a:p>
          <a:p>
            <a:endParaRPr lang="en-US" dirty="0" smtClean="0"/>
          </a:p>
          <a:p>
            <a:endParaRPr lang="en-US" dirty="0"/>
          </a:p>
        </p:txBody>
      </p:sp>
    </p:spTree>
    <p:extLst>
      <p:ext uri="{BB962C8B-B14F-4D97-AF65-F5344CB8AC3E}">
        <p14:creationId xmlns:p14="http://schemas.microsoft.com/office/powerpoint/2010/main" val="21519354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714500" y="990600"/>
            <a:ext cx="7943233" cy="4765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96894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Leon H. Ryan, MBA</a:t>
            </a:r>
            <a:br>
              <a:rPr lang="en-US" dirty="0" smtClean="0"/>
            </a:br>
            <a:r>
              <a:rPr lang="en-US" dirty="0" smtClean="0"/>
              <a:t>Director of Development</a:t>
            </a:r>
            <a:endParaRPr lang="en-US" sz="2000" dirty="0"/>
          </a:p>
        </p:txBody>
      </p:sp>
      <p:sp>
        <p:nvSpPr>
          <p:cNvPr id="3" name="Content Placeholder 2"/>
          <p:cNvSpPr>
            <a:spLocks noGrp="1"/>
          </p:cNvSpPr>
          <p:nvPr>
            <p:ph sz="half" idx="4294967295"/>
          </p:nvPr>
        </p:nvSpPr>
        <p:spPr>
          <a:xfrm>
            <a:off x="1276350" y="3048000"/>
            <a:ext cx="9010650" cy="2819400"/>
          </a:xfrm>
        </p:spPr>
        <p:txBody>
          <a:bodyPr/>
          <a:lstStyle/>
          <a:p>
            <a:pPr lvl="1"/>
            <a:r>
              <a:rPr lang="en-US" sz="2000" dirty="0"/>
              <a:t>Kirby I Bland Endowed Chair </a:t>
            </a:r>
          </a:p>
          <a:p>
            <a:pPr lvl="1"/>
            <a:r>
              <a:rPr lang="en-US" sz="2000" dirty="0"/>
              <a:t>Marshall </a:t>
            </a:r>
            <a:r>
              <a:rPr lang="en-US" sz="2000" dirty="0" err="1"/>
              <a:t>Urist</a:t>
            </a:r>
            <a:r>
              <a:rPr lang="en-US" sz="2000" dirty="0"/>
              <a:t> </a:t>
            </a:r>
            <a:r>
              <a:rPr lang="en-US" sz="2000" dirty="0" smtClean="0"/>
              <a:t>Professorship/Society </a:t>
            </a:r>
            <a:endParaRPr lang="en-US" sz="2000" dirty="0"/>
          </a:p>
          <a:p>
            <a:pPr lvl="1"/>
            <a:r>
              <a:rPr lang="en-US" sz="2000" dirty="0"/>
              <a:t>United Therapeutics Transplant Chair </a:t>
            </a:r>
          </a:p>
          <a:p>
            <a:pPr lvl="1"/>
            <a:r>
              <a:rPr lang="en-US" sz="2000" dirty="0" err="1"/>
              <a:t>McSwain</a:t>
            </a:r>
            <a:r>
              <a:rPr lang="en-US" sz="2000" dirty="0"/>
              <a:t> Trauma </a:t>
            </a:r>
            <a:r>
              <a:rPr lang="en-US" sz="2000" dirty="0" smtClean="0"/>
              <a:t>Fellowship</a:t>
            </a:r>
            <a:endParaRPr lang="en-US" sz="2000" dirty="0"/>
          </a:p>
          <a:p>
            <a:pPr lvl="1"/>
            <a:r>
              <a:rPr lang="en-US" sz="2000" dirty="0"/>
              <a:t>Kirklin Institute</a:t>
            </a:r>
          </a:p>
          <a:p>
            <a:pPr lvl="1"/>
            <a:r>
              <a:rPr lang="en-US" sz="2000" dirty="0"/>
              <a:t>Australia General Surgery Fellowship</a:t>
            </a:r>
          </a:p>
          <a:p>
            <a:endParaRPr lang="en-US" sz="2400" dirty="0"/>
          </a:p>
        </p:txBody>
      </p:sp>
      <p:sp>
        <p:nvSpPr>
          <p:cNvPr id="4" name="Content Placeholder 3"/>
          <p:cNvSpPr>
            <a:spLocks noGrp="1"/>
          </p:cNvSpPr>
          <p:nvPr>
            <p:ph sz="half" idx="4294967295"/>
          </p:nvPr>
        </p:nvSpPr>
        <p:spPr>
          <a:xfrm>
            <a:off x="2066926" y="1143000"/>
            <a:ext cx="7696200" cy="1309688"/>
          </a:xfrm>
        </p:spPr>
        <p:txBody>
          <a:bodyPr/>
          <a:lstStyle/>
          <a:p>
            <a:pPr lvl="4"/>
            <a:r>
              <a:rPr lang="en-US" sz="2400" dirty="0" smtClean="0"/>
              <a:t>BS,</a:t>
            </a:r>
            <a:r>
              <a:rPr lang="en-US" sz="2400" dirty="0"/>
              <a:t> </a:t>
            </a:r>
            <a:r>
              <a:rPr lang="en-US" sz="2400" dirty="0" smtClean="0"/>
              <a:t>Administration, West Virginia University</a:t>
            </a:r>
          </a:p>
          <a:p>
            <a:pPr lvl="4"/>
            <a:r>
              <a:rPr lang="en-US" sz="2400" dirty="0" smtClean="0"/>
              <a:t>Masters in Administration/Management/Business, Marshall University</a:t>
            </a:r>
            <a:endParaRPr lang="en-US" sz="2400" dirty="0"/>
          </a:p>
        </p:txBody>
      </p:sp>
      <p:pic>
        <p:nvPicPr>
          <p:cNvPr id="2050" name="Picture 2" descr="Leon Ryan">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76350" y="959644"/>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37389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Career Development, Social Networking, </a:t>
            </a:r>
            <a:r>
              <a:rPr lang="en-US" dirty="0" smtClean="0"/>
              <a:t>and </a:t>
            </a:r>
            <a:r>
              <a:rPr lang="en-US" dirty="0"/>
              <a:t>Education </a:t>
            </a:r>
          </a:p>
        </p:txBody>
      </p:sp>
      <p:sp>
        <p:nvSpPr>
          <p:cNvPr id="3" name="Content Placeholder 2"/>
          <p:cNvSpPr>
            <a:spLocks noGrp="1"/>
          </p:cNvSpPr>
          <p:nvPr>
            <p:ph idx="1"/>
          </p:nvPr>
        </p:nvSpPr>
        <p:spPr/>
        <p:txBody>
          <a:bodyPr/>
          <a:lstStyle/>
          <a:p>
            <a:r>
              <a:rPr lang="en-US" dirty="0" smtClean="0"/>
              <a:t>Formal Faculty Mentoring Program</a:t>
            </a:r>
          </a:p>
          <a:p>
            <a:r>
              <a:rPr lang="en-US" dirty="0" smtClean="0"/>
              <a:t>Central Communications Office</a:t>
            </a:r>
          </a:p>
          <a:p>
            <a:r>
              <a:rPr lang="en-US" dirty="0" smtClean="0"/>
              <a:t>Intensify Philanthropy Efforts</a:t>
            </a:r>
            <a:endParaRPr lang="en-US" dirty="0"/>
          </a:p>
          <a:p>
            <a:r>
              <a:rPr lang="en-US" dirty="0" smtClean="0"/>
              <a:t>Increase Diversity</a:t>
            </a:r>
          </a:p>
          <a:p>
            <a:endParaRPr lang="en-US" dirty="0" smtClean="0"/>
          </a:p>
          <a:p>
            <a:endParaRPr lang="en-US" dirty="0"/>
          </a:p>
        </p:txBody>
      </p:sp>
    </p:spTree>
    <p:extLst>
      <p:ext uri="{BB962C8B-B14F-4D97-AF65-F5344CB8AC3E}">
        <p14:creationId xmlns:p14="http://schemas.microsoft.com/office/powerpoint/2010/main" val="15802594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cstate="screen">
            <a:extLst>
              <a:ext uri="{28A0092B-C50C-407E-A947-70E740481C1C}">
                <a14:useLocalDpi xmlns:a14="http://schemas.microsoft.com/office/drawing/2010/main"/>
              </a:ext>
            </a:extLst>
          </a:blip>
          <a:srcRect/>
          <a:stretch/>
        </p:blipFill>
        <p:spPr>
          <a:xfrm>
            <a:off x="2552700" y="174523"/>
            <a:ext cx="6114738" cy="5867400"/>
          </a:xfrm>
          <a:prstGeom prst="rect">
            <a:avLst/>
          </a:prstGeom>
        </p:spPr>
      </p:pic>
    </p:spTree>
    <p:extLst>
      <p:ext uri="{BB962C8B-B14F-4D97-AF65-F5344CB8AC3E}">
        <p14:creationId xmlns:p14="http://schemas.microsoft.com/office/powerpoint/2010/main" val="29569140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166654" y="3264325"/>
            <a:ext cx="3238500" cy="668338"/>
          </a:xfrm>
        </p:spPr>
        <p:txBody>
          <a:bodyPr/>
          <a:lstStyle/>
          <a:p>
            <a:pPr marL="0" indent="0" algn="ctr">
              <a:buNone/>
            </a:pPr>
            <a:r>
              <a:rPr lang="en-US" b="1" dirty="0" smtClean="0"/>
              <a:t>September 2017</a:t>
            </a:r>
          </a:p>
          <a:p>
            <a:pPr algn="ct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75895" y="5943600"/>
            <a:ext cx="3416960" cy="612499"/>
          </a:xfrm>
          <a:prstGeom prst="rect">
            <a:avLst/>
          </a:prstGeom>
        </p:spPr>
      </p:pic>
      <p:pic>
        <p:nvPicPr>
          <p:cNvPr id="5" name="53B743BC-661A-4CD8-87C1-69CF469FB9D0" descr="13D58C3E-7755-4122-BE96-95D6223E48D7@stanford"/>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00104" y="1382426"/>
            <a:ext cx="3171601"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ubtitle 2"/>
          <p:cNvSpPr txBox="1">
            <a:spLocks/>
          </p:cNvSpPr>
          <p:nvPr/>
        </p:nvSpPr>
        <p:spPr bwMode="auto">
          <a:xfrm>
            <a:off x="5942139" y="3240559"/>
            <a:ext cx="3239620" cy="715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0" indent="0" algn="ctr" rtl="0" eaLnBrk="0" fontAlgn="base" hangingPunct="0">
              <a:spcBef>
                <a:spcPct val="20000"/>
              </a:spcBef>
              <a:spcAft>
                <a:spcPct val="0"/>
              </a:spcAft>
              <a:buSzPct val="100000"/>
              <a:buNone/>
              <a:defRPr sz="2800" b="1">
                <a:solidFill>
                  <a:schemeClr val="tx1"/>
                </a:solidFill>
                <a:latin typeface="+mn-lt"/>
                <a:ea typeface="+mn-ea"/>
                <a:cs typeface="+mn-cs"/>
              </a:defRPr>
            </a:lvl1pPr>
            <a:lvl2pPr marL="457200" indent="0" algn="ctr" rtl="0" eaLnBrk="0" fontAlgn="base" hangingPunct="0">
              <a:spcBef>
                <a:spcPct val="20000"/>
              </a:spcBef>
              <a:spcAft>
                <a:spcPct val="0"/>
              </a:spcAft>
              <a:buSzPct val="100000"/>
              <a:buNone/>
              <a:defRPr sz="2400" b="1">
                <a:solidFill>
                  <a:schemeClr val="tx1"/>
                </a:solidFill>
                <a:latin typeface="+mn-lt"/>
              </a:defRPr>
            </a:lvl2pPr>
            <a:lvl3pPr marL="914400" indent="0" algn="ctr" rtl="0" eaLnBrk="0" fontAlgn="base" hangingPunct="0">
              <a:spcBef>
                <a:spcPct val="20000"/>
              </a:spcBef>
              <a:spcAft>
                <a:spcPct val="0"/>
              </a:spcAft>
              <a:buSzPct val="100000"/>
              <a:buNone/>
              <a:defRPr sz="2000" b="1">
                <a:solidFill>
                  <a:schemeClr val="tx1"/>
                </a:solidFill>
                <a:latin typeface="+mn-lt"/>
              </a:defRPr>
            </a:lvl3pPr>
            <a:lvl4pPr marL="1371600" indent="0" algn="ctr" rtl="0" eaLnBrk="0" fontAlgn="base" hangingPunct="0">
              <a:spcBef>
                <a:spcPct val="20000"/>
              </a:spcBef>
              <a:spcAft>
                <a:spcPct val="0"/>
              </a:spcAft>
              <a:buSzPct val="100000"/>
              <a:buNone/>
              <a:defRPr b="1">
                <a:solidFill>
                  <a:schemeClr val="tx1"/>
                </a:solidFill>
                <a:latin typeface="+mn-lt"/>
              </a:defRPr>
            </a:lvl4pPr>
            <a:lvl5pPr marL="1828800" indent="0" algn="ctr" rtl="0" eaLnBrk="0" fontAlgn="base" hangingPunct="0">
              <a:spcBef>
                <a:spcPct val="20000"/>
              </a:spcBef>
              <a:spcAft>
                <a:spcPct val="0"/>
              </a:spcAft>
              <a:buSzPct val="100000"/>
              <a:buNone/>
              <a:defRPr sz="1600" b="1">
                <a:solidFill>
                  <a:schemeClr val="tx1"/>
                </a:solidFill>
                <a:latin typeface="+mn-lt"/>
              </a:defRPr>
            </a:lvl5pPr>
            <a:lvl6pPr marL="2286000" indent="0" algn="ctr" rtl="0" eaLnBrk="0" fontAlgn="base" hangingPunct="0">
              <a:spcBef>
                <a:spcPct val="20000"/>
              </a:spcBef>
              <a:spcAft>
                <a:spcPct val="0"/>
              </a:spcAft>
              <a:buSzPct val="100000"/>
              <a:buNone/>
              <a:defRPr sz="1600" b="1">
                <a:solidFill>
                  <a:schemeClr val="tx1"/>
                </a:solidFill>
                <a:latin typeface="+mn-lt"/>
              </a:defRPr>
            </a:lvl6pPr>
            <a:lvl7pPr marL="2743200" indent="0" algn="ctr" rtl="0" eaLnBrk="0" fontAlgn="base" hangingPunct="0">
              <a:spcBef>
                <a:spcPct val="20000"/>
              </a:spcBef>
              <a:spcAft>
                <a:spcPct val="0"/>
              </a:spcAft>
              <a:buSzPct val="100000"/>
              <a:buNone/>
              <a:defRPr sz="1600" b="1">
                <a:solidFill>
                  <a:schemeClr val="tx1"/>
                </a:solidFill>
                <a:latin typeface="+mn-lt"/>
              </a:defRPr>
            </a:lvl7pPr>
            <a:lvl8pPr marL="3200400" indent="0" algn="ctr" rtl="0" eaLnBrk="0" fontAlgn="base" hangingPunct="0">
              <a:spcBef>
                <a:spcPct val="20000"/>
              </a:spcBef>
              <a:spcAft>
                <a:spcPct val="0"/>
              </a:spcAft>
              <a:buSzPct val="100000"/>
              <a:buNone/>
              <a:defRPr sz="1600" b="1">
                <a:solidFill>
                  <a:schemeClr val="tx1"/>
                </a:solidFill>
                <a:latin typeface="+mn-lt"/>
              </a:defRPr>
            </a:lvl8pPr>
            <a:lvl9pPr marL="3657600" indent="0" algn="ctr" rtl="0" eaLnBrk="0" fontAlgn="base" hangingPunct="0">
              <a:spcBef>
                <a:spcPct val="20000"/>
              </a:spcBef>
              <a:spcAft>
                <a:spcPct val="0"/>
              </a:spcAft>
              <a:buSzPct val="100000"/>
              <a:buNone/>
              <a:defRPr sz="1600" b="1">
                <a:solidFill>
                  <a:schemeClr val="tx1"/>
                </a:solidFill>
                <a:latin typeface="+mn-lt"/>
              </a:defRPr>
            </a:lvl9pPr>
          </a:lstStyle>
          <a:p>
            <a:r>
              <a:rPr lang="en-US" kern="0" dirty="0" smtClean="0"/>
              <a:t>April 26-28, 2018</a:t>
            </a:r>
          </a:p>
          <a:p>
            <a:endParaRPr lang="en-US" kern="0" dirty="0"/>
          </a:p>
        </p:txBody>
      </p:sp>
      <p:pic>
        <p:nvPicPr>
          <p:cNvPr id="7" name="Picture 16" descr="https://apps.medicine.uab.edu/FacultyDirectory/Photos/2014626140100.Chen,%20Mike_for_web.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993147" y="4042008"/>
            <a:ext cx="818776" cy="106339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83803" y="5181600"/>
            <a:ext cx="1037463" cy="307777"/>
          </a:xfrm>
          <a:prstGeom prst="rect">
            <a:avLst/>
          </a:prstGeom>
          <a:noFill/>
        </p:spPr>
        <p:txBody>
          <a:bodyPr wrap="none" rtlCol="0">
            <a:spAutoFit/>
          </a:bodyPr>
          <a:lstStyle/>
          <a:p>
            <a:r>
              <a:rPr lang="en-US" sz="1400" dirty="0" smtClean="0"/>
              <a:t>Mike Chen</a:t>
            </a:r>
            <a:endParaRPr lang="en-US" sz="1400" dirty="0"/>
          </a:p>
        </p:txBody>
      </p:sp>
      <p:pic>
        <p:nvPicPr>
          <p:cNvPr id="9" name="Picture 8" descr="https://apps.medicine.uab.edu/FacultyDirectory/Photos/201510231051240.Jayleen_Grams-forweb.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471647" y="4042008"/>
            <a:ext cx="826270" cy="106339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184178" y="5181600"/>
            <a:ext cx="1309076" cy="307777"/>
          </a:xfrm>
          <a:prstGeom prst="rect">
            <a:avLst/>
          </a:prstGeom>
          <a:noFill/>
        </p:spPr>
        <p:txBody>
          <a:bodyPr wrap="none" rtlCol="0">
            <a:spAutoFit/>
          </a:bodyPr>
          <a:lstStyle/>
          <a:p>
            <a:r>
              <a:rPr lang="en-US" sz="1400" dirty="0" smtClean="0"/>
              <a:t>Carlton Young</a:t>
            </a:r>
            <a:endParaRPr lang="en-US" sz="1400" dirty="0"/>
          </a:p>
        </p:txBody>
      </p:sp>
      <p:sp>
        <p:nvSpPr>
          <p:cNvPr id="11" name="TextBox 10"/>
          <p:cNvSpPr txBox="1"/>
          <p:nvPr/>
        </p:nvSpPr>
        <p:spPr>
          <a:xfrm>
            <a:off x="7522699" y="5181600"/>
            <a:ext cx="1196161" cy="307777"/>
          </a:xfrm>
          <a:prstGeom prst="rect">
            <a:avLst/>
          </a:prstGeom>
          <a:noFill/>
        </p:spPr>
        <p:txBody>
          <a:bodyPr wrap="none" rtlCol="0">
            <a:spAutoFit/>
          </a:bodyPr>
          <a:lstStyle/>
          <a:p>
            <a:r>
              <a:rPr lang="en-US" sz="1400" dirty="0" smtClean="0"/>
              <a:t>Colin Martin</a:t>
            </a:r>
            <a:endParaRPr lang="en-US" sz="1400" dirty="0"/>
          </a:p>
        </p:txBody>
      </p:sp>
      <p:sp>
        <p:nvSpPr>
          <p:cNvPr id="12" name="TextBox 11"/>
          <p:cNvSpPr txBox="1"/>
          <p:nvPr/>
        </p:nvSpPr>
        <p:spPr>
          <a:xfrm>
            <a:off x="4950374" y="5181600"/>
            <a:ext cx="1245854" cy="307777"/>
          </a:xfrm>
          <a:prstGeom prst="rect">
            <a:avLst/>
          </a:prstGeom>
          <a:noFill/>
        </p:spPr>
        <p:txBody>
          <a:bodyPr wrap="none" rtlCol="0">
            <a:spAutoFit/>
          </a:bodyPr>
          <a:lstStyle/>
          <a:p>
            <a:r>
              <a:rPr lang="en-US" sz="1400" dirty="0" smtClean="0"/>
              <a:t>Stephen Gray</a:t>
            </a:r>
            <a:endParaRPr lang="en-US" sz="1400" dirty="0"/>
          </a:p>
        </p:txBody>
      </p:sp>
      <p:sp>
        <p:nvSpPr>
          <p:cNvPr id="13" name="TextBox 12"/>
          <p:cNvSpPr txBox="1"/>
          <p:nvPr/>
        </p:nvSpPr>
        <p:spPr>
          <a:xfrm>
            <a:off x="1369111" y="5181600"/>
            <a:ext cx="1337226" cy="307777"/>
          </a:xfrm>
          <a:prstGeom prst="rect">
            <a:avLst/>
          </a:prstGeom>
          <a:noFill/>
        </p:spPr>
        <p:txBody>
          <a:bodyPr wrap="none" rtlCol="0">
            <a:spAutoFit/>
          </a:bodyPr>
          <a:lstStyle/>
          <a:p>
            <a:r>
              <a:rPr lang="en-US" sz="1400" dirty="0" smtClean="0"/>
              <a:t>Jayleen Grams</a:t>
            </a:r>
            <a:endParaRPr lang="en-US" sz="1400" dirty="0"/>
          </a:p>
        </p:txBody>
      </p:sp>
      <p:pic>
        <p:nvPicPr>
          <p:cNvPr id="14" name="Picture 18" descr="https://apps.medicine.uab.edu/FacultyDirectory/Photos/20146261450570.Martin,%20Collin_for_web.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689985" y="4042009"/>
            <a:ext cx="799330" cy="106339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5250740" y="4042008"/>
            <a:ext cx="783021" cy="1063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448879" y="4042008"/>
            <a:ext cx="825988" cy="1057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descr="https://apps.medicine.uab.edu/FacultyDirectory/Photos/20141224102680.UAB_Trauma_Ellis_forweb.jp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904433" y="4042009"/>
            <a:ext cx="866775" cy="106339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746882" y="5181600"/>
            <a:ext cx="1257075" cy="307777"/>
          </a:xfrm>
          <a:prstGeom prst="rect">
            <a:avLst/>
          </a:prstGeom>
          <a:noFill/>
        </p:spPr>
        <p:txBody>
          <a:bodyPr wrap="none" rtlCol="0">
            <a:spAutoFit/>
          </a:bodyPr>
          <a:lstStyle/>
          <a:p>
            <a:r>
              <a:rPr lang="en-US" sz="1400" dirty="0" smtClean="0"/>
              <a:t>Chandra Ellis</a:t>
            </a:r>
            <a:endParaRPr lang="en-US" sz="1400" dirty="0"/>
          </a:p>
        </p:txBody>
      </p:sp>
      <p:pic>
        <p:nvPicPr>
          <p:cNvPr id="15" name="Picture 14"/>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671928" y="1245578"/>
            <a:ext cx="2032023" cy="1909401"/>
          </a:xfrm>
          <a:prstGeom prst="rect">
            <a:avLst/>
          </a:prstGeom>
        </p:spPr>
      </p:pic>
    </p:spTree>
    <p:extLst>
      <p:ext uri="{BB962C8B-B14F-4D97-AF65-F5344CB8AC3E}">
        <p14:creationId xmlns:p14="http://schemas.microsoft.com/office/powerpoint/2010/main" val="3542964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Women in Surgery Group</a:t>
            </a:r>
            <a:endParaRPr lang="en-US" dirty="0"/>
          </a:p>
        </p:txBody>
      </p:sp>
      <p:sp>
        <p:nvSpPr>
          <p:cNvPr id="3" name="Content Placeholder 2"/>
          <p:cNvSpPr>
            <a:spLocks noGrp="1"/>
          </p:cNvSpPr>
          <p:nvPr>
            <p:ph idx="1"/>
          </p:nvPr>
        </p:nvSpPr>
        <p:spPr>
          <a:xfrm>
            <a:off x="1200150" y="1066800"/>
            <a:ext cx="5267882" cy="4419600"/>
          </a:xfrm>
        </p:spPr>
        <p:txBody>
          <a:bodyPr/>
          <a:lstStyle/>
          <a:p>
            <a:r>
              <a:rPr lang="en-US" dirty="0" smtClean="0"/>
              <a:t>Advise and Support Current and Future Women Surgeons</a:t>
            </a:r>
          </a:p>
          <a:p>
            <a:r>
              <a:rPr lang="en-US" dirty="0" smtClean="0"/>
              <a:t>Annual Women in Surgery Visiting Professor</a:t>
            </a:r>
          </a:p>
          <a:p>
            <a:r>
              <a:rPr lang="en-US" dirty="0" smtClean="0"/>
              <a:t>American Medical Women’s Association Local Chapter</a:t>
            </a:r>
          </a:p>
          <a:p>
            <a:r>
              <a:rPr lang="en-US" dirty="0" smtClean="0"/>
              <a:t>Events throughout the year</a:t>
            </a:r>
            <a:endParaRPr lang="en-US" dirty="0"/>
          </a:p>
        </p:txBody>
      </p:sp>
      <p:pic>
        <p:nvPicPr>
          <p:cNvPr id="4" name="Picture 2" descr="https://apps.medicine.uab.edu/FacultyDirectory/Photos/20146261120490.Krontiras_helen.jpe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04852" y="4486899"/>
            <a:ext cx="1069848" cy="1371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823105" y="5870036"/>
            <a:ext cx="1433342" cy="307777"/>
          </a:xfrm>
          <a:prstGeom prst="rect">
            <a:avLst/>
          </a:prstGeom>
          <a:noFill/>
        </p:spPr>
        <p:txBody>
          <a:bodyPr wrap="none" rtlCol="0">
            <a:spAutoFit/>
          </a:bodyPr>
          <a:lstStyle/>
          <a:p>
            <a:r>
              <a:rPr lang="en-US" sz="1400" dirty="0" smtClean="0"/>
              <a:t>Helen Krontiras</a:t>
            </a:r>
            <a:endParaRPr lang="en-US" sz="1400" dirty="0"/>
          </a:p>
        </p:txBody>
      </p:sp>
      <p:pic>
        <p:nvPicPr>
          <p:cNvPr id="6" name="Picture 2" descr="https://apps.medicine.uab.edu/FacultyDirectory/Photos/2014626134830.Cannon_for_we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30376" y="4486899"/>
            <a:ext cx="990600" cy="139521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377906" y="5893647"/>
            <a:ext cx="1295547" cy="307777"/>
          </a:xfrm>
          <a:prstGeom prst="rect">
            <a:avLst/>
          </a:prstGeom>
          <a:noFill/>
        </p:spPr>
        <p:txBody>
          <a:bodyPr wrap="none" rtlCol="0">
            <a:spAutoFit/>
          </a:bodyPr>
          <a:lstStyle/>
          <a:p>
            <a:r>
              <a:rPr lang="en-US" sz="1400" dirty="0" smtClean="0"/>
              <a:t>Jamie Cannon</a:t>
            </a:r>
            <a:endParaRPr lang="en-US" sz="1400" dirty="0"/>
          </a:p>
        </p:txBody>
      </p:sp>
      <p:pic>
        <p:nvPicPr>
          <p:cNvPr id="8" name="Picture 2" descr="https://apps.medicine.uab.edu/FacultyDirectory/Photos/201462615270.Melanie_Morris_for_web.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932837" y="4486899"/>
            <a:ext cx="959739" cy="135174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779367" y="5893647"/>
            <a:ext cx="1388522" cy="307777"/>
          </a:xfrm>
          <a:prstGeom prst="rect">
            <a:avLst/>
          </a:prstGeom>
          <a:noFill/>
        </p:spPr>
        <p:txBody>
          <a:bodyPr wrap="none" rtlCol="0">
            <a:spAutoFit/>
          </a:bodyPr>
          <a:lstStyle/>
          <a:p>
            <a:r>
              <a:rPr lang="en-US" sz="1400" dirty="0" smtClean="0"/>
              <a:t>Melanie Morris</a:t>
            </a:r>
            <a:endParaRPr lang="en-US" sz="1400" dirty="0"/>
          </a:p>
        </p:txBody>
      </p:sp>
      <p:sp>
        <p:nvSpPr>
          <p:cNvPr id="11" name="TextBox 10"/>
          <p:cNvSpPr txBox="1"/>
          <p:nvPr/>
        </p:nvSpPr>
        <p:spPr>
          <a:xfrm>
            <a:off x="8299877" y="3347381"/>
            <a:ext cx="1535998" cy="307777"/>
          </a:xfrm>
          <a:prstGeom prst="rect">
            <a:avLst/>
          </a:prstGeom>
          <a:noFill/>
        </p:spPr>
        <p:txBody>
          <a:bodyPr wrap="none" rtlCol="0">
            <a:spAutoFit/>
          </a:bodyPr>
          <a:lstStyle/>
          <a:p>
            <a:r>
              <a:rPr lang="en-US" sz="1400" dirty="0" smtClean="0"/>
              <a:t>Catherine Parker</a:t>
            </a:r>
            <a:endParaRPr lang="en-US" sz="1400" dirty="0"/>
          </a:p>
        </p:txBody>
      </p:sp>
      <p:sp>
        <p:nvSpPr>
          <p:cNvPr id="12" name="TextBox 11"/>
          <p:cNvSpPr txBox="1"/>
          <p:nvPr/>
        </p:nvSpPr>
        <p:spPr>
          <a:xfrm>
            <a:off x="6879893" y="3340070"/>
            <a:ext cx="1344663" cy="307777"/>
          </a:xfrm>
          <a:prstGeom prst="rect">
            <a:avLst/>
          </a:prstGeom>
          <a:noFill/>
        </p:spPr>
        <p:txBody>
          <a:bodyPr wrap="none" rtlCol="0">
            <a:spAutoFit/>
          </a:bodyPr>
          <a:lstStyle/>
          <a:p>
            <a:r>
              <a:rPr lang="en-US" sz="1400" dirty="0" smtClean="0"/>
              <a:t>Lauren Tanner</a:t>
            </a:r>
            <a:endParaRPr lang="en-US" sz="1400"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009676" y="1745290"/>
            <a:ext cx="10160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562312" y="1752600"/>
            <a:ext cx="1011127" cy="1516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03872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Career Development, Social Networking, </a:t>
            </a:r>
            <a:r>
              <a:rPr lang="en-US" dirty="0" smtClean="0"/>
              <a:t>and </a:t>
            </a:r>
            <a:r>
              <a:rPr lang="en-US" dirty="0"/>
              <a:t>Education </a:t>
            </a:r>
          </a:p>
        </p:txBody>
      </p:sp>
      <p:sp>
        <p:nvSpPr>
          <p:cNvPr id="3" name="Content Placeholder 2"/>
          <p:cNvSpPr>
            <a:spLocks noGrp="1"/>
          </p:cNvSpPr>
          <p:nvPr>
            <p:ph idx="1"/>
          </p:nvPr>
        </p:nvSpPr>
        <p:spPr/>
        <p:txBody>
          <a:bodyPr/>
          <a:lstStyle/>
          <a:p>
            <a:r>
              <a:rPr lang="en-US" dirty="0" smtClean="0"/>
              <a:t>Formal Faculty Mentoring Program</a:t>
            </a:r>
          </a:p>
          <a:p>
            <a:r>
              <a:rPr lang="en-US" dirty="0" smtClean="0"/>
              <a:t>Central Communications Office</a:t>
            </a:r>
          </a:p>
          <a:p>
            <a:r>
              <a:rPr lang="en-US" dirty="0" smtClean="0"/>
              <a:t>Intensify Philanthropy Efforts</a:t>
            </a:r>
            <a:endParaRPr lang="en-US" dirty="0"/>
          </a:p>
          <a:p>
            <a:r>
              <a:rPr lang="en-US" dirty="0" smtClean="0"/>
              <a:t>Increase Diversity</a:t>
            </a:r>
          </a:p>
          <a:p>
            <a:r>
              <a:rPr lang="en-US" dirty="0" smtClean="0"/>
              <a:t>Augment Training Opportunities</a:t>
            </a:r>
          </a:p>
          <a:p>
            <a:endParaRPr lang="en-US" dirty="0" smtClean="0"/>
          </a:p>
          <a:p>
            <a:endParaRPr lang="en-US" dirty="0"/>
          </a:p>
        </p:txBody>
      </p:sp>
    </p:spTree>
    <p:extLst>
      <p:ext uri="{BB962C8B-B14F-4D97-AF65-F5344CB8AC3E}">
        <p14:creationId xmlns:p14="http://schemas.microsoft.com/office/powerpoint/2010/main" val="18652247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2882" y="2986846"/>
            <a:ext cx="1563248" cy="646331"/>
          </a:xfrm>
          <a:prstGeom prst="rect">
            <a:avLst/>
          </a:prstGeom>
          <a:noFill/>
        </p:spPr>
        <p:txBody>
          <a:bodyPr wrap="none" rtlCol="0">
            <a:spAutoFit/>
          </a:bodyPr>
          <a:lstStyle/>
          <a:p>
            <a:r>
              <a:rPr lang="en-US" sz="1800" dirty="0" smtClean="0"/>
              <a:t>Richard Stahl</a:t>
            </a:r>
          </a:p>
          <a:p>
            <a:r>
              <a:rPr lang="en-US" sz="1800" dirty="0" smtClean="0"/>
              <a:t>GI Fellowship</a:t>
            </a:r>
          </a:p>
        </p:txBody>
      </p:sp>
      <p:sp>
        <p:nvSpPr>
          <p:cNvPr id="6" name="TextBox 5"/>
          <p:cNvSpPr txBox="1"/>
          <p:nvPr/>
        </p:nvSpPr>
        <p:spPr>
          <a:xfrm>
            <a:off x="3041874" y="2984221"/>
            <a:ext cx="1242648" cy="646331"/>
          </a:xfrm>
          <a:prstGeom prst="rect">
            <a:avLst/>
          </a:prstGeom>
          <a:noFill/>
        </p:spPr>
        <p:txBody>
          <a:bodyPr wrap="none" rtlCol="0">
            <a:spAutoFit/>
          </a:bodyPr>
          <a:lstStyle/>
          <a:p>
            <a:r>
              <a:rPr lang="en-US" sz="1800" dirty="0" smtClean="0"/>
              <a:t>Jeff Kerby</a:t>
            </a:r>
          </a:p>
          <a:p>
            <a:r>
              <a:rPr lang="en-US" sz="1800" dirty="0" smtClean="0"/>
              <a:t>Air Force</a:t>
            </a:r>
          </a:p>
        </p:txBody>
      </p:sp>
      <p:sp>
        <p:nvSpPr>
          <p:cNvPr id="8" name="TextBox 7"/>
          <p:cNvSpPr txBox="1"/>
          <p:nvPr/>
        </p:nvSpPr>
        <p:spPr>
          <a:xfrm>
            <a:off x="8259542" y="2988189"/>
            <a:ext cx="1392368" cy="646331"/>
          </a:xfrm>
          <a:prstGeom prst="rect">
            <a:avLst/>
          </a:prstGeom>
          <a:noFill/>
        </p:spPr>
        <p:txBody>
          <a:bodyPr wrap="none" rtlCol="0">
            <a:spAutoFit/>
          </a:bodyPr>
          <a:lstStyle/>
          <a:p>
            <a:r>
              <a:rPr lang="en-US" sz="1800" dirty="0" smtClean="0"/>
              <a:t>Brent Ponce</a:t>
            </a:r>
          </a:p>
          <a:p>
            <a:r>
              <a:rPr lang="en-US" sz="1800" dirty="0" smtClean="0"/>
              <a:t>Ortho</a:t>
            </a:r>
          </a:p>
        </p:txBody>
      </p:sp>
      <p:sp>
        <p:nvSpPr>
          <p:cNvPr id="10" name="TextBox 9"/>
          <p:cNvSpPr txBox="1"/>
          <p:nvPr/>
        </p:nvSpPr>
        <p:spPr>
          <a:xfrm>
            <a:off x="6624490" y="2984221"/>
            <a:ext cx="1319592" cy="646331"/>
          </a:xfrm>
          <a:prstGeom prst="rect">
            <a:avLst/>
          </a:prstGeom>
          <a:noFill/>
        </p:spPr>
        <p:txBody>
          <a:bodyPr wrap="none" rtlCol="0">
            <a:spAutoFit/>
          </a:bodyPr>
          <a:lstStyle/>
          <a:p>
            <a:r>
              <a:rPr lang="en-US" sz="1800" dirty="0" smtClean="0"/>
              <a:t>Jean Oakes</a:t>
            </a:r>
          </a:p>
          <a:p>
            <a:r>
              <a:rPr lang="en-US" sz="1800" dirty="0" smtClean="0"/>
              <a:t>Hand</a:t>
            </a:r>
          </a:p>
        </p:txBody>
      </p:sp>
      <p:sp>
        <p:nvSpPr>
          <p:cNvPr id="11" name="TextBox 10"/>
          <p:cNvSpPr txBox="1"/>
          <p:nvPr/>
        </p:nvSpPr>
        <p:spPr>
          <a:xfrm>
            <a:off x="994016" y="2999465"/>
            <a:ext cx="1550424" cy="646331"/>
          </a:xfrm>
          <a:prstGeom prst="rect">
            <a:avLst/>
          </a:prstGeom>
          <a:noFill/>
        </p:spPr>
        <p:txBody>
          <a:bodyPr wrap="none" rtlCol="0">
            <a:spAutoFit/>
          </a:bodyPr>
          <a:lstStyle/>
          <a:p>
            <a:r>
              <a:rPr lang="en-US" sz="1800" dirty="0" smtClean="0"/>
              <a:t>Kirby Bland</a:t>
            </a:r>
          </a:p>
          <a:p>
            <a:r>
              <a:rPr lang="en-US" sz="1800" dirty="0" smtClean="0"/>
              <a:t>T32 NIH/NCI</a:t>
            </a:r>
          </a:p>
        </p:txBody>
      </p:sp>
      <p:pic>
        <p:nvPicPr>
          <p:cNvPr id="3074" name="Picture 2" descr="https://apps.medicine.uab.edu/FacultyDirectory/Photos/20146261542540.Richard%20Stahl_for_web.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40624" y="1070546"/>
            <a:ext cx="1227764" cy="17292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https://apps.medicine.uab.edu/FacultyDirectory/Photos/201412231435380.UAB_Trauma_Kerby_forwe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03105" y="1070546"/>
            <a:ext cx="1242499" cy="174999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sp.yimg.com/xj/th?id=OIP.M3b03fa3265e61e24acfd76a41b10c599o1&amp;pid=15.1&amp;P=0&amp;w=300&amp;h=30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30372" y="1070546"/>
            <a:ext cx="1277712" cy="171889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apps.medicine.uab.edu/FacultyDirectory/Photos/20131029171310.oakes.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663408" y="1070546"/>
            <a:ext cx="1135826" cy="170800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s://apps.medicine.uab.edu/FacultyDirectory/Photos/20139181034320.ponce.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394255" y="1070546"/>
            <a:ext cx="1181548" cy="177676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121702" y="3761662"/>
            <a:ext cx="6665607" cy="830997"/>
          </a:xfrm>
          <a:prstGeom prst="rect">
            <a:avLst/>
          </a:prstGeom>
          <a:noFill/>
        </p:spPr>
        <p:txBody>
          <a:bodyPr wrap="none" rtlCol="0">
            <a:spAutoFit/>
          </a:bodyPr>
          <a:lstStyle/>
          <a:p>
            <a:r>
              <a:rPr lang="en-US" sz="2400" dirty="0" smtClean="0">
                <a:latin typeface="Arial" charset="0"/>
                <a:ea typeface="Arial" charset="0"/>
                <a:cs typeface="Arial" charset="0"/>
              </a:rPr>
              <a:t>NIH-T35 Grant for Medical Student Research</a:t>
            </a:r>
          </a:p>
          <a:p>
            <a:r>
              <a:rPr lang="en-US" sz="2400" dirty="0" smtClean="0">
                <a:latin typeface="Arial" charset="0"/>
                <a:ea typeface="Arial" charset="0"/>
                <a:cs typeface="Arial" charset="0"/>
              </a:rPr>
              <a:t>Doris Duke Grant for High School Students</a:t>
            </a:r>
            <a:endParaRPr lang="en-US" sz="2400" dirty="0">
              <a:latin typeface="Arial" charset="0"/>
              <a:ea typeface="Arial" charset="0"/>
              <a:cs typeface="Arial" charset="0"/>
            </a:endParaRPr>
          </a:p>
        </p:txBody>
      </p:sp>
      <p:pic>
        <p:nvPicPr>
          <p:cNvPr id="3075"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03105" y="4597694"/>
            <a:ext cx="1966859" cy="1614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107722" y="5011888"/>
            <a:ext cx="3848004" cy="1200329"/>
          </a:xfrm>
          <a:prstGeom prst="rect">
            <a:avLst/>
          </a:prstGeom>
          <a:noFill/>
        </p:spPr>
        <p:txBody>
          <a:bodyPr wrap="square" rtlCol="0">
            <a:spAutoFit/>
          </a:bodyPr>
          <a:lstStyle/>
          <a:p>
            <a:pPr algn="l"/>
            <a:r>
              <a:rPr lang="en-US" sz="1800" b="0" dirty="0">
                <a:latin typeface="Arial" charset="0"/>
                <a:ea typeface="Arial" charset="0"/>
                <a:cs typeface="Arial" charset="0"/>
              </a:rPr>
              <a:t>Members of the US Air Force SOST and SOCCET from UAB while on recent deployment in support of Operation Enduring Freedom</a:t>
            </a:r>
          </a:p>
        </p:txBody>
      </p:sp>
      <p:sp>
        <p:nvSpPr>
          <p:cNvPr id="5" name="Title 4"/>
          <p:cNvSpPr>
            <a:spLocks noGrp="1"/>
          </p:cNvSpPr>
          <p:nvPr>
            <p:ph type="title"/>
          </p:nvPr>
        </p:nvSpPr>
        <p:spPr/>
        <p:txBody>
          <a:bodyPr/>
          <a:lstStyle/>
          <a:p>
            <a:r>
              <a:rPr lang="en-US" dirty="0"/>
              <a:t>Active Extramural Funded </a:t>
            </a:r>
            <a:r>
              <a:rPr lang="en-US" dirty="0" smtClean="0"/>
              <a:t/>
            </a:r>
            <a:br>
              <a:rPr lang="en-US" dirty="0" smtClean="0"/>
            </a:br>
            <a:r>
              <a:rPr lang="en-US" dirty="0" smtClean="0"/>
              <a:t>Training </a:t>
            </a:r>
            <a:r>
              <a:rPr lang="en-US" dirty="0"/>
              <a:t>Grants</a:t>
            </a:r>
          </a:p>
        </p:txBody>
      </p:sp>
    </p:spTree>
    <p:extLst>
      <p:ext uri="{BB962C8B-B14F-4D97-AF65-F5344CB8AC3E}">
        <p14:creationId xmlns:p14="http://schemas.microsoft.com/office/powerpoint/2010/main" val="4605019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UAB Department of Surgery Goals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solidFill>
                  <a:srgbClr val="3C6748"/>
                </a:solidFill>
              </a:rPr>
              <a:t>Increase surgery research portfolio</a:t>
            </a:r>
          </a:p>
          <a:p>
            <a:pPr marL="514350" indent="-514350">
              <a:buFont typeface="+mj-lt"/>
              <a:buAutoNum type="arabicPeriod"/>
            </a:pPr>
            <a:r>
              <a:rPr lang="en-US" dirty="0" smtClean="0"/>
              <a:t>Enhance career development, social networking, and education opportunities</a:t>
            </a:r>
          </a:p>
          <a:p>
            <a:pPr marL="514350" indent="-514350">
              <a:buFont typeface="+mj-lt"/>
              <a:buAutoNum type="arabicPeriod"/>
            </a:pPr>
            <a:r>
              <a:rPr lang="en-US" dirty="0" smtClean="0"/>
              <a:t>Drive clinical program specialization and expansion</a:t>
            </a:r>
          </a:p>
          <a:p>
            <a:endParaRPr lang="en-US" dirty="0" smtClean="0"/>
          </a:p>
        </p:txBody>
      </p:sp>
    </p:spTree>
    <p:extLst>
      <p:ext uri="{BB962C8B-B14F-4D97-AF65-F5344CB8AC3E}">
        <p14:creationId xmlns:p14="http://schemas.microsoft.com/office/powerpoint/2010/main" val="17923745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Education Initiatives</a:t>
            </a:r>
          </a:p>
        </p:txBody>
      </p:sp>
      <p:sp>
        <p:nvSpPr>
          <p:cNvPr id="3" name="Content Placeholder 2"/>
          <p:cNvSpPr>
            <a:spLocks noGrp="1"/>
          </p:cNvSpPr>
          <p:nvPr>
            <p:ph idx="1"/>
          </p:nvPr>
        </p:nvSpPr>
        <p:spPr/>
        <p:txBody>
          <a:bodyPr/>
          <a:lstStyle/>
          <a:p>
            <a:r>
              <a:rPr lang="en-US" dirty="0" smtClean="0"/>
              <a:t>General Surgery Residency</a:t>
            </a:r>
          </a:p>
          <a:p>
            <a:pPr lvl="1"/>
            <a:r>
              <a:rPr lang="en-US" sz="2400" dirty="0" smtClean="0"/>
              <a:t>Expansion to 8 Categorical</a:t>
            </a:r>
          </a:p>
          <a:p>
            <a:pPr lvl="1"/>
            <a:r>
              <a:rPr lang="en-US" sz="2400" dirty="0" err="1" smtClean="0"/>
              <a:t>Hadramout</a:t>
            </a:r>
            <a:r>
              <a:rPr lang="en-US" sz="2400" dirty="0" smtClean="0"/>
              <a:t> Foundation $5.7 million to train </a:t>
            </a:r>
            <a:r>
              <a:rPr lang="en-US" dirty="0"/>
              <a:t>i</a:t>
            </a:r>
            <a:r>
              <a:rPr lang="en-US" sz="2400" dirty="0" smtClean="0"/>
              <a:t>nternational residents in general surgery</a:t>
            </a:r>
          </a:p>
          <a:p>
            <a:pPr lvl="1"/>
            <a:r>
              <a:rPr lang="en-US" sz="2400" dirty="0" smtClean="0"/>
              <a:t>PGY4 Elective Rotation Abroad (Sydney, Melbourne)</a:t>
            </a:r>
          </a:p>
          <a:p>
            <a:r>
              <a:rPr lang="en-US" dirty="0" smtClean="0"/>
              <a:t>Society of Surgical Oncology Breast Fellowship</a:t>
            </a:r>
          </a:p>
          <a:p>
            <a:pPr lvl="1"/>
            <a:r>
              <a:rPr lang="en-US" sz="2400" dirty="0" smtClean="0"/>
              <a:t>Site visit February 12</a:t>
            </a:r>
          </a:p>
          <a:p>
            <a:endParaRPr lang="en-US" dirty="0" smtClean="0"/>
          </a:p>
          <a:p>
            <a:endParaRPr lang="en-US" dirty="0" smtClean="0"/>
          </a:p>
          <a:p>
            <a:endParaRPr lang="en-US" dirty="0" smtClean="0"/>
          </a:p>
          <a:p>
            <a:endParaRPr lang="en-US" dirty="0"/>
          </a:p>
        </p:txBody>
      </p:sp>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200900" y="4312920"/>
            <a:ext cx="2393899" cy="2346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87757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UAB Department of Surgery Goals</a:t>
            </a: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Increase surgery research portfolio</a:t>
            </a:r>
          </a:p>
          <a:p>
            <a:pPr marL="514350" indent="-514350">
              <a:buFont typeface="+mj-lt"/>
              <a:buAutoNum type="arabicPeriod"/>
            </a:pPr>
            <a:r>
              <a:rPr lang="en-US" dirty="0" smtClean="0"/>
              <a:t>Enhance career development, social networking, and education opportunities</a:t>
            </a:r>
          </a:p>
          <a:p>
            <a:pPr marL="514350" indent="-514350">
              <a:buFont typeface="+mj-lt"/>
              <a:buAutoNum type="arabicPeriod"/>
            </a:pPr>
            <a:r>
              <a:rPr lang="en-US" dirty="0" smtClean="0">
                <a:solidFill>
                  <a:srgbClr val="3C6748"/>
                </a:solidFill>
              </a:rPr>
              <a:t>Drive clinical program specialization and expansion</a:t>
            </a:r>
          </a:p>
          <a:p>
            <a:endParaRPr lang="en-US" dirty="0" smtClean="0"/>
          </a:p>
        </p:txBody>
      </p:sp>
    </p:spTree>
    <p:extLst>
      <p:ext uri="{BB962C8B-B14F-4D97-AF65-F5344CB8AC3E}">
        <p14:creationId xmlns:p14="http://schemas.microsoft.com/office/powerpoint/2010/main" val="218528203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a:t> Clinical Program </a:t>
            </a:r>
            <a:br>
              <a:rPr lang="en-US" dirty="0"/>
            </a:br>
            <a:r>
              <a:rPr lang="en-US" dirty="0"/>
              <a:t>Specialization and Expansion</a:t>
            </a:r>
          </a:p>
        </p:txBody>
      </p:sp>
      <p:sp>
        <p:nvSpPr>
          <p:cNvPr id="3" name="Content Placeholder 2"/>
          <p:cNvSpPr>
            <a:spLocks noGrp="1"/>
          </p:cNvSpPr>
          <p:nvPr>
            <p:ph idx="1"/>
          </p:nvPr>
        </p:nvSpPr>
        <p:spPr/>
        <p:txBody>
          <a:bodyPr/>
          <a:lstStyle/>
          <a:p>
            <a:r>
              <a:rPr lang="en-US" dirty="0" smtClean="0"/>
              <a:t>Surgeons at key clinical leadership positions</a:t>
            </a:r>
          </a:p>
          <a:p>
            <a:endParaRPr lang="en-US" dirty="0" smtClean="0"/>
          </a:p>
          <a:p>
            <a:endParaRPr lang="en-US" dirty="0" smtClean="0"/>
          </a:p>
          <a:p>
            <a:endParaRPr lang="en-US" dirty="0"/>
          </a:p>
        </p:txBody>
      </p:sp>
    </p:spTree>
    <p:extLst>
      <p:ext uri="{BB962C8B-B14F-4D97-AF65-F5344CB8AC3E}">
        <p14:creationId xmlns:p14="http://schemas.microsoft.com/office/powerpoint/2010/main" val="20018595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icker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6300" y="1299839"/>
            <a:ext cx="2238375" cy="29813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oring Rue for web"/>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05696" y="1299839"/>
            <a:ext cx="2115522" cy="29617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15161" y="4476172"/>
            <a:ext cx="2961067" cy="707886"/>
          </a:xfrm>
          <a:prstGeom prst="rect">
            <a:avLst/>
          </a:prstGeom>
          <a:noFill/>
        </p:spPr>
        <p:txBody>
          <a:bodyPr wrap="none" rtlCol="0">
            <a:spAutoFit/>
          </a:bodyPr>
          <a:lstStyle/>
          <a:p>
            <a:r>
              <a:rPr lang="en-US" dirty="0" smtClean="0"/>
              <a:t>Selwyn Vickers, MD</a:t>
            </a:r>
          </a:p>
          <a:p>
            <a:r>
              <a:rPr lang="en-US" dirty="0" smtClean="0"/>
              <a:t>Dean, School of Medicine</a:t>
            </a:r>
            <a:endParaRPr lang="en-US" dirty="0"/>
          </a:p>
        </p:txBody>
      </p:sp>
      <p:sp>
        <p:nvSpPr>
          <p:cNvPr id="7" name="TextBox 6"/>
          <p:cNvSpPr txBox="1"/>
          <p:nvPr/>
        </p:nvSpPr>
        <p:spPr>
          <a:xfrm>
            <a:off x="4229820" y="4476172"/>
            <a:ext cx="2198038" cy="707886"/>
          </a:xfrm>
          <a:prstGeom prst="rect">
            <a:avLst/>
          </a:prstGeom>
          <a:noFill/>
        </p:spPr>
        <p:txBody>
          <a:bodyPr wrap="none" rtlCol="0">
            <a:spAutoFit/>
          </a:bodyPr>
          <a:lstStyle/>
          <a:p>
            <a:r>
              <a:rPr lang="en-US" dirty="0" smtClean="0"/>
              <a:t>Marty Heslin, MD</a:t>
            </a:r>
          </a:p>
          <a:p>
            <a:r>
              <a:rPr lang="en-US" dirty="0" smtClean="0"/>
              <a:t>Chief of Staff</a:t>
            </a:r>
            <a:endParaRPr lang="en-US" dirty="0"/>
          </a:p>
        </p:txBody>
      </p:sp>
      <p:sp>
        <p:nvSpPr>
          <p:cNvPr id="8" name="TextBox 7"/>
          <p:cNvSpPr txBox="1"/>
          <p:nvPr/>
        </p:nvSpPr>
        <p:spPr>
          <a:xfrm>
            <a:off x="7277100" y="4476172"/>
            <a:ext cx="2573140" cy="707886"/>
          </a:xfrm>
          <a:prstGeom prst="rect">
            <a:avLst/>
          </a:prstGeom>
          <a:noFill/>
        </p:spPr>
        <p:txBody>
          <a:bodyPr wrap="none" rtlCol="0">
            <a:spAutoFit/>
          </a:bodyPr>
          <a:lstStyle/>
          <a:p>
            <a:r>
              <a:rPr lang="en-US" dirty="0" smtClean="0"/>
              <a:t>Loring Rue, MD</a:t>
            </a:r>
          </a:p>
          <a:p>
            <a:r>
              <a:rPr lang="en-US" dirty="0" smtClean="0"/>
              <a:t>Chief Medical Officer</a:t>
            </a:r>
            <a:endParaRPr lang="en-US" dirty="0"/>
          </a:p>
        </p:txBody>
      </p:sp>
      <p:pic>
        <p:nvPicPr>
          <p:cNvPr id="9" name="Picture 2" descr="C:\Users\Herbert Chen\AppData\Local\Microsoft\Windows\Temporary Internet Files\Content.Outlook\EHXR4RYK\IMG_2270 (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35612" y="1299839"/>
            <a:ext cx="1949147" cy="292829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a:t>UAB</a:t>
            </a:r>
            <a:r>
              <a:rPr lang="en-US" dirty="0" smtClean="0"/>
              <a:t>: </a:t>
            </a:r>
            <a:r>
              <a:rPr lang="en-US" dirty="0"/>
              <a:t>Leaders in Surgery</a:t>
            </a:r>
          </a:p>
        </p:txBody>
      </p:sp>
    </p:spTree>
    <p:extLst>
      <p:ext uri="{BB962C8B-B14F-4D97-AF65-F5344CB8AC3E}">
        <p14:creationId xmlns:p14="http://schemas.microsoft.com/office/powerpoint/2010/main" val="33882155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Clinical Program </a:t>
            </a:r>
            <a:br>
              <a:rPr lang="en-US" dirty="0"/>
            </a:br>
            <a:r>
              <a:rPr lang="en-US" dirty="0"/>
              <a:t>Specialization and Expansion</a:t>
            </a:r>
          </a:p>
        </p:txBody>
      </p:sp>
      <p:sp>
        <p:nvSpPr>
          <p:cNvPr id="3" name="Content Placeholder 2"/>
          <p:cNvSpPr>
            <a:spLocks noGrp="1"/>
          </p:cNvSpPr>
          <p:nvPr>
            <p:ph idx="1"/>
          </p:nvPr>
        </p:nvSpPr>
        <p:spPr/>
        <p:txBody>
          <a:bodyPr/>
          <a:lstStyle/>
          <a:p>
            <a:r>
              <a:rPr lang="en-US" dirty="0" smtClean="0"/>
              <a:t>Surgeons at key clinical leadership positions</a:t>
            </a:r>
          </a:p>
          <a:p>
            <a:r>
              <a:rPr lang="en-US" dirty="0" smtClean="0"/>
              <a:t>New leadership positions</a:t>
            </a:r>
          </a:p>
          <a:p>
            <a:endParaRPr lang="en-US" dirty="0" smtClean="0"/>
          </a:p>
          <a:p>
            <a:endParaRPr lang="en-US" dirty="0" smtClean="0"/>
          </a:p>
          <a:p>
            <a:endParaRPr lang="en-US" dirty="0"/>
          </a:p>
        </p:txBody>
      </p:sp>
    </p:spTree>
    <p:extLst>
      <p:ext uri="{BB962C8B-B14F-4D97-AF65-F5344CB8AC3E}">
        <p14:creationId xmlns:p14="http://schemas.microsoft.com/office/powerpoint/2010/main" val="24318494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New Clinical Leaders</a:t>
            </a:r>
          </a:p>
        </p:txBody>
      </p:sp>
      <p:sp>
        <p:nvSpPr>
          <p:cNvPr id="3" name="Text Placeholder 2"/>
          <p:cNvSpPr>
            <a:spLocks noGrp="1"/>
          </p:cNvSpPr>
          <p:nvPr>
            <p:ph idx="1"/>
          </p:nvPr>
        </p:nvSpPr>
        <p:spPr/>
        <p:txBody>
          <a:bodyPr/>
          <a:lstStyle/>
          <a:p>
            <a:r>
              <a:rPr lang="en-US" sz="2400" dirty="0" smtClean="0"/>
              <a:t>Marty Heslin, MD, MSHA, Executive Vice Chairman, Department of Surgery</a:t>
            </a:r>
          </a:p>
          <a:p>
            <a:r>
              <a:rPr lang="en-US" sz="2400" dirty="0" smtClean="0"/>
              <a:t>Mike Chen, MD, Surgeon-in-Chief, COA</a:t>
            </a:r>
          </a:p>
          <a:p>
            <a:r>
              <a:rPr lang="en-US" sz="2400" dirty="0" smtClean="0"/>
              <a:t>Greg Kennedy, MD, PhD, Division Director, Gastrointestinal Surgery</a:t>
            </a:r>
          </a:p>
          <a:p>
            <a:r>
              <a:rPr lang="en-US" sz="2400" dirty="0" smtClean="0"/>
              <a:t>Melanie Morris, MD, Chief of General Surgery, Birmingham VA</a:t>
            </a:r>
          </a:p>
          <a:p>
            <a:r>
              <a:rPr lang="en-US" sz="2400" dirty="0" smtClean="0"/>
              <a:t>Joe Tector, MD, PhD, Director of Xenotransplantation</a:t>
            </a:r>
          </a:p>
          <a:p>
            <a:r>
              <a:rPr lang="en-US" sz="2400" dirty="0" smtClean="0"/>
              <a:t>Bob </a:t>
            </a:r>
            <a:r>
              <a:rPr lang="en-US" sz="2400" dirty="0" err="1" smtClean="0"/>
              <a:t>Dabal</a:t>
            </a:r>
            <a:r>
              <a:rPr lang="en-US" sz="2400" dirty="0" smtClean="0"/>
              <a:t>, MD, Chief of Pediatric Cardiac Surgery</a:t>
            </a:r>
          </a:p>
          <a:p>
            <a:pPr marL="0" indent="0">
              <a:buNone/>
            </a:pPr>
            <a:endParaRPr lang="en-US" sz="2400" dirty="0" smtClean="0"/>
          </a:p>
          <a:p>
            <a:endParaRPr lang="en-US" sz="2400" dirty="0"/>
          </a:p>
        </p:txBody>
      </p:sp>
    </p:spTree>
    <p:extLst>
      <p:ext uri="{BB962C8B-B14F-4D97-AF65-F5344CB8AC3E}">
        <p14:creationId xmlns:p14="http://schemas.microsoft.com/office/powerpoint/2010/main" val="304125026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Clinical Program </a:t>
            </a:r>
            <a:br>
              <a:rPr lang="en-US" dirty="0"/>
            </a:br>
            <a:r>
              <a:rPr lang="en-US" dirty="0"/>
              <a:t>Specialization and Expansion</a:t>
            </a:r>
          </a:p>
        </p:txBody>
      </p:sp>
      <p:sp>
        <p:nvSpPr>
          <p:cNvPr id="3" name="Content Placeholder 2"/>
          <p:cNvSpPr>
            <a:spLocks noGrp="1"/>
          </p:cNvSpPr>
          <p:nvPr>
            <p:ph idx="1"/>
          </p:nvPr>
        </p:nvSpPr>
        <p:spPr/>
        <p:txBody>
          <a:bodyPr/>
          <a:lstStyle/>
          <a:p>
            <a:r>
              <a:rPr lang="en-US" dirty="0" smtClean="0"/>
              <a:t>Surgeons at key clinical leadership positions</a:t>
            </a:r>
          </a:p>
          <a:p>
            <a:r>
              <a:rPr lang="en-US" dirty="0" smtClean="0"/>
              <a:t>New leadership positions</a:t>
            </a:r>
          </a:p>
          <a:p>
            <a:r>
              <a:rPr lang="en-US" dirty="0" smtClean="0"/>
              <a:t>Satellite business development</a:t>
            </a:r>
          </a:p>
          <a:p>
            <a:endParaRPr lang="en-US" dirty="0" smtClean="0"/>
          </a:p>
          <a:p>
            <a:endParaRPr lang="en-US" dirty="0" smtClean="0"/>
          </a:p>
          <a:p>
            <a:endParaRPr lang="en-US" dirty="0"/>
          </a:p>
        </p:txBody>
      </p:sp>
    </p:spTree>
    <p:extLst>
      <p:ext uri="{BB962C8B-B14F-4D97-AF65-F5344CB8AC3E}">
        <p14:creationId xmlns:p14="http://schemas.microsoft.com/office/powerpoint/2010/main" val="356929027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798440" y="76200"/>
            <a:ext cx="8233172" cy="750888"/>
          </a:xfrm>
        </p:spPr>
        <p:txBody>
          <a:bodyPr/>
          <a:lstStyle/>
          <a:p>
            <a:r>
              <a:rPr lang="en-US" sz="2800" dirty="0"/>
              <a:t>Provider Environment in the Southeast</a:t>
            </a:r>
            <a:br>
              <a:rPr lang="en-US" sz="2800" dirty="0"/>
            </a:br>
            <a:r>
              <a:rPr lang="en-US" sz="2800" i="1" dirty="0"/>
              <a:t>Possible Encroachment in Alabama</a:t>
            </a:r>
            <a:endParaRPr lang="en-US" sz="2800" dirty="0"/>
          </a:p>
        </p:txBody>
      </p:sp>
      <p:pic>
        <p:nvPicPr>
          <p:cNvPr id="1028" name="Picture 4" descr="http://myonlinemaps.com/images/blank_map/1172238712southeast-usa-region.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52281" y="948663"/>
            <a:ext cx="8572500" cy="579119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964" y="4649565"/>
            <a:ext cx="975411" cy="433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1304161" y="1312223"/>
            <a:ext cx="7865792" cy="646331"/>
          </a:xfrm>
          <a:prstGeom prst="rect">
            <a:avLst/>
          </a:prstGeom>
          <a:noFill/>
        </p:spPr>
        <p:txBody>
          <a:bodyPr wrap="square" rtlCol="0">
            <a:spAutoFit/>
          </a:bodyPr>
          <a:lstStyle/>
          <a:p>
            <a:pPr algn="l" eaLnBrk="1" hangingPunct="1"/>
            <a:r>
              <a:rPr lang="en-US" sz="1800" u="sng" dirty="0" smtClean="0">
                <a:solidFill>
                  <a:srgbClr val="000000"/>
                </a:solidFill>
                <a:latin typeface="Arial Black"/>
                <a:cs typeface="Arial" charset="0"/>
              </a:rPr>
              <a:t>Healthcare Spheres of Influence </a:t>
            </a:r>
          </a:p>
          <a:p>
            <a:pPr algn="l" eaLnBrk="1" hangingPunct="1"/>
            <a:r>
              <a:rPr lang="en-US" sz="1800" u="sng" dirty="0" smtClean="0">
                <a:solidFill>
                  <a:srgbClr val="000000"/>
                </a:solidFill>
                <a:latin typeface="Arial Black"/>
                <a:cs typeface="Arial" charset="0"/>
              </a:rPr>
              <a:t>Creating Pressure on UAB</a:t>
            </a:r>
            <a:endParaRPr lang="en-US" sz="1800" u="sng" dirty="0">
              <a:solidFill>
                <a:srgbClr val="000000"/>
              </a:solidFill>
              <a:latin typeface="Arial Black"/>
              <a:cs typeface="Arial" charset="0"/>
            </a:endParaRPr>
          </a:p>
        </p:txBody>
      </p:sp>
      <p:pic>
        <p:nvPicPr>
          <p:cNvPr id="1034" name="Picture 1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23253" y="3844260"/>
            <a:ext cx="744060" cy="217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839385" y="3778262"/>
            <a:ext cx="1033334" cy="315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AutoShape 33" descr="Image result for novant"/>
          <p:cNvSpPr>
            <a:spLocks noChangeAspect="1" noChangeArrowheads="1"/>
          </p:cNvSpPr>
          <p:nvPr/>
        </p:nvSpPr>
        <p:spPr bwMode="auto">
          <a:xfrm>
            <a:off x="175022" y="-144463"/>
            <a:ext cx="3429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eaLnBrk="1" hangingPunct="1"/>
            <a:endParaRPr lang="en-US" sz="1800" dirty="0">
              <a:solidFill>
                <a:srgbClr val="000000"/>
              </a:solidFill>
              <a:latin typeface="Arial" charset="0"/>
              <a:cs typeface="Arial" charset="0"/>
            </a:endParaRPr>
          </a:p>
        </p:txBody>
      </p:sp>
      <p:pic>
        <p:nvPicPr>
          <p:cNvPr id="1063" name="Picture 39"/>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424885" y="2810434"/>
            <a:ext cx="1289009" cy="276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bwMode="auto">
          <a:xfrm flipV="1">
            <a:off x="3528375" y="4740848"/>
            <a:ext cx="1769195" cy="93057"/>
          </a:xfrm>
          <a:prstGeom prst="straightConnector1">
            <a:avLst/>
          </a:prstGeom>
          <a:noFill/>
          <a:ln w="38100" cap="flat" cmpd="sng" algn="ctr">
            <a:solidFill>
              <a:schemeClr val="tx1">
                <a:lumMod val="65000"/>
                <a:lumOff val="35000"/>
              </a:schemeClr>
            </a:solidFill>
            <a:prstDash val="solid"/>
            <a:round/>
            <a:headEnd type="none" w="med" len="med"/>
            <a:tailEnd type="arrow"/>
          </a:ln>
          <a:effectLst/>
        </p:spPr>
      </p:cxnSp>
      <p:cxnSp>
        <p:nvCxnSpPr>
          <p:cNvPr id="42" name="Straight Arrow Connector 41"/>
          <p:cNvCxnSpPr/>
          <p:nvPr/>
        </p:nvCxnSpPr>
        <p:spPr bwMode="auto">
          <a:xfrm flipV="1">
            <a:off x="3557246" y="4598893"/>
            <a:ext cx="913024" cy="235010"/>
          </a:xfrm>
          <a:prstGeom prst="straightConnector1">
            <a:avLst/>
          </a:prstGeom>
          <a:noFill/>
          <a:ln w="38100" cap="flat" cmpd="sng" algn="ctr">
            <a:solidFill>
              <a:schemeClr val="tx1">
                <a:lumMod val="65000"/>
                <a:lumOff val="35000"/>
              </a:schemeClr>
            </a:solidFill>
            <a:prstDash val="solid"/>
            <a:round/>
            <a:headEnd type="none" w="med" len="med"/>
            <a:tailEnd type="arrow"/>
          </a:ln>
          <a:effectLst/>
        </p:spPr>
      </p:cxnSp>
      <p:cxnSp>
        <p:nvCxnSpPr>
          <p:cNvPr id="48" name="Straight Arrow Connector 47"/>
          <p:cNvCxnSpPr/>
          <p:nvPr/>
        </p:nvCxnSpPr>
        <p:spPr bwMode="auto">
          <a:xfrm flipH="1">
            <a:off x="4492997" y="3118503"/>
            <a:ext cx="372030" cy="380038"/>
          </a:xfrm>
          <a:prstGeom prst="straightConnector1">
            <a:avLst/>
          </a:prstGeom>
          <a:noFill/>
          <a:ln w="38100" cap="flat" cmpd="sng" algn="ctr">
            <a:solidFill>
              <a:schemeClr val="tx1">
                <a:lumMod val="65000"/>
                <a:lumOff val="35000"/>
              </a:schemeClr>
            </a:solidFill>
            <a:prstDash val="solid"/>
            <a:round/>
            <a:headEnd type="none" w="med" len="med"/>
            <a:tailEnd type="arrow"/>
          </a:ln>
          <a:effectLst/>
        </p:spPr>
      </p:cxnSp>
      <p:cxnSp>
        <p:nvCxnSpPr>
          <p:cNvPr id="51" name="Straight Arrow Connector 50"/>
          <p:cNvCxnSpPr/>
          <p:nvPr/>
        </p:nvCxnSpPr>
        <p:spPr bwMode="auto">
          <a:xfrm>
            <a:off x="4880154" y="3118506"/>
            <a:ext cx="0" cy="394847"/>
          </a:xfrm>
          <a:prstGeom prst="straightConnector1">
            <a:avLst/>
          </a:prstGeom>
          <a:noFill/>
          <a:ln w="38100" cap="flat" cmpd="sng" algn="ctr">
            <a:solidFill>
              <a:schemeClr val="tx1">
                <a:lumMod val="65000"/>
                <a:lumOff val="35000"/>
              </a:schemeClr>
            </a:solidFill>
            <a:prstDash val="solid"/>
            <a:round/>
            <a:headEnd type="none" w="med" len="med"/>
            <a:tailEnd type="arrow"/>
          </a:ln>
          <a:effectLst/>
        </p:spPr>
      </p:cxnSp>
      <p:cxnSp>
        <p:nvCxnSpPr>
          <p:cNvPr id="54" name="Straight Arrow Connector 53"/>
          <p:cNvCxnSpPr/>
          <p:nvPr/>
        </p:nvCxnSpPr>
        <p:spPr bwMode="auto">
          <a:xfrm flipH="1" flipV="1">
            <a:off x="5267313" y="3778262"/>
            <a:ext cx="461709" cy="66001"/>
          </a:xfrm>
          <a:prstGeom prst="straightConnector1">
            <a:avLst/>
          </a:prstGeom>
          <a:noFill/>
          <a:ln w="38100" cap="flat" cmpd="sng" algn="ctr">
            <a:solidFill>
              <a:schemeClr val="tx1">
                <a:lumMod val="65000"/>
                <a:lumOff val="35000"/>
              </a:schemeClr>
            </a:solidFill>
            <a:prstDash val="solid"/>
            <a:round/>
            <a:headEnd type="none" w="med" len="med"/>
            <a:tailEnd type="arrow"/>
          </a:ln>
          <a:effectLst/>
        </p:spPr>
      </p:cxnSp>
      <p:cxnSp>
        <p:nvCxnSpPr>
          <p:cNvPr id="57" name="Straight Arrow Connector 56"/>
          <p:cNvCxnSpPr/>
          <p:nvPr/>
        </p:nvCxnSpPr>
        <p:spPr bwMode="auto">
          <a:xfrm flipH="1">
            <a:off x="5237057" y="3844260"/>
            <a:ext cx="461709" cy="342066"/>
          </a:xfrm>
          <a:prstGeom prst="straightConnector1">
            <a:avLst/>
          </a:prstGeom>
          <a:noFill/>
          <a:ln w="38100" cap="flat" cmpd="sng" algn="ctr">
            <a:solidFill>
              <a:schemeClr val="tx1">
                <a:lumMod val="65000"/>
                <a:lumOff val="35000"/>
              </a:schemeClr>
            </a:solidFill>
            <a:prstDash val="solid"/>
            <a:round/>
            <a:headEnd type="none" w="med" len="med"/>
            <a:tailEnd type="arrow"/>
          </a:ln>
          <a:effectLst/>
        </p:spPr>
      </p:cxnSp>
    </p:spTree>
    <p:extLst>
      <p:ext uri="{BB962C8B-B14F-4D97-AF65-F5344CB8AC3E}">
        <p14:creationId xmlns:p14="http://schemas.microsoft.com/office/powerpoint/2010/main" val="1109210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Satellite Business Development</a:t>
            </a:r>
            <a:endParaRPr lang="en-US" dirty="0"/>
          </a:p>
        </p:txBody>
      </p:sp>
      <p:sp>
        <p:nvSpPr>
          <p:cNvPr id="4" name="Content Placeholder 3"/>
          <p:cNvSpPr>
            <a:spLocks noGrp="1"/>
          </p:cNvSpPr>
          <p:nvPr>
            <p:ph idx="1"/>
          </p:nvPr>
        </p:nvSpPr>
        <p:spPr/>
        <p:txBody>
          <a:bodyPr/>
          <a:lstStyle/>
          <a:p>
            <a:r>
              <a:rPr lang="en-US" sz="2400" dirty="0" smtClean="0"/>
              <a:t>Increase capacity</a:t>
            </a:r>
          </a:p>
          <a:p>
            <a:r>
              <a:rPr lang="en-US" sz="2400" dirty="0" smtClean="0"/>
              <a:t>Improve referral base</a:t>
            </a:r>
          </a:p>
          <a:p>
            <a:r>
              <a:rPr lang="en-US" sz="2400" dirty="0" smtClean="0"/>
              <a:t>Establish value in relationships</a:t>
            </a:r>
          </a:p>
          <a:p>
            <a:r>
              <a:rPr lang="en-US" sz="2400" dirty="0" smtClean="0"/>
              <a:t>Vascular, Transplant, CT</a:t>
            </a:r>
            <a:endParaRPr lang="en-US" sz="2400" dirty="0"/>
          </a:p>
        </p:txBody>
      </p:sp>
      <p:pic>
        <p:nvPicPr>
          <p:cNvPr id="6" name="Picture 2" descr="C:\Users\Herbert Chen\AppData\Local\Microsoft\Windows\Temporary Internet Files\Content.Outlook\EHXR4RYK\IMG_2270 (3).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734300" y="3352800"/>
            <a:ext cx="1505768" cy="226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91916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Clinical Program </a:t>
            </a:r>
            <a:br>
              <a:rPr lang="en-US" dirty="0"/>
            </a:br>
            <a:r>
              <a:rPr lang="en-US" dirty="0"/>
              <a:t>Specialization and </a:t>
            </a:r>
            <a:r>
              <a:rPr lang="en-US" dirty="0" smtClean="0"/>
              <a:t>Expansion</a:t>
            </a:r>
            <a:endParaRPr lang="en-US" dirty="0"/>
          </a:p>
        </p:txBody>
      </p:sp>
      <p:sp>
        <p:nvSpPr>
          <p:cNvPr id="3" name="Content Placeholder 2"/>
          <p:cNvSpPr>
            <a:spLocks noGrp="1"/>
          </p:cNvSpPr>
          <p:nvPr>
            <p:ph idx="1"/>
          </p:nvPr>
        </p:nvSpPr>
        <p:spPr/>
        <p:txBody>
          <a:bodyPr/>
          <a:lstStyle/>
          <a:p>
            <a:r>
              <a:rPr lang="en-US" dirty="0" smtClean="0"/>
              <a:t>Surgeons at key clinical leadership positions</a:t>
            </a:r>
          </a:p>
          <a:p>
            <a:r>
              <a:rPr lang="en-US" dirty="0" smtClean="0"/>
              <a:t>New leadership positions</a:t>
            </a:r>
          </a:p>
          <a:p>
            <a:r>
              <a:rPr lang="en-US" dirty="0" smtClean="0"/>
              <a:t>Satellite business development</a:t>
            </a:r>
          </a:p>
          <a:p>
            <a:r>
              <a:rPr lang="en-US" dirty="0"/>
              <a:t>Expansion of </a:t>
            </a:r>
            <a:r>
              <a:rPr lang="en-US" dirty="0" smtClean="0"/>
              <a:t>liver, kidney, and small bowel transplantation</a:t>
            </a:r>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2650128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UAB SOM NIH Ranking</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35745791"/>
              </p:ext>
            </p:extLst>
          </p:nvPr>
        </p:nvGraphicFramePr>
        <p:xfrm>
          <a:off x="1780218" y="1967954"/>
          <a:ext cx="7886700" cy="27733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rot="16200000">
            <a:off x="11569" y="3236710"/>
            <a:ext cx="2697164" cy="338554"/>
          </a:xfrm>
          <a:prstGeom prst="rect">
            <a:avLst/>
          </a:prstGeom>
          <a:noFill/>
        </p:spPr>
        <p:txBody>
          <a:bodyPr wrap="square" rtlCol="0">
            <a:spAutoFit/>
          </a:bodyPr>
          <a:lstStyle/>
          <a:p>
            <a:pPr algn="l" defTabSz="457200" eaLnBrk="1" hangingPunct="1"/>
            <a:r>
              <a:rPr lang="en-US" sz="1600" dirty="0" smtClean="0">
                <a:solidFill>
                  <a:prstClr val="black"/>
                </a:solidFill>
                <a:latin typeface="Arial" pitchFamily="34" charset="0"/>
              </a:rPr>
              <a:t>UAB SOM NIH Rank</a:t>
            </a:r>
            <a:endParaRPr lang="en-US" sz="1600" dirty="0">
              <a:solidFill>
                <a:prstClr val="black"/>
              </a:solidFill>
              <a:latin typeface="Arial" pitchFamily="34" charset="0"/>
            </a:endParaRPr>
          </a:p>
        </p:txBody>
      </p:sp>
      <p:sp>
        <p:nvSpPr>
          <p:cNvPr id="6" name="TextBox 5"/>
          <p:cNvSpPr txBox="1"/>
          <p:nvPr/>
        </p:nvSpPr>
        <p:spPr>
          <a:xfrm>
            <a:off x="5657850" y="5638811"/>
            <a:ext cx="4457700" cy="1015663"/>
          </a:xfrm>
          <a:prstGeom prst="rect">
            <a:avLst/>
          </a:prstGeom>
          <a:noFill/>
        </p:spPr>
        <p:txBody>
          <a:bodyPr wrap="square" rtlCol="0">
            <a:spAutoFit/>
          </a:bodyPr>
          <a:lstStyle/>
          <a:p>
            <a:pPr marL="228600" indent="-228600" algn="l" defTabSz="457200" eaLnBrk="1" hangingPunct="1">
              <a:buFontTx/>
              <a:buAutoNum type="alphaLcParenBoth"/>
            </a:pPr>
            <a:r>
              <a:rPr lang="en-US" sz="1000" b="0" dirty="0" smtClean="0">
                <a:solidFill>
                  <a:prstClr val="black"/>
                </a:solidFill>
                <a:latin typeface="Arial" pitchFamily="34" charset="0"/>
              </a:rPr>
              <a:t>Blue Ridge estimated ranking at 33 because JHS departments were not included in the total.  The corrected rank is shown.</a:t>
            </a:r>
          </a:p>
          <a:p>
            <a:pPr marL="228600" indent="-228600" algn="l" defTabSz="457200" eaLnBrk="1" hangingPunct="1">
              <a:buFontTx/>
              <a:buAutoNum type="alphaLcParenBoth"/>
            </a:pPr>
            <a:r>
              <a:rPr lang="en-US" sz="1000" b="0" dirty="0" smtClean="0">
                <a:solidFill>
                  <a:prstClr val="black"/>
                </a:solidFill>
                <a:latin typeface="Arial" pitchFamily="34" charset="0"/>
              </a:rPr>
              <a:t>Estimated using NIH data and including Mayo.  Identical to rank released by Blue Ridge more recently.</a:t>
            </a:r>
          </a:p>
          <a:p>
            <a:pPr marL="228600" indent="-228600" algn="l" defTabSz="457200" eaLnBrk="1" hangingPunct="1">
              <a:buFontTx/>
              <a:buAutoNum type="alphaLcParenBoth"/>
            </a:pPr>
            <a:r>
              <a:rPr lang="en-US" sz="1000" b="0" dirty="0" smtClean="0">
                <a:solidFill>
                  <a:prstClr val="black"/>
                </a:solidFill>
                <a:latin typeface="Arial" pitchFamily="34" charset="0"/>
              </a:rPr>
              <a:t>Blue Ridge has not linked to Case Western and Cleveland Clinic.  Actual ranking should be 27.</a:t>
            </a:r>
            <a:endParaRPr lang="en-US" sz="1000" b="0" dirty="0">
              <a:solidFill>
                <a:prstClr val="black"/>
              </a:solidFill>
              <a:latin typeface="Arial" pitchFamily="34" charset="0"/>
            </a:endParaRPr>
          </a:p>
        </p:txBody>
      </p:sp>
    </p:spTree>
    <p:extLst>
      <p:ext uri="{BB962C8B-B14F-4D97-AF65-F5344CB8AC3E}">
        <p14:creationId xmlns:p14="http://schemas.microsoft.com/office/powerpoint/2010/main" val="13156004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Placeholder 6"/>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476500" y="1752600"/>
            <a:ext cx="6431160" cy="3230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31284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06768" y="1219200"/>
            <a:ext cx="3048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143500" y="1219199"/>
            <a:ext cx="3022599" cy="2286001"/>
          </a:xfrm>
          <a:prstGeom prst="rect">
            <a:avLst/>
          </a:prstGeom>
        </p:spPr>
      </p:pic>
      <p:pic>
        <p:nvPicPr>
          <p:cNvPr id="3" name="Picture 2" descr="images.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48300" y="3581400"/>
            <a:ext cx="3111500" cy="2616200"/>
          </a:xfrm>
          <a:prstGeom prst="rect">
            <a:avLst/>
          </a:prstGeom>
        </p:spPr>
      </p:pic>
      <p:sp>
        <p:nvSpPr>
          <p:cNvPr id="2" name="Title 1"/>
          <p:cNvSpPr>
            <a:spLocks noGrp="1"/>
          </p:cNvSpPr>
          <p:nvPr>
            <p:ph type="title"/>
          </p:nvPr>
        </p:nvSpPr>
        <p:spPr/>
        <p:txBody>
          <a:bodyPr/>
          <a:lstStyle/>
          <a:p>
            <a:r>
              <a:rPr lang="en-US" dirty="0"/>
              <a:t>Recovery Center for the </a:t>
            </a:r>
            <a:r>
              <a:rPr lang="en-US" dirty="0" smtClean="0"/>
              <a:t>AOC</a:t>
            </a:r>
            <a:endParaRPr lang="en-US" dirty="0"/>
          </a:p>
        </p:txBody>
      </p:sp>
      <p:sp>
        <p:nvSpPr>
          <p:cNvPr id="7" name="Rectangle 6"/>
          <p:cNvSpPr/>
          <p:nvPr/>
        </p:nvSpPr>
        <p:spPr>
          <a:xfrm>
            <a:off x="1187245" y="3657600"/>
            <a:ext cx="6381750" cy="1815882"/>
          </a:xfrm>
          <a:prstGeom prst="rect">
            <a:avLst/>
          </a:prstGeom>
        </p:spPr>
        <p:txBody>
          <a:bodyPr wrap="square">
            <a:spAutoFit/>
          </a:bodyPr>
          <a:lstStyle/>
          <a:p>
            <a:pPr algn="l"/>
            <a:r>
              <a:rPr lang="en-US" sz="2800" b="0" dirty="0" smtClean="0">
                <a:latin typeface="Arial" charset="0"/>
                <a:ea typeface="Arial" charset="0"/>
                <a:cs typeface="Arial" charset="0"/>
              </a:rPr>
              <a:t>Multi-Center Trial </a:t>
            </a:r>
          </a:p>
          <a:p>
            <a:pPr algn="l"/>
            <a:r>
              <a:rPr lang="en-US" sz="2800" b="0" dirty="0" smtClean="0">
                <a:latin typeface="Arial" charset="0"/>
                <a:ea typeface="Arial" charset="0"/>
                <a:cs typeface="Arial" charset="0"/>
              </a:rPr>
              <a:t>Of </a:t>
            </a:r>
            <a:r>
              <a:rPr lang="en-US" sz="2800" b="0" dirty="0" err="1" smtClean="0">
                <a:latin typeface="Arial" charset="0"/>
                <a:ea typeface="Arial" charset="0"/>
                <a:cs typeface="Arial" charset="0"/>
              </a:rPr>
              <a:t>Normothermic</a:t>
            </a:r>
            <a:r>
              <a:rPr lang="en-US" sz="2800" b="0" dirty="0" smtClean="0">
                <a:latin typeface="Arial" charset="0"/>
                <a:ea typeface="Arial" charset="0"/>
                <a:cs typeface="Arial" charset="0"/>
              </a:rPr>
              <a:t> </a:t>
            </a:r>
          </a:p>
          <a:p>
            <a:pPr algn="l"/>
            <a:r>
              <a:rPr lang="en-US" sz="2800" b="0" dirty="0" smtClean="0">
                <a:latin typeface="Arial" charset="0"/>
                <a:ea typeface="Arial" charset="0"/>
                <a:cs typeface="Arial" charset="0"/>
              </a:rPr>
              <a:t>Pumping of Livers</a:t>
            </a:r>
          </a:p>
          <a:p>
            <a:pPr algn="l"/>
            <a:r>
              <a:rPr lang="en-US" sz="2800" b="0" dirty="0" smtClean="0">
                <a:latin typeface="Arial" charset="0"/>
                <a:ea typeface="Arial" charset="0"/>
                <a:cs typeface="Arial" charset="0"/>
              </a:rPr>
              <a:t>with Oxygenated Blood </a:t>
            </a:r>
            <a:endParaRPr lang="en-US" sz="2800" b="0" dirty="0">
              <a:latin typeface="Arial" charset="0"/>
              <a:ea typeface="Arial" charset="0"/>
              <a:cs typeface="Arial" charset="0"/>
            </a:endParaRPr>
          </a:p>
        </p:txBody>
      </p:sp>
    </p:spTree>
    <p:extLst>
      <p:ext uri="{BB962C8B-B14F-4D97-AF65-F5344CB8AC3E}">
        <p14:creationId xmlns:p14="http://schemas.microsoft.com/office/powerpoint/2010/main" val="41254079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Clinical Program </a:t>
            </a:r>
            <a:br>
              <a:rPr lang="en-US" dirty="0"/>
            </a:br>
            <a:r>
              <a:rPr lang="en-US" dirty="0"/>
              <a:t>Specialization and Expansion</a:t>
            </a:r>
          </a:p>
        </p:txBody>
      </p:sp>
      <p:sp>
        <p:nvSpPr>
          <p:cNvPr id="3" name="Content Placeholder 2"/>
          <p:cNvSpPr>
            <a:spLocks noGrp="1"/>
          </p:cNvSpPr>
          <p:nvPr>
            <p:ph idx="1"/>
          </p:nvPr>
        </p:nvSpPr>
        <p:spPr/>
        <p:txBody>
          <a:bodyPr/>
          <a:lstStyle/>
          <a:p>
            <a:r>
              <a:rPr lang="en-US" dirty="0" smtClean="0"/>
              <a:t>Surgeons at key clinical leadership positions</a:t>
            </a:r>
          </a:p>
          <a:p>
            <a:r>
              <a:rPr lang="en-US" dirty="0" smtClean="0"/>
              <a:t>New leadership positions</a:t>
            </a:r>
          </a:p>
          <a:p>
            <a:r>
              <a:rPr lang="en-US" dirty="0" smtClean="0"/>
              <a:t>Satellite business development</a:t>
            </a:r>
          </a:p>
          <a:p>
            <a:r>
              <a:rPr lang="en-US" dirty="0"/>
              <a:t>Expansion of </a:t>
            </a:r>
            <a:r>
              <a:rPr lang="en-US" dirty="0" smtClean="0"/>
              <a:t>liver, kidney, and small bowel transplantation</a:t>
            </a:r>
            <a:endParaRPr lang="en-US" dirty="0"/>
          </a:p>
          <a:p>
            <a:r>
              <a:rPr lang="en-US" dirty="0"/>
              <a:t>Acute Care Surgery at UAB </a:t>
            </a:r>
            <a:r>
              <a:rPr lang="en-US" dirty="0" smtClean="0"/>
              <a:t>Hospital</a:t>
            </a:r>
          </a:p>
          <a:p>
            <a:endParaRPr lang="en-US" dirty="0" smtClean="0"/>
          </a:p>
          <a:p>
            <a:endParaRPr lang="en-US" dirty="0" smtClean="0"/>
          </a:p>
          <a:p>
            <a:endParaRPr lang="en-US" dirty="0"/>
          </a:p>
        </p:txBody>
      </p:sp>
    </p:spTree>
    <p:extLst>
      <p:ext uri="{BB962C8B-B14F-4D97-AF65-F5344CB8AC3E}">
        <p14:creationId xmlns:p14="http://schemas.microsoft.com/office/powerpoint/2010/main" val="32163727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019300" y="1055692"/>
            <a:ext cx="5909129" cy="4794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524501" y="304804"/>
            <a:ext cx="4495800" cy="830997"/>
          </a:xfrm>
          <a:prstGeom prst="rect">
            <a:avLst/>
          </a:prstGeom>
          <a:noFill/>
        </p:spPr>
        <p:txBody>
          <a:bodyPr wrap="square" rtlCol="0">
            <a:spAutoFit/>
          </a:bodyPr>
          <a:lstStyle/>
          <a:p>
            <a:pPr algn="l"/>
            <a:endParaRPr lang="en-US" sz="2400" dirty="0" smtClean="0"/>
          </a:p>
          <a:p>
            <a:pPr algn="l"/>
            <a:endParaRPr lang="en-US" sz="2400" dirty="0"/>
          </a:p>
        </p:txBody>
      </p:sp>
      <p:pic>
        <p:nvPicPr>
          <p:cNvPr id="6" name="Picture 16" descr="https://apps.medicine.uab.edu/FacultyDirectory/Photos/201412231435380.UAB_Trauma_Kerby_forwe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572500" y="3930143"/>
            <a:ext cx="1352550" cy="1905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Acute Care Surgery</a:t>
            </a:r>
            <a:endParaRPr lang="en-US" dirty="0"/>
          </a:p>
        </p:txBody>
      </p:sp>
    </p:spTree>
    <p:extLst>
      <p:ext uri="{BB962C8B-B14F-4D97-AF65-F5344CB8AC3E}">
        <p14:creationId xmlns:p14="http://schemas.microsoft.com/office/powerpoint/2010/main" val="1336569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Clinical Program </a:t>
            </a:r>
            <a:br>
              <a:rPr lang="en-US" dirty="0"/>
            </a:br>
            <a:r>
              <a:rPr lang="en-US" dirty="0"/>
              <a:t>Specialization and Expansion</a:t>
            </a:r>
          </a:p>
        </p:txBody>
      </p:sp>
      <p:sp>
        <p:nvSpPr>
          <p:cNvPr id="3" name="Content Placeholder 2"/>
          <p:cNvSpPr>
            <a:spLocks noGrp="1"/>
          </p:cNvSpPr>
          <p:nvPr>
            <p:ph idx="1"/>
          </p:nvPr>
        </p:nvSpPr>
        <p:spPr/>
        <p:txBody>
          <a:bodyPr/>
          <a:lstStyle/>
          <a:p>
            <a:r>
              <a:rPr lang="en-US" dirty="0" smtClean="0"/>
              <a:t>Surgeons at key clinical leadership positions</a:t>
            </a:r>
          </a:p>
          <a:p>
            <a:r>
              <a:rPr lang="en-US" dirty="0" smtClean="0"/>
              <a:t>New leadership positions</a:t>
            </a:r>
          </a:p>
          <a:p>
            <a:r>
              <a:rPr lang="en-US" dirty="0" smtClean="0"/>
              <a:t>Satellite business development</a:t>
            </a:r>
          </a:p>
          <a:p>
            <a:r>
              <a:rPr lang="en-US" dirty="0"/>
              <a:t>Expansion of </a:t>
            </a:r>
            <a:r>
              <a:rPr lang="en-US" dirty="0" smtClean="0"/>
              <a:t>liver, kidney, and small bowel transplantation</a:t>
            </a:r>
            <a:endParaRPr lang="en-US" dirty="0"/>
          </a:p>
          <a:p>
            <a:r>
              <a:rPr lang="en-US" dirty="0"/>
              <a:t>Acute Care Surgery at UAB </a:t>
            </a:r>
            <a:r>
              <a:rPr lang="en-US" dirty="0" smtClean="0"/>
              <a:t>Hospital</a:t>
            </a:r>
          </a:p>
          <a:p>
            <a:r>
              <a:rPr lang="en-US" dirty="0" smtClean="0"/>
              <a:t>Robotics</a:t>
            </a:r>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4204186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646879" y="1220555"/>
            <a:ext cx="2802376" cy="312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Robotics</a:t>
            </a:r>
            <a:endParaRPr lang="en-US" dirty="0"/>
          </a:p>
        </p:txBody>
      </p:sp>
      <p:sp>
        <p:nvSpPr>
          <p:cNvPr id="4" name="Content Placeholder 3"/>
          <p:cNvSpPr>
            <a:spLocks noGrp="1"/>
          </p:cNvSpPr>
          <p:nvPr>
            <p:ph sz="half" idx="4294967295"/>
          </p:nvPr>
        </p:nvSpPr>
        <p:spPr>
          <a:xfrm>
            <a:off x="5369596" y="4496136"/>
            <a:ext cx="3333750" cy="2419350"/>
          </a:xfrm>
        </p:spPr>
        <p:txBody>
          <a:bodyPr/>
          <a:lstStyle/>
          <a:p>
            <a:r>
              <a:rPr lang="en-US" sz="2400" dirty="0" smtClean="0"/>
              <a:t>Largest Academic Robotics Program</a:t>
            </a:r>
          </a:p>
          <a:p>
            <a:r>
              <a:rPr lang="en-US" sz="2400" dirty="0" smtClean="0"/>
              <a:t>Grow clinical volume</a:t>
            </a:r>
          </a:p>
          <a:p>
            <a:r>
              <a:rPr lang="en-US" sz="2400" dirty="0" smtClean="0"/>
              <a:t>Training Center </a:t>
            </a:r>
            <a:endParaRPr lang="en-US" sz="2400" dirty="0"/>
          </a:p>
        </p:txBody>
      </p:sp>
      <p:pic>
        <p:nvPicPr>
          <p:cNvPr id="6" name="Picture 2" descr="https://apps.medicine.uab.edu/FacultyDirectory/Photos/2014626134830.Cannon_for_we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910026" y="1146313"/>
            <a:ext cx="1038758" cy="14630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apps.medicine.uab.edu/FacultyDirectory/Photos/20148221358120.Satellite1.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953500" y="4889731"/>
            <a:ext cx="1029600" cy="145014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s://apps.medicine.uab.edu/FacultyDirectory/Photos/20146261353340.Cerfolio_robert.jpe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872442" y="2976176"/>
            <a:ext cx="1141171" cy="14630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8781631" y="2666273"/>
            <a:ext cx="1295547" cy="307777"/>
          </a:xfrm>
          <a:prstGeom prst="rect">
            <a:avLst/>
          </a:prstGeom>
          <a:noFill/>
        </p:spPr>
        <p:txBody>
          <a:bodyPr wrap="none" rtlCol="0">
            <a:spAutoFit/>
          </a:bodyPr>
          <a:lstStyle/>
          <a:p>
            <a:r>
              <a:rPr lang="en-US" sz="1400" dirty="0" smtClean="0"/>
              <a:t>Jamie Cannon</a:t>
            </a:r>
            <a:endParaRPr lang="en-US" sz="1400" dirty="0"/>
          </a:p>
        </p:txBody>
      </p:sp>
      <p:sp>
        <p:nvSpPr>
          <p:cNvPr id="10" name="TextBox 9"/>
          <p:cNvSpPr txBox="1"/>
          <p:nvPr/>
        </p:nvSpPr>
        <p:spPr>
          <a:xfrm>
            <a:off x="8744760" y="4496136"/>
            <a:ext cx="1396536" cy="307777"/>
          </a:xfrm>
          <a:prstGeom prst="rect">
            <a:avLst/>
          </a:prstGeom>
          <a:noFill/>
        </p:spPr>
        <p:txBody>
          <a:bodyPr wrap="none" rtlCol="0">
            <a:spAutoFit/>
          </a:bodyPr>
          <a:lstStyle/>
          <a:p>
            <a:r>
              <a:rPr lang="en-US" sz="1400" dirty="0" smtClean="0"/>
              <a:t>Robert Cerfolio</a:t>
            </a:r>
            <a:endParaRPr lang="en-US" sz="1400" dirty="0"/>
          </a:p>
        </p:txBody>
      </p:sp>
      <p:sp>
        <p:nvSpPr>
          <p:cNvPr id="11" name="TextBox 10"/>
          <p:cNvSpPr txBox="1"/>
          <p:nvPr/>
        </p:nvSpPr>
        <p:spPr>
          <a:xfrm>
            <a:off x="8745989" y="6409691"/>
            <a:ext cx="1444627" cy="307777"/>
          </a:xfrm>
          <a:prstGeom prst="rect">
            <a:avLst/>
          </a:prstGeom>
          <a:noFill/>
        </p:spPr>
        <p:txBody>
          <a:bodyPr wrap="none" rtlCol="0">
            <a:spAutoFit/>
          </a:bodyPr>
          <a:lstStyle/>
          <a:p>
            <a:r>
              <a:rPr lang="en-US" sz="1400" dirty="0" smtClean="0"/>
              <a:t>John Porterfield</a:t>
            </a:r>
            <a:endParaRPr lang="en-US" sz="1400" dirty="0"/>
          </a:p>
        </p:txBody>
      </p:sp>
      <p:pic>
        <p:nvPicPr>
          <p:cNvPr id="1027" name="Picture 3"/>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3500" y="1183986"/>
            <a:ext cx="3890193" cy="4912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79570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67100" y="102134"/>
            <a:ext cx="6460365" cy="3645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409700" y="1100961"/>
            <a:ext cx="1450731"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a:xfrm>
            <a:off x="1200150" y="3850216"/>
            <a:ext cx="8872538" cy="1636183"/>
          </a:xfrm>
        </p:spPr>
        <p:txBody>
          <a:bodyPr/>
          <a:lstStyle/>
          <a:p>
            <a:r>
              <a:rPr lang="en-US" sz="2000" dirty="0"/>
              <a:t>“My hearty congratulations. Look forward to hearing great things from an already renowned UAB surgery tradition”</a:t>
            </a:r>
          </a:p>
          <a:p>
            <a:r>
              <a:rPr lang="en-US" sz="2000" dirty="0"/>
              <a:t>Congratulations Herb. An excellent academic institution! </a:t>
            </a:r>
          </a:p>
          <a:p>
            <a:r>
              <a:rPr lang="en-US" sz="2000" dirty="0"/>
              <a:t>“Clearly it is one of the top programs in America. Huge clinical operations. Your only challenge will be navigating the strife between Alabama and Auburn football fans.”</a:t>
            </a:r>
          </a:p>
          <a:p>
            <a:endParaRPr lang="en-US" sz="2000" dirty="0"/>
          </a:p>
        </p:txBody>
      </p:sp>
    </p:spTree>
    <p:extLst>
      <p:ext uri="{BB962C8B-B14F-4D97-AF65-F5344CB8AC3E}">
        <p14:creationId xmlns:p14="http://schemas.microsoft.com/office/powerpoint/2010/main" val="241698967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UAB Department of Surgery</a:t>
            </a:r>
            <a:endParaRPr lang="en-US" dirty="0"/>
          </a:p>
        </p:txBody>
      </p:sp>
      <p:pic>
        <p:nvPicPr>
          <p:cNvPr id="4" name="Picture 2" descr="C:\Users\Herbert Chen\AppData\Local\Microsoft\Windows\Temporary Internet Files\Content.Outlook\EHXR4RYK\IMG_069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028700" y="1905000"/>
            <a:ext cx="4099560" cy="2799521"/>
          </a:xfrm>
          <a:prstGeom prst="rect">
            <a:avLst/>
          </a:prstGeom>
          <a:noFill/>
          <a:scene3d>
            <a:camera prst="orthographicFront">
              <a:rot lat="0" lon="0" rev="16200000"/>
            </a:camera>
            <a:lightRig rig="threePt" dir="t"/>
          </a:scene3d>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4539987" y="4710924"/>
            <a:ext cx="5400676" cy="8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lvl1pPr algn="ctr" rtl="0" eaLnBrk="0" fontAlgn="base" hangingPunct="0">
              <a:spcBef>
                <a:spcPct val="0"/>
              </a:spcBef>
              <a:spcAft>
                <a:spcPct val="0"/>
              </a:spcAft>
              <a:defRPr sz="4000" b="1">
                <a:solidFill>
                  <a:srgbClr val="FAFD00"/>
                </a:solidFill>
                <a:latin typeface="+mj-lt"/>
                <a:ea typeface="+mj-ea"/>
                <a:cs typeface="+mj-cs"/>
              </a:defRPr>
            </a:lvl1pPr>
            <a:lvl2pPr algn="ctr" rtl="0" eaLnBrk="0" fontAlgn="base" hangingPunct="0">
              <a:spcBef>
                <a:spcPct val="0"/>
              </a:spcBef>
              <a:spcAft>
                <a:spcPct val="0"/>
              </a:spcAft>
              <a:defRPr sz="4000" b="1">
                <a:solidFill>
                  <a:srgbClr val="FAFD00"/>
                </a:solidFill>
                <a:latin typeface="Times New Roman" pitchFamily="18" charset="0"/>
              </a:defRPr>
            </a:lvl2pPr>
            <a:lvl3pPr algn="ctr" rtl="0" eaLnBrk="0" fontAlgn="base" hangingPunct="0">
              <a:spcBef>
                <a:spcPct val="0"/>
              </a:spcBef>
              <a:spcAft>
                <a:spcPct val="0"/>
              </a:spcAft>
              <a:defRPr sz="4000" b="1">
                <a:solidFill>
                  <a:srgbClr val="FAFD00"/>
                </a:solidFill>
                <a:latin typeface="Times New Roman" pitchFamily="18" charset="0"/>
              </a:defRPr>
            </a:lvl3pPr>
            <a:lvl4pPr algn="ctr" rtl="0" eaLnBrk="0" fontAlgn="base" hangingPunct="0">
              <a:spcBef>
                <a:spcPct val="0"/>
              </a:spcBef>
              <a:spcAft>
                <a:spcPct val="0"/>
              </a:spcAft>
              <a:defRPr sz="4000" b="1">
                <a:solidFill>
                  <a:srgbClr val="FAFD00"/>
                </a:solidFill>
                <a:latin typeface="Times New Roman" pitchFamily="18" charset="0"/>
              </a:defRPr>
            </a:lvl4pPr>
            <a:lvl5pPr algn="ctr" rtl="0" eaLnBrk="0" fontAlgn="base" hangingPunct="0">
              <a:spcBef>
                <a:spcPct val="0"/>
              </a:spcBef>
              <a:spcAft>
                <a:spcPct val="0"/>
              </a:spcAft>
              <a:defRPr sz="4000" b="1">
                <a:solidFill>
                  <a:srgbClr val="FAFD00"/>
                </a:solidFill>
                <a:latin typeface="Times New Roman" pitchFamily="18" charset="0"/>
              </a:defRPr>
            </a:lvl5pPr>
            <a:lvl6pPr marL="457200" algn="ctr" rtl="0" eaLnBrk="0" fontAlgn="base" hangingPunct="0">
              <a:spcBef>
                <a:spcPct val="0"/>
              </a:spcBef>
              <a:spcAft>
                <a:spcPct val="0"/>
              </a:spcAft>
              <a:defRPr sz="4000" b="1">
                <a:solidFill>
                  <a:srgbClr val="FAFD00"/>
                </a:solidFill>
                <a:latin typeface="Times New Roman" pitchFamily="18" charset="0"/>
              </a:defRPr>
            </a:lvl6pPr>
            <a:lvl7pPr marL="914400" algn="ctr" rtl="0" eaLnBrk="0" fontAlgn="base" hangingPunct="0">
              <a:spcBef>
                <a:spcPct val="0"/>
              </a:spcBef>
              <a:spcAft>
                <a:spcPct val="0"/>
              </a:spcAft>
              <a:defRPr sz="4000" b="1">
                <a:solidFill>
                  <a:srgbClr val="FAFD00"/>
                </a:solidFill>
                <a:latin typeface="Times New Roman" pitchFamily="18" charset="0"/>
              </a:defRPr>
            </a:lvl7pPr>
            <a:lvl8pPr marL="1371600" algn="ctr" rtl="0" eaLnBrk="0" fontAlgn="base" hangingPunct="0">
              <a:spcBef>
                <a:spcPct val="0"/>
              </a:spcBef>
              <a:spcAft>
                <a:spcPct val="0"/>
              </a:spcAft>
              <a:defRPr sz="4000" b="1">
                <a:solidFill>
                  <a:srgbClr val="FAFD00"/>
                </a:solidFill>
                <a:latin typeface="Times New Roman" pitchFamily="18" charset="0"/>
              </a:defRPr>
            </a:lvl8pPr>
            <a:lvl9pPr marL="1828800" algn="ctr" rtl="0" eaLnBrk="0" fontAlgn="base" hangingPunct="0">
              <a:spcBef>
                <a:spcPct val="0"/>
              </a:spcBef>
              <a:spcAft>
                <a:spcPct val="0"/>
              </a:spcAft>
              <a:defRPr sz="4000" b="1">
                <a:solidFill>
                  <a:srgbClr val="FAFD00"/>
                </a:solidFill>
                <a:latin typeface="Times New Roman" pitchFamily="18" charset="0"/>
              </a:defRPr>
            </a:lvl9pPr>
          </a:lstStyle>
          <a:p>
            <a:r>
              <a:rPr lang="en-US" sz="2800" b="0" kern="0" dirty="0" smtClean="0">
                <a:solidFill>
                  <a:schemeClr val="tx1"/>
                </a:solidFill>
                <a:latin typeface="+mn-lt"/>
              </a:rPr>
              <a:t>Feedback:  herbchen@uab.edu</a:t>
            </a:r>
            <a:endParaRPr lang="en-US" sz="2800" b="0" kern="0" dirty="0">
              <a:solidFill>
                <a:schemeClr val="tx1"/>
              </a:solidFill>
              <a:latin typeface="+mn-lt"/>
            </a:endParaRPr>
          </a:p>
        </p:txBody>
      </p:sp>
      <p:sp>
        <p:nvSpPr>
          <p:cNvPr id="7" name="Rectangle 6"/>
          <p:cNvSpPr/>
          <p:nvPr/>
        </p:nvSpPr>
        <p:spPr>
          <a:xfrm>
            <a:off x="4668575" y="1724761"/>
            <a:ext cx="5143500" cy="2308324"/>
          </a:xfrm>
          <a:prstGeom prst="rect">
            <a:avLst/>
          </a:prstGeom>
        </p:spPr>
        <p:txBody>
          <a:bodyPr>
            <a:spAutoFit/>
          </a:bodyPr>
          <a:lstStyle/>
          <a:p>
            <a:r>
              <a:rPr lang="en-US" sz="2400" b="0" dirty="0">
                <a:latin typeface="Arial" charset="0"/>
                <a:ea typeface="Arial" charset="0"/>
                <a:cs typeface="Arial" charset="0"/>
              </a:rPr>
              <a:t>“Always be totally loyal to the institution for which you work</a:t>
            </a:r>
            <a:r>
              <a:rPr lang="en-US" sz="2400" b="0" dirty="0" smtClean="0">
                <a:latin typeface="Arial" charset="0"/>
                <a:ea typeface="Arial" charset="0"/>
                <a:cs typeface="Arial" charset="0"/>
              </a:rPr>
              <a:t>. </a:t>
            </a:r>
            <a:r>
              <a:rPr lang="en-US" sz="2400" b="0" dirty="0">
                <a:latin typeface="Arial" charset="0"/>
                <a:ea typeface="Arial" charset="0"/>
                <a:cs typeface="Arial" charset="0"/>
              </a:rPr>
              <a:t>If you don’t have the best interest of the organization at heart….you are in the wrong place.”</a:t>
            </a:r>
          </a:p>
          <a:p>
            <a:pPr marL="334963" lvl="1" indent="0">
              <a:buNone/>
            </a:pPr>
            <a:r>
              <a:rPr lang="en-US" sz="2400" b="0" dirty="0">
                <a:latin typeface="Arial" charset="0"/>
                <a:ea typeface="Arial" charset="0"/>
                <a:cs typeface="Arial" charset="0"/>
              </a:rPr>
              <a:t>- </a:t>
            </a:r>
            <a:r>
              <a:rPr lang="en-US" sz="2400" b="0" i="1" dirty="0">
                <a:latin typeface="Arial" charset="0"/>
                <a:ea typeface="Arial" charset="0"/>
                <a:cs typeface="Arial" charset="0"/>
              </a:rPr>
              <a:t>Bear Bryant</a:t>
            </a:r>
          </a:p>
        </p:txBody>
      </p:sp>
    </p:spTree>
    <p:extLst>
      <p:ext uri="{BB962C8B-B14F-4D97-AF65-F5344CB8AC3E}">
        <p14:creationId xmlns:p14="http://schemas.microsoft.com/office/powerpoint/2010/main" val="908365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63013" y="228600"/>
            <a:ext cx="5876693"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http://www.picturebirmingham.com/wp-content/uploads/2014/07/140703-Beams-Over-Birmingham-1144x76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98142" y="3221955"/>
            <a:ext cx="5328520" cy="3549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62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nvSpPr>
        <p:spPr bwMode="auto">
          <a:xfrm>
            <a:off x="857250" y="0"/>
            <a:ext cx="9344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defTabSz="457200" rtl="0" eaLnBrk="0" fontAlgn="base" hangingPunct="0">
              <a:spcBef>
                <a:spcPct val="0"/>
              </a:spcBef>
              <a:spcAft>
                <a:spcPct val="0"/>
              </a:spcAft>
              <a:defRPr sz="2900" kern="1200">
                <a:solidFill>
                  <a:srgbClr val="3C6748"/>
                </a:solidFill>
                <a:latin typeface="Arial Black" pitchFamily="34" charset="0"/>
                <a:ea typeface="ヒラギノ角ゴ Pro W3" pitchFamily="-109" charset="-128"/>
                <a:cs typeface="Cambria" pitchFamily="18" charset="0"/>
              </a:defRPr>
            </a:lvl1pPr>
            <a:lvl2pPr algn="r" defTabSz="457200" rtl="0" eaLnBrk="0" fontAlgn="base" hangingPunct="0">
              <a:spcBef>
                <a:spcPct val="0"/>
              </a:spcBef>
              <a:spcAft>
                <a:spcPct val="0"/>
              </a:spcAft>
              <a:defRPr sz="2900">
                <a:solidFill>
                  <a:srgbClr val="3C6748"/>
                </a:solidFill>
                <a:latin typeface="Arial Black" pitchFamily="34" charset="0"/>
                <a:ea typeface="ヒラギノ角ゴ Pro W3" pitchFamily="-109" charset="-128"/>
                <a:cs typeface="Cambria" pitchFamily="18" charset="0"/>
              </a:defRPr>
            </a:lvl2pPr>
            <a:lvl3pPr algn="r" defTabSz="457200" rtl="0" eaLnBrk="0" fontAlgn="base" hangingPunct="0">
              <a:spcBef>
                <a:spcPct val="0"/>
              </a:spcBef>
              <a:spcAft>
                <a:spcPct val="0"/>
              </a:spcAft>
              <a:defRPr sz="2900">
                <a:solidFill>
                  <a:srgbClr val="3C6748"/>
                </a:solidFill>
                <a:latin typeface="Arial Black" pitchFamily="34" charset="0"/>
                <a:ea typeface="ヒラギノ角ゴ Pro W3" pitchFamily="-109" charset="-128"/>
                <a:cs typeface="Cambria" pitchFamily="18" charset="0"/>
              </a:defRPr>
            </a:lvl3pPr>
            <a:lvl4pPr algn="r" defTabSz="457200" rtl="0" eaLnBrk="0" fontAlgn="base" hangingPunct="0">
              <a:spcBef>
                <a:spcPct val="0"/>
              </a:spcBef>
              <a:spcAft>
                <a:spcPct val="0"/>
              </a:spcAft>
              <a:defRPr sz="2900">
                <a:solidFill>
                  <a:srgbClr val="3C6748"/>
                </a:solidFill>
                <a:latin typeface="Arial Black" pitchFamily="34" charset="0"/>
                <a:ea typeface="ヒラギノ角ゴ Pro W3" pitchFamily="-109" charset="-128"/>
                <a:cs typeface="Cambria" pitchFamily="18" charset="0"/>
              </a:defRPr>
            </a:lvl4pPr>
            <a:lvl5pPr algn="r" defTabSz="457200" rtl="0" eaLnBrk="0" fontAlgn="base" hangingPunct="0">
              <a:spcBef>
                <a:spcPct val="0"/>
              </a:spcBef>
              <a:spcAft>
                <a:spcPct val="0"/>
              </a:spcAft>
              <a:defRPr sz="2900">
                <a:solidFill>
                  <a:srgbClr val="3C6748"/>
                </a:solidFill>
                <a:latin typeface="Arial Black" pitchFamily="34" charset="0"/>
                <a:ea typeface="ヒラギノ角ゴ Pro W3" pitchFamily="-109" charset="-128"/>
                <a:cs typeface="Cambria" pitchFamily="18" charset="0"/>
              </a:defRPr>
            </a:lvl5pPr>
            <a:lvl6pPr marL="457200" algn="ctr" defTabSz="457200" rtl="0" fontAlgn="base">
              <a:spcBef>
                <a:spcPct val="0"/>
              </a:spcBef>
              <a:spcAft>
                <a:spcPct val="0"/>
              </a:spcAft>
              <a:defRPr sz="4400">
                <a:solidFill>
                  <a:schemeClr val="tx1"/>
                </a:solidFill>
                <a:latin typeface="Calibri" pitchFamily="-109" charset="0"/>
                <a:ea typeface="ヒラギノ角ゴ Pro W3" pitchFamily="-109" charset="-128"/>
                <a:cs typeface="ヒラギノ角ゴ Pro W3" pitchFamily="-109" charset="-128"/>
              </a:defRPr>
            </a:lvl6pPr>
            <a:lvl7pPr marL="914400" algn="ctr" defTabSz="457200" rtl="0" fontAlgn="base">
              <a:spcBef>
                <a:spcPct val="0"/>
              </a:spcBef>
              <a:spcAft>
                <a:spcPct val="0"/>
              </a:spcAft>
              <a:defRPr sz="4400">
                <a:solidFill>
                  <a:schemeClr val="tx1"/>
                </a:solidFill>
                <a:latin typeface="Calibri" pitchFamily="-109" charset="0"/>
                <a:ea typeface="ヒラギノ角ゴ Pro W3" pitchFamily="-109" charset="-128"/>
                <a:cs typeface="ヒラギノ角ゴ Pro W3" pitchFamily="-109" charset="-128"/>
              </a:defRPr>
            </a:lvl7pPr>
            <a:lvl8pPr marL="1371600" algn="ctr" defTabSz="457200" rtl="0" fontAlgn="base">
              <a:spcBef>
                <a:spcPct val="0"/>
              </a:spcBef>
              <a:spcAft>
                <a:spcPct val="0"/>
              </a:spcAft>
              <a:defRPr sz="4400">
                <a:solidFill>
                  <a:schemeClr val="tx1"/>
                </a:solidFill>
                <a:latin typeface="Calibri" pitchFamily="-109" charset="0"/>
                <a:ea typeface="ヒラギノ角ゴ Pro W3" pitchFamily="-109" charset="-128"/>
                <a:cs typeface="ヒラギノ角ゴ Pro W3" pitchFamily="-109" charset="-128"/>
              </a:defRPr>
            </a:lvl8pPr>
            <a:lvl9pPr marL="1828800" algn="ctr" defTabSz="457200" rtl="0" fontAlgn="base">
              <a:spcBef>
                <a:spcPct val="0"/>
              </a:spcBef>
              <a:spcAft>
                <a:spcPct val="0"/>
              </a:spcAft>
              <a:defRPr sz="4400">
                <a:solidFill>
                  <a:schemeClr val="tx1"/>
                </a:solidFill>
                <a:latin typeface="Calibri" pitchFamily="-109" charset="0"/>
                <a:ea typeface="ヒラギノ角ゴ Pro W3" pitchFamily="-109" charset="-128"/>
                <a:cs typeface="ヒラギノ角ゴ Pro W3" pitchFamily="-109" charset="-128"/>
              </a:defRPr>
            </a:lvl9pPr>
          </a:lstStyle>
          <a:p>
            <a:r>
              <a:rPr lang="en-US" sz="2200" b="0" dirty="0" smtClean="0"/>
              <a:t>NIH Ranking of UAB SOM Compared to Public SOMs</a:t>
            </a:r>
            <a:endParaRPr lang="en-US" sz="2200" b="0" dirty="0"/>
          </a:p>
        </p:txBody>
      </p:sp>
      <p:graphicFrame>
        <p:nvGraphicFramePr>
          <p:cNvPr id="5" name="Content Placeholder 15"/>
          <p:cNvGraphicFramePr>
            <a:graphicFrameLocks/>
          </p:cNvGraphicFramePr>
          <p:nvPr>
            <p:extLst>
              <p:ext uri="{D42A27DB-BD31-4B8C-83A1-F6EECF244321}">
                <p14:modId xmlns:p14="http://schemas.microsoft.com/office/powerpoint/2010/main" val="477062305"/>
              </p:ext>
            </p:extLst>
          </p:nvPr>
        </p:nvGraphicFramePr>
        <p:xfrm>
          <a:off x="1457325" y="1066800"/>
          <a:ext cx="7972425" cy="4446494"/>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5400679" y="6206863"/>
            <a:ext cx="4710023" cy="461665"/>
          </a:xfrm>
          <a:prstGeom prst="rect">
            <a:avLst/>
          </a:prstGeom>
        </p:spPr>
        <p:txBody>
          <a:bodyPr wrap="square">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5pPr>
            <a:lvl6pPr marL="2286000" algn="l" defTabSz="914400" rtl="0" eaLnBrk="1" latinLnBrk="0" hangingPunct="1">
              <a:defRPr kern="1200">
                <a:solidFill>
                  <a:schemeClr val="tx1"/>
                </a:solidFill>
                <a:latin typeface="Arial" pitchFamily="34" charset="0"/>
                <a:ea typeface="ヒラギノ角ゴ Pro W3"/>
                <a:cs typeface="ヒラギノ角ゴ Pro W3"/>
              </a:defRPr>
            </a:lvl6pPr>
            <a:lvl7pPr marL="2743200" algn="l" defTabSz="914400" rtl="0" eaLnBrk="1" latinLnBrk="0" hangingPunct="1">
              <a:defRPr kern="1200">
                <a:solidFill>
                  <a:schemeClr val="tx1"/>
                </a:solidFill>
                <a:latin typeface="Arial" pitchFamily="34" charset="0"/>
                <a:ea typeface="ヒラギノ角ゴ Pro W3"/>
                <a:cs typeface="ヒラギノ角ゴ Pro W3"/>
              </a:defRPr>
            </a:lvl7pPr>
            <a:lvl8pPr marL="3200400" algn="l" defTabSz="914400" rtl="0" eaLnBrk="1" latinLnBrk="0" hangingPunct="1">
              <a:defRPr kern="1200">
                <a:solidFill>
                  <a:schemeClr val="tx1"/>
                </a:solidFill>
                <a:latin typeface="Arial" pitchFamily="34" charset="0"/>
                <a:ea typeface="ヒラギノ角ゴ Pro W3"/>
                <a:cs typeface="ヒラギノ角ゴ Pro W3"/>
              </a:defRPr>
            </a:lvl8pPr>
            <a:lvl9pPr marL="3657600" algn="l" defTabSz="914400" rtl="0" eaLnBrk="1" latinLnBrk="0" hangingPunct="1">
              <a:defRPr kern="1200">
                <a:solidFill>
                  <a:schemeClr val="tx1"/>
                </a:solidFill>
                <a:latin typeface="Arial" pitchFamily="34" charset="0"/>
                <a:ea typeface="ヒラギノ角ゴ Pro W3"/>
                <a:cs typeface="ヒラギノ角ゴ Pro W3"/>
              </a:defRPr>
            </a:lvl9pPr>
          </a:lstStyle>
          <a:p>
            <a:pPr eaLnBrk="1" hangingPunct="1"/>
            <a:r>
              <a:rPr lang="en-US" sz="1200" b="0" u="sng" dirty="0">
                <a:solidFill>
                  <a:prstClr val="black"/>
                </a:solidFill>
              </a:rPr>
              <a:t>Notes</a:t>
            </a:r>
          </a:p>
          <a:p>
            <a:pPr marL="228600" indent="-228600" eaLnBrk="1" hangingPunct="1">
              <a:buFontTx/>
              <a:buAutoNum type="alphaLcParenBoth"/>
            </a:pPr>
            <a:r>
              <a:rPr lang="en-US" sz="1200" b="0" dirty="0" smtClean="0">
                <a:solidFill>
                  <a:prstClr val="black"/>
                </a:solidFill>
              </a:rPr>
              <a:t> Preliminary</a:t>
            </a:r>
            <a:r>
              <a:rPr lang="en-US" sz="1200" b="0" dirty="0">
                <a:solidFill>
                  <a:prstClr val="black"/>
                </a:solidFill>
              </a:rPr>
              <a:t>.  Based on NIH data as of 10/05/15.</a:t>
            </a:r>
          </a:p>
        </p:txBody>
      </p:sp>
    </p:spTree>
    <p:extLst>
      <p:ext uri="{BB962C8B-B14F-4D97-AF65-F5344CB8AC3E}">
        <p14:creationId xmlns:p14="http://schemas.microsoft.com/office/powerpoint/2010/main" val="36035511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41879344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 Departments NIH Ranking</a:t>
            </a:r>
            <a:endParaRPr lang="en-US" dirty="0"/>
          </a:p>
        </p:txBody>
      </p:sp>
      <p:sp>
        <p:nvSpPr>
          <p:cNvPr id="4" name="TextBox 3"/>
          <p:cNvSpPr txBox="1"/>
          <p:nvPr/>
        </p:nvSpPr>
        <p:spPr>
          <a:xfrm>
            <a:off x="5728767" y="6428800"/>
            <a:ext cx="3860352" cy="276999"/>
          </a:xfrm>
          <a:prstGeom prst="rect">
            <a:avLst/>
          </a:prstGeom>
          <a:solidFill>
            <a:schemeClr val="bg2">
              <a:lumMod val="90000"/>
            </a:schemeClr>
          </a:solidFill>
        </p:spPr>
        <p:txBody>
          <a:bodyPr wrap="none" rtlCol="0">
            <a:spAutoFit/>
          </a:bodyPr>
          <a:lstStyle/>
          <a:p>
            <a:pPr algn="l" defTabSz="457200" eaLnBrk="1" hangingPunct="1"/>
            <a:r>
              <a:rPr lang="en-US" sz="1200" b="0" dirty="0" smtClean="0">
                <a:solidFill>
                  <a:prstClr val="black"/>
                </a:solidFill>
                <a:latin typeface="Arial" pitchFamily="34" charset="0"/>
              </a:rPr>
              <a:t>*FY15 Rank is calculated based on 10/14/15 NIH data</a:t>
            </a:r>
            <a:endParaRPr lang="en-US" sz="1200" b="0" dirty="0">
              <a:solidFill>
                <a:prstClr val="black"/>
              </a:solidFill>
              <a:latin typeface="Arial" pitchFamily="34" charset="0"/>
            </a:endParaRPr>
          </a:p>
        </p:txBody>
      </p:sp>
      <p:pic>
        <p:nvPicPr>
          <p:cNvPr id="5" name="Picture 4"/>
          <p:cNvPicPr>
            <a:picLocks noChangeAspect="1"/>
          </p:cNvPicPr>
          <p:nvPr/>
        </p:nvPicPr>
        <p:blipFill>
          <a:blip r:embed="rId2"/>
          <a:stretch>
            <a:fillRect/>
          </a:stretch>
        </p:blipFill>
        <p:spPr>
          <a:xfrm>
            <a:off x="1313240" y="1120346"/>
            <a:ext cx="8758425" cy="5047926"/>
          </a:xfrm>
          <a:prstGeom prst="rect">
            <a:avLst/>
          </a:prstGeom>
        </p:spPr>
      </p:pic>
    </p:spTree>
    <p:extLst>
      <p:ext uri="{BB962C8B-B14F-4D97-AF65-F5344CB8AC3E}">
        <p14:creationId xmlns:p14="http://schemas.microsoft.com/office/powerpoint/2010/main" val="169140038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oard Presentation Design Template">
  <a:themeElements>
    <a:clrScheme name="Board Presentation Design Template 8">
      <a:dk1>
        <a:srgbClr val="000000"/>
      </a:dk1>
      <a:lt1>
        <a:srgbClr val="FFFFFF"/>
      </a:lt1>
      <a:dk2>
        <a:srgbClr val="000000"/>
      </a:dk2>
      <a:lt2>
        <a:srgbClr val="006600"/>
      </a:lt2>
      <a:accent1>
        <a:srgbClr val="FFCC00"/>
      </a:accent1>
      <a:accent2>
        <a:srgbClr val="000066"/>
      </a:accent2>
      <a:accent3>
        <a:srgbClr val="FFFFFF"/>
      </a:accent3>
      <a:accent4>
        <a:srgbClr val="000000"/>
      </a:accent4>
      <a:accent5>
        <a:srgbClr val="FFE2AA"/>
      </a:accent5>
      <a:accent6>
        <a:srgbClr val="00005C"/>
      </a:accent6>
      <a:hlink>
        <a:srgbClr val="D1D1FF"/>
      </a:hlink>
      <a:folHlink>
        <a:srgbClr val="CF0E30"/>
      </a:folHlink>
    </a:clrScheme>
    <a:fontScheme name="Board Presentation Design Template">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Board Presentation Design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oard Presentation Design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oard Presentation Design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oard Presentation Design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oard Presentation Design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oard Presentation Design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oard Presentation Design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oard Presentation Design Template 8">
        <a:dk1>
          <a:srgbClr val="000000"/>
        </a:dk1>
        <a:lt1>
          <a:srgbClr val="FFFFFF"/>
        </a:lt1>
        <a:dk2>
          <a:srgbClr val="000000"/>
        </a:dk2>
        <a:lt2>
          <a:srgbClr val="006600"/>
        </a:lt2>
        <a:accent1>
          <a:srgbClr val="FFCC00"/>
        </a:accent1>
        <a:accent2>
          <a:srgbClr val="000066"/>
        </a:accent2>
        <a:accent3>
          <a:srgbClr val="FFFFFF"/>
        </a:accent3>
        <a:accent4>
          <a:srgbClr val="000000"/>
        </a:accent4>
        <a:accent5>
          <a:srgbClr val="FFE2AA"/>
        </a:accent5>
        <a:accent6>
          <a:srgbClr val="00005C"/>
        </a:accent6>
        <a:hlink>
          <a:srgbClr val="D1D1FF"/>
        </a:hlink>
        <a:folHlink>
          <a:srgbClr val="CF0E3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HD:Microsoft Office:Microsoft PowerPoint 4:</Template>
  <TotalTime>1472227811</TotalTime>
  <Pages>26</Pages>
  <Words>2078</Words>
  <Application>Microsoft Macintosh PowerPoint</Application>
  <PresentationFormat>35mm Slides</PresentationFormat>
  <Paragraphs>452</Paragraphs>
  <Slides>68</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68</vt:i4>
      </vt:variant>
    </vt:vector>
  </HeadingPairs>
  <TitlesOfParts>
    <vt:vector size="77" baseType="lpstr">
      <vt:lpstr>Arial Black</vt:lpstr>
      <vt:lpstr>Arial Narrow</vt:lpstr>
      <vt:lpstr>Cambria</vt:lpstr>
      <vt:lpstr>ＭＳ Ｐゴシック</vt:lpstr>
      <vt:lpstr>Times New Roman</vt:lpstr>
      <vt:lpstr>Wingdings</vt:lpstr>
      <vt:lpstr>ヒラギノ角ゴ Pro W3</vt:lpstr>
      <vt:lpstr>Arial</vt:lpstr>
      <vt:lpstr>2_Board Presentation Design Template</vt:lpstr>
      <vt:lpstr>State of the UAB Department of Surgery</vt:lpstr>
      <vt:lpstr>PowerPoint Presentation</vt:lpstr>
      <vt:lpstr>UAB Department of Surgery</vt:lpstr>
      <vt:lpstr>UAB Department of Surgery</vt:lpstr>
      <vt:lpstr>UAB Department of Surgery Goals</vt:lpstr>
      <vt:lpstr>UAB SOM NIH Ranking</vt:lpstr>
      <vt:lpstr>PowerPoint Presentation</vt:lpstr>
      <vt:lpstr>PowerPoint Presentation</vt:lpstr>
      <vt:lpstr>SOM Departments NIH Ranking</vt:lpstr>
      <vt:lpstr>Faculty with Active Federal  Research Funding</vt:lpstr>
      <vt:lpstr>Faculty with Active Extramural Grants</vt:lpstr>
      <vt:lpstr>Faculty with Pending Awards</vt:lpstr>
      <vt:lpstr>Increase Surgery Research Portfolio</vt:lpstr>
      <vt:lpstr>What is Outcomes Research?</vt:lpstr>
      <vt:lpstr>Research Portfolio Diversification</vt:lpstr>
      <vt:lpstr>Courtney Balentine, MD, MPH Assistant Professor</vt:lpstr>
      <vt:lpstr>The James and John Kirklin Institute  for Research in Surgical Outcomes</vt:lpstr>
      <vt:lpstr>The James and John Kirklin Institute  for Research in Surgical Outcomes</vt:lpstr>
      <vt:lpstr>Increase Surgery Research Portfolio</vt:lpstr>
      <vt:lpstr>UAB Transplant Transformational Challenge: Xenotransplant Institute</vt:lpstr>
      <vt:lpstr>United Therapeutics UAB Collaborative  $20 million </vt:lpstr>
      <vt:lpstr>Joe Tector, MD, PhD Professor and Xenotransplantation Director</vt:lpstr>
      <vt:lpstr>Increase Surgery Research Portfolio</vt:lpstr>
      <vt:lpstr>PowerPoint Presentation</vt:lpstr>
      <vt:lpstr>Greg Kennedy, MD, PhD Professor and GI Division Director</vt:lpstr>
      <vt:lpstr>Renata Jaskula-Sztul, PhD Assistant Professor</vt:lpstr>
      <vt:lpstr>Increase Surgery Research Portfolio</vt:lpstr>
      <vt:lpstr>Timothy King, MD, PhD Associate Professor</vt:lpstr>
      <vt:lpstr>Increase Surgery Research Portfolio</vt:lpstr>
      <vt:lpstr>Active Extramural Funded  Clinical Trials</vt:lpstr>
      <vt:lpstr>Increase Surgery Research Portfolio</vt:lpstr>
      <vt:lpstr>Pediatric Research Office Organizational Chart</vt:lpstr>
      <vt:lpstr>Divisions Utilizing PRO Services May 1 Through November 30, 2015</vt:lpstr>
      <vt:lpstr>Central Surgical Research Office</vt:lpstr>
      <vt:lpstr>UAB Department of Surgery Goals</vt:lpstr>
      <vt:lpstr>Career Development, Social Networking, and Education </vt:lpstr>
      <vt:lpstr>Mentoring Program for  Assistant Professors</vt:lpstr>
      <vt:lpstr>Career Development, Social Networking, and Education </vt:lpstr>
      <vt:lpstr>Megan Yeatts, MBA Director of Communications</vt:lpstr>
      <vt:lpstr>Social Networking</vt:lpstr>
      <vt:lpstr>Career Development, Social Networking, and Education </vt:lpstr>
      <vt:lpstr>PowerPoint Presentation</vt:lpstr>
      <vt:lpstr>Leon H. Ryan, MBA Director of Development</vt:lpstr>
      <vt:lpstr>Career Development, Social Networking, and Education </vt:lpstr>
      <vt:lpstr>PowerPoint Presentation</vt:lpstr>
      <vt:lpstr>PowerPoint Presentation</vt:lpstr>
      <vt:lpstr>Women in Surgery Group</vt:lpstr>
      <vt:lpstr>Career Development, Social Networking, and Education </vt:lpstr>
      <vt:lpstr>Active Extramural Funded  Training Grants</vt:lpstr>
      <vt:lpstr>Education Initiatives</vt:lpstr>
      <vt:lpstr>UAB Department of Surgery Goals</vt:lpstr>
      <vt:lpstr>  Clinical Program  Specialization and Expansion</vt:lpstr>
      <vt:lpstr>UAB: Leaders in Surgery</vt:lpstr>
      <vt:lpstr>Clinical Program  Specialization and Expansion</vt:lpstr>
      <vt:lpstr>New Clinical Leaders</vt:lpstr>
      <vt:lpstr>Clinical Program  Specialization and Expansion</vt:lpstr>
      <vt:lpstr>Provider Environment in the Southeast Possible Encroachment in Alabama</vt:lpstr>
      <vt:lpstr>Satellite Business Development</vt:lpstr>
      <vt:lpstr>Clinical Program  Specialization and Expansion</vt:lpstr>
      <vt:lpstr>PowerPoint Presentation</vt:lpstr>
      <vt:lpstr>Recovery Center for the AOC</vt:lpstr>
      <vt:lpstr>Clinical Program  Specialization and Expansion</vt:lpstr>
      <vt:lpstr>Acute Care Surgery</vt:lpstr>
      <vt:lpstr>Clinical Program  Specialization and Expansion</vt:lpstr>
      <vt:lpstr>Robotics</vt:lpstr>
      <vt:lpstr>PowerPoint Presentation</vt:lpstr>
      <vt:lpstr>UAB Department of Surgery</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POPLITEAL VENOUS INJURIES:   REPAIR VS. LIGATION?</dc:title>
  <dc:creator>chen</dc:creator>
  <cp:lastModifiedBy>Microsoft Office User</cp:lastModifiedBy>
  <cp:revision>507</cp:revision>
  <cp:lastPrinted>2001-09-27T17:25:46Z</cp:lastPrinted>
  <dcterms:created xsi:type="dcterms:W3CDTF">1999-11-03T15:53:55Z</dcterms:created>
  <dcterms:modified xsi:type="dcterms:W3CDTF">2016-01-15T14:53:39Z</dcterms:modified>
</cp:coreProperties>
</file>