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2" r:id="rId2"/>
    <p:sldId id="263" r:id="rId3"/>
  </p:sldIdLst>
  <p:sldSz cx="12192000" cy="68580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Calibri Light" panose="020F0302020204030204" pitchFamily="34" charset="0"/>
      <p:regular r:id="rId8"/>
      <p:italic r:id="rId9"/>
    </p:embeddedFont>
    <p:embeddedFont>
      <p:font typeface="Open Sans" panose="020B0606030504020204" pitchFamily="34" charset="0"/>
      <p:regular r:id="rId10"/>
      <p:bold r:id="rId11"/>
    </p:embeddedFont>
    <p:embeddedFont>
      <p:font typeface="Proxima Nova" panose="02000506030000020004" pitchFamily="2" charset="0"/>
      <p:regular r:id="rId12"/>
      <p:bold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6A53"/>
    <a:srgbClr val="BFBFBF"/>
    <a:srgbClr val="82C1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91" autoAdjust="0"/>
    <p:restoredTop sz="94660"/>
  </p:normalViewPr>
  <p:slideViewPr>
    <p:cSldViewPr snapToGrid="0">
      <p:cViewPr varScale="1">
        <p:scale>
          <a:sx n="90" d="100"/>
          <a:sy n="90" d="100"/>
        </p:scale>
        <p:origin x="216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viewProps" Target="viewProp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82C140"/>
            </a:solidFill>
          </c:spPr>
          <c:dPt>
            <c:idx val="0"/>
            <c:bubble3D val="0"/>
            <c:spPr>
              <a:solidFill>
                <a:srgbClr val="1E6A5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B94-4CFD-B0F1-F7EF5ECD06D0}"/>
              </c:ext>
            </c:extLst>
          </c:dPt>
          <c:dPt>
            <c:idx val="1"/>
            <c:bubble3D val="0"/>
            <c:spPr>
              <a:solidFill>
                <a:srgbClr val="82C14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38A-45C5-BBE1-ED530CCE9C05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2B94-4CFD-B0F1-F7EF5ECD06D0}"/>
              </c:ext>
            </c:extLst>
          </c:dPt>
          <c:dPt>
            <c:idx val="3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B94-4CFD-B0F1-F7EF5ECD06D0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94-4CFD-B0F1-F7EF5ECD06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roxima Nova" panose="02000506030000020004" pitchFamily="50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8360975590890716E-2"/>
          <c:y val="0.10114063761316783"/>
          <c:w val="0.87761141502447104"/>
          <c:h val="0.70951134664740878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 cap="rnd">
              <a:solidFill>
                <a:srgbClr val="BFBFB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BFBFBF"/>
              </a:solidFill>
              <a:ln w="12700">
                <a:solidFill>
                  <a:srgbClr val="BFBFBF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3D0-4545-B163-1A40EE2C5C3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rgbClr val="1E6A5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1E6A53"/>
              </a:solidFill>
              <a:ln w="12700">
                <a:solidFill>
                  <a:srgbClr val="1E6A5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3D0-4545-B163-1A40EE2C5C3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12700" cap="rnd">
              <a:solidFill>
                <a:srgbClr val="82C14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82C140"/>
              </a:solidFill>
              <a:ln w="12700">
                <a:solidFill>
                  <a:srgbClr val="82C140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3D0-4545-B163-1A40EE2C5C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50689551"/>
        <c:axId val="1050673327"/>
      </c:lineChart>
      <c:catAx>
        <c:axId val="105068955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050673327"/>
        <c:crosses val="autoZero"/>
        <c:auto val="1"/>
        <c:lblAlgn val="ctr"/>
        <c:lblOffset val="100"/>
        <c:noMultiLvlLbl val="0"/>
      </c:catAx>
      <c:valAx>
        <c:axId val="10506733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roxima Nova" panose="02000506030000020004" pitchFamily="50" charset="0"/>
                <a:ea typeface="+mn-ea"/>
                <a:cs typeface="+mn-cs"/>
              </a:defRPr>
            </a:pPr>
            <a:endParaRPr lang="en-US"/>
          </a:p>
        </c:txPr>
        <c:crossAx val="105068955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377963155258796"/>
          <c:y val="0.84784234513066115"/>
          <c:w val="0.73244073689482403"/>
          <c:h val="0.1065965849650134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roxima Nova" panose="02000506030000020004" pitchFamily="50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500">
          <a:latin typeface="Proxima Nova" panose="02000506030000020004" pitchFamily="50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82C140"/>
            </a:solidFill>
          </c:spPr>
          <c:dPt>
            <c:idx val="0"/>
            <c:bubble3D val="0"/>
            <c:spPr>
              <a:solidFill>
                <a:srgbClr val="1E6A5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B94-4CFD-B0F1-F7EF5ECD06D0}"/>
              </c:ext>
            </c:extLst>
          </c:dPt>
          <c:dPt>
            <c:idx val="1"/>
            <c:bubble3D val="0"/>
            <c:spPr>
              <a:solidFill>
                <a:srgbClr val="82C14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38A-45C5-BBE1-ED530CCE9C05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2B94-4CFD-B0F1-F7EF5ECD06D0}"/>
              </c:ext>
            </c:extLst>
          </c:dPt>
          <c:dPt>
            <c:idx val="3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B94-4CFD-B0F1-F7EF5ECD06D0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94-4CFD-B0F1-F7EF5ECD06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roxima Nova" panose="02000506030000020004" pitchFamily="50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8360975590890716E-2"/>
          <c:y val="0.10114063761316783"/>
          <c:w val="0.87761141502447104"/>
          <c:h val="0.70951134664740878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 cap="rnd">
              <a:solidFill>
                <a:srgbClr val="BFBFB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BFBFBF"/>
              </a:solidFill>
              <a:ln w="12700">
                <a:solidFill>
                  <a:srgbClr val="BFBFBF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3D0-4545-B163-1A40EE2C5C3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rgbClr val="1E6A5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1E6A53"/>
              </a:solidFill>
              <a:ln w="12700">
                <a:solidFill>
                  <a:srgbClr val="1E6A5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3D0-4545-B163-1A40EE2C5C3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12700" cap="rnd">
              <a:solidFill>
                <a:srgbClr val="82C14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82C140"/>
              </a:solidFill>
              <a:ln w="12700">
                <a:solidFill>
                  <a:srgbClr val="82C140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3D0-4545-B163-1A40EE2C5C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50689551"/>
        <c:axId val="1050673327"/>
      </c:lineChart>
      <c:catAx>
        <c:axId val="105068955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050673327"/>
        <c:crosses val="autoZero"/>
        <c:auto val="1"/>
        <c:lblAlgn val="ctr"/>
        <c:lblOffset val="100"/>
        <c:noMultiLvlLbl val="0"/>
      </c:catAx>
      <c:valAx>
        <c:axId val="10506733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roxima Nova" panose="02000506030000020004" pitchFamily="50" charset="0"/>
                <a:ea typeface="+mn-ea"/>
                <a:cs typeface="+mn-cs"/>
              </a:defRPr>
            </a:pPr>
            <a:endParaRPr lang="en-US"/>
          </a:p>
        </c:txPr>
        <c:crossAx val="105068955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377963155258796"/>
          <c:y val="0.84784234513066115"/>
          <c:w val="0.73244073689482403"/>
          <c:h val="0.1065965849650134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roxima Nova" panose="02000506030000020004" pitchFamily="50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500">
          <a:latin typeface="Proxima Nova" panose="02000506030000020004" pitchFamily="50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6007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18F6B-79D4-44C7-A2D1-6F42F30C21C7}" type="datetimeFigureOut">
              <a:rPr lang="en-US" smtClean="0"/>
              <a:t>10/29/20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FFFA1-6B45-4157-992C-C5D12B816C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916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18F6B-79D4-44C7-A2D1-6F42F30C21C7}" type="datetimeFigureOut">
              <a:rPr lang="en-US" smtClean="0"/>
              <a:t>10/29/20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FFFA1-6B45-4157-992C-C5D12B816C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662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53672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64" userDrawn="1">
          <p15:clr>
            <a:srgbClr val="FBAE40"/>
          </p15:clr>
        </p15:guide>
        <p15:guide id="2" orient="horz" pos="3864" userDrawn="1">
          <p15:clr>
            <a:srgbClr val="FBAE40"/>
          </p15:clr>
        </p15:guide>
        <p15:guide id="3" pos="384" userDrawn="1">
          <p15:clr>
            <a:srgbClr val="FBAE40"/>
          </p15:clr>
        </p15:guide>
        <p15:guide id="4" pos="729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18F6B-79D4-44C7-A2D1-6F42F30C21C7}" type="datetimeFigureOut">
              <a:rPr lang="en-US" smtClean="0"/>
              <a:t>10/29/20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FFFA1-6B45-4157-992C-C5D12B816C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213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18F6B-79D4-44C7-A2D1-6F42F30C21C7}" type="datetimeFigureOut">
              <a:rPr lang="en-US" smtClean="0"/>
              <a:t>10/29/20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FFFA1-6B45-4157-992C-C5D12B816C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521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18F6B-79D4-44C7-A2D1-6F42F30C21C7}" type="datetimeFigureOut">
              <a:rPr lang="en-US" smtClean="0"/>
              <a:t>10/29/20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FFFA1-6B45-4157-992C-C5D12B816C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554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18F6B-79D4-44C7-A2D1-6F42F30C21C7}" type="datetimeFigureOut">
              <a:rPr lang="en-US" smtClean="0"/>
              <a:t>10/29/20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FFFA1-6B45-4157-992C-C5D12B816C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950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18F6B-79D4-44C7-A2D1-6F42F30C21C7}" type="datetimeFigureOut">
              <a:rPr lang="en-US" smtClean="0"/>
              <a:t>10/29/20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FFFA1-6B45-4157-992C-C5D12B816C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78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18F6B-79D4-44C7-A2D1-6F42F30C21C7}" type="datetimeFigureOut">
              <a:rPr lang="en-US" smtClean="0"/>
              <a:t>10/29/20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FFFA1-6B45-4157-992C-C5D12B816C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74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18F6B-79D4-44C7-A2D1-6F42F30C21C7}" type="datetimeFigureOut">
              <a:rPr lang="en-US" smtClean="0"/>
              <a:t>10/29/20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FFFA1-6B45-4157-992C-C5D12B816C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256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18F6B-79D4-44C7-A2D1-6F42F30C21C7}" type="datetimeFigureOut">
              <a:rPr lang="en-US" smtClean="0"/>
              <a:t>10/29/20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FFFA1-6B45-4157-992C-C5D12B816C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385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24596" y="675001"/>
            <a:ext cx="11567404" cy="6281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3600" b="1" spc="300" dirty="0">
                <a:solidFill>
                  <a:srgbClr val="1E6A53"/>
                </a:solidFill>
                <a:latin typeface="Proxima Nova" panose="02000506030000020004" pitchFamily="50" charset="0"/>
              </a:rPr>
              <a:t>Title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4596" y="1197729"/>
            <a:ext cx="596367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2000" spc="300" dirty="0">
                <a:solidFill>
                  <a:srgbClr val="82C140"/>
                </a:solidFill>
                <a:latin typeface="Proxima Nova" panose="02000506030000020004" pitchFamily="50" charset="0"/>
              </a:rPr>
              <a:t>Authors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24596" y="1811205"/>
            <a:ext cx="2734573" cy="4832092"/>
          </a:xfrm>
          <a:prstGeom prst="rect">
            <a:avLst/>
          </a:prstGeom>
          <a:noFill/>
        </p:spPr>
        <p:txBody>
          <a:bodyPr wrap="square" lIns="0" rIns="137160" rtlCol="0">
            <a:spAutoFit/>
          </a:bodyPr>
          <a:lstStyle/>
          <a:p>
            <a:r>
              <a:rPr lang="en-US" sz="1600" b="1" dirty="0">
                <a:latin typeface="Proxima Nova" panose="02000506030000020004" pitchFamily="50" charset="0"/>
              </a:rPr>
              <a:t>Intro</a:t>
            </a:r>
          </a:p>
          <a:p>
            <a:r>
              <a:rPr lang="en-US" sz="1100" b="1" dirty="0">
                <a:latin typeface="Proxima Nova" panose="02000506030000020004" pitchFamily="50" charset="0"/>
              </a:rPr>
              <a:t>Eos ex delenit iudicabit euripidis     delenit omittam. </a:t>
            </a:r>
          </a:p>
          <a:p>
            <a:endParaRPr lang="en-US" sz="1100" dirty="0">
              <a:latin typeface="Proxima Nova" panose="02000506030000020004" pitchFamily="50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100" dirty="0">
                <a:latin typeface="Proxima Nova" panose="02000506030000020004" pitchFamily="50" charset="0"/>
              </a:rPr>
              <a:t>Modus omittam at has, sint nullam mediocrit ne eum.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>
                <a:latin typeface="Proxima Nova" panose="02000506030000020004" pitchFamily="50" charset="0"/>
              </a:rPr>
              <a:t>Has ad malis adolescens has.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>
                <a:latin typeface="Proxima Nova" panose="02000506030000020004" pitchFamily="50" charset="0"/>
              </a:rPr>
              <a:t>Brute oporteat ius eu.</a:t>
            </a:r>
          </a:p>
          <a:p>
            <a:pPr marL="342900" indent="-342900">
              <a:buFont typeface="+mj-lt"/>
              <a:buAutoNum type="arabicPeriod"/>
            </a:pPr>
            <a:endParaRPr lang="en-US" sz="1100" dirty="0">
              <a:latin typeface="Proxima Nova" panose="02000506030000020004" pitchFamily="50" charset="0"/>
            </a:endParaRPr>
          </a:p>
          <a:p>
            <a:r>
              <a:rPr lang="en-US" sz="1600" b="1" dirty="0">
                <a:latin typeface="Proxima Nova" panose="02000506030000020004" pitchFamily="50" charset="0"/>
              </a:rPr>
              <a:t>Methods</a:t>
            </a:r>
          </a:p>
          <a:p>
            <a:r>
              <a:rPr lang="en-US" sz="1100" dirty="0">
                <a:latin typeface="Proxima Nova" panose="02000506030000020004" pitchFamily="50" charset="0"/>
              </a:rPr>
              <a:t>Viris adipisci repudiandae eu mea, quot possit hendrerit per id, ius eu brute oporteat molestiae. In euismod.</a:t>
            </a:r>
          </a:p>
          <a:p>
            <a:endParaRPr lang="en-US" sz="1100" dirty="0">
              <a:latin typeface="Proxima Nova" panose="02000506030000020004" pitchFamily="50" charset="0"/>
            </a:endParaRPr>
          </a:p>
          <a:p>
            <a:r>
              <a:rPr lang="en-US" sz="1600" b="1" dirty="0">
                <a:latin typeface="Proxima Nova" panose="02000506030000020004" pitchFamily="50" charset="0"/>
              </a:rPr>
              <a:t>Results</a:t>
            </a:r>
          </a:p>
          <a:p>
            <a:endParaRPr lang="en-US" sz="1600" b="1" dirty="0">
              <a:latin typeface="Proxima Nova" panose="02000506030000020004" pitchFamily="50" charset="0"/>
            </a:endParaRPr>
          </a:p>
          <a:p>
            <a:endParaRPr lang="en-US" sz="1600" b="1" dirty="0">
              <a:latin typeface="Proxima Nova" panose="02000506030000020004" pitchFamily="50" charset="0"/>
            </a:endParaRPr>
          </a:p>
          <a:p>
            <a:endParaRPr lang="en-US" sz="1600" b="1" dirty="0">
              <a:latin typeface="Proxima Nova" panose="02000506030000020004" pitchFamily="50" charset="0"/>
            </a:endParaRPr>
          </a:p>
          <a:p>
            <a:endParaRPr lang="en-US" sz="1600" b="1" dirty="0">
              <a:latin typeface="Proxima Nova" panose="02000506030000020004" pitchFamily="50" charset="0"/>
            </a:endParaRPr>
          </a:p>
          <a:p>
            <a:endParaRPr lang="en-US" sz="1600" b="1" dirty="0">
              <a:latin typeface="Proxima Nova" panose="02000506030000020004" pitchFamily="50" charset="0"/>
            </a:endParaRPr>
          </a:p>
          <a:p>
            <a:endParaRPr lang="en-US" sz="1600" b="1" dirty="0">
              <a:latin typeface="Proxima Nova" panose="02000506030000020004" pitchFamily="50" charset="0"/>
            </a:endParaRPr>
          </a:p>
          <a:p>
            <a:r>
              <a:rPr lang="en-US" sz="1100" dirty="0">
                <a:latin typeface="Proxima Nova" panose="02000506030000020004" pitchFamily="50" charset="0"/>
              </a:rPr>
              <a:t>Ius eu brute oporteat molestiae. In eum euismod adipisci repudiandae modus.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307892" y="675002"/>
            <a:ext cx="5470621" cy="5691616"/>
          </a:xfrm>
          <a:prstGeom prst="rect">
            <a:avLst/>
          </a:prstGeom>
          <a:solidFill>
            <a:srgbClr val="1E6A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rIns="457200" rtlCol="0" anchor="t"/>
          <a:lstStyle/>
          <a:p>
            <a:endParaRPr lang="en-US" sz="2400" b="1" dirty="0">
              <a:solidFill>
                <a:schemeClr val="bg1"/>
              </a:solidFill>
              <a:latin typeface="Proxima Nova" panose="02000506030000020004" pitchFamily="50" charset="0"/>
            </a:endParaRPr>
          </a:p>
          <a:p>
            <a:r>
              <a:rPr lang="en-US" sz="2400" b="1" dirty="0">
                <a:solidFill>
                  <a:schemeClr val="bg1"/>
                </a:solidFill>
                <a:latin typeface="Proxima Nova" panose="02000506030000020004" pitchFamily="50" charset="0"/>
              </a:rPr>
              <a:t>Recommendations</a:t>
            </a:r>
          </a:p>
          <a:p>
            <a:endParaRPr lang="en-US" sz="1000" b="1" dirty="0">
              <a:solidFill>
                <a:schemeClr val="bg1"/>
              </a:solidFill>
              <a:latin typeface="Proxima Nova" panose="02000506030000020004" pitchFamily="50" charset="0"/>
            </a:endParaRPr>
          </a:p>
          <a:p>
            <a:r>
              <a:rPr lang="en-US" dirty="0">
                <a:solidFill>
                  <a:schemeClr val="bg1"/>
                </a:solidFill>
                <a:latin typeface="Proxima Nova" panose="02000506030000020004" pitchFamily="50" charset="0"/>
              </a:rPr>
              <a:t>Viris adipisci repudiandae eu mea, </a:t>
            </a:r>
            <a:r>
              <a:rPr lang="en-US" b="1" dirty="0">
                <a:solidFill>
                  <a:schemeClr val="bg1"/>
                </a:solidFill>
                <a:latin typeface="Proxima Nova" panose="02000506030000020004" pitchFamily="50" charset="0"/>
              </a:rPr>
              <a:t>quot possit hendrerit</a:t>
            </a:r>
            <a:r>
              <a:rPr lang="en-US" dirty="0">
                <a:solidFill>
                  <a:schemeClr val="bg1"/>
                </a:solidFill>
                <a:latin typeface="Proxima Nova" panose="02000506030000020004" pitchFamily="50" charset="0"/>
              </a:rPr>
              <a:t>. Viris adipisci repudiandae eu adipisci. Modus omittam at has, sint.</a:t>
            </a:r>
          </a:p>
          <a:p>
            <a:endParaRPr lang="en-US" dirty="0">
              <a:solidFill>
                <a:schemeClr val="bg1"/>
              </a:solidFill>
              <a:latin typeface="Proxima Nova" panose="02000506030000020004" pitchFamily="50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Proxima Nova" panose="02000506030000020004" pitchFamily="50" charset="0"/>
              </a:rPr>
              <a:t>Modus omittam </a:t>
            </a:r>
            <a:r>
              <a:rPr lang="en-US" dirty="0">
                <a:solidFill>
                  <a:schemeClr val="bg1"/>
                </a:solidFill>
                <a:latin typeface="Proxima Nova" panose="02000506030000020004" pitchFamily="50" charset="0"/>
              </a:rPr>
              <a:t>at has, sint nullam adipisci repudiandae eu adipisci.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839314" y="675000"/>
            <a:ext cx="2752611" cy="677108"/>
          </a:xfrm>
          <a:prstGeom prst="rect">
            <a:avLst/>
          </a:prstGeom>
          <a:noFill/>
        </p:spPr>
        <p:txBody>
          <a:bodyPr wrap="square" lIns="137160" rIns="137160" rtlCol="0">
            <a:spAutoFit/>
          </a:bodyPr>
          <a:lstStyle/>
          <a:p>
            <a:r>
              <a:rPr lang="en-US" sz="1600" b="1" dirty="0">
                <a:latin typeface="Proxima Nova" panose="02000506030000020004" pitchFamily="50" charset="0"/>
              </a:rPr>
              <a:t>Extra Tables &amp; Figures</a:t>
            </a:r>
          </a:p>
          <a:p>
            <a:r>
              <a:rPr lang="en-US" sz="1100" dirty="0">
                <a:latin typeface="Proxima Nova" panose="02000506030000020004" pitchFamily="50" charset="0"/>
              </a:rPr>
              <a:t>Modus omittam at has, sint nullam mediocritatem ne eum. Has ad malis.</a:t>
            </a:r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2840246600"/>
              </p:ext>
            </p:extLst>
          </p:nvPr>
        </p:nvGraphicFramePr>
        <p:xfrm>
          <a:off x="8829789" y="3040119"/>
          <a:ext cx="2762136" cy="18414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/>
          <p:cNvSpPr/>
          <p:nvPr/>
        </p:nvSpPr>
        <p:spPr>
          <a:xfrm>
            <a:off x="0" y="0"/>
            <a:ext cx="12192000" cy="360929"/>
          </a:xfrm>
          <a:prstGeom prst="rect">
            <a:avLst/>
          </a:prstGeom>
          <a:solidFill>
            <a:srgbClr val="1E6A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Graphic 8">
            <a:extLst>
              <a:ext uri="{FF2B5EF4-FFF2-40B4-BE49-F238E27FC236}">
                <a16:creationId xmlns:a16="http://schemas.microsoft.com/office/drawing/2014/main" id="{F7849BD5-9C11-5D44-854F-7027C6FBA9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96" y="100084"/>
            <a:ext cx="2100841" cy="18495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0350592" y="6434779"/>
            <a:ext cx="131157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100" spc="60" dirty="0" err="1">
                <a:solidFill>
                  <a:srgbClr val="1E6A53"/>
                </a:solidFill>
                <a:latin typeface="Proxima Nova" panose="02000506030000020004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uab.edu</a:t>
            </a:r>
            <a:r>
              <a:rPr lang="en-US" sz="1100" spc="60" dirty="0">
                <a:solidFill>
                  <a:srgbClr val="1E6A53"/>
                </a:solidFill>
                <a:latin typeface="Proxima Nova" panose="02000506030000020004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/surgery</a:t>
            </a:r>
          </a:p>
        </p:txBody>
      </p:sp>
      <p:sp>
        <p:nvSpPr>
          <p:cNvPr id="2" name="Rectangle 1"/>
          <p:cNvSpPr/>
          <p:nvPr/>
        </p:nvSpPr>
        <p:spPr>
          <a:xfrm>
            <a:off x="3758724" y="5358390"/>
            <a:ext cx="786019" cy="7860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Proxima Nova" panose="02000506030000020004" pitchFamily="50" charset="0"/>
              </a:rPr>
              <a:t>Insert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Proxima Nova" panose="02000506030000020004" pitchFamily="50" charset="0"/>
              </a:rPr>
              <a:t>QR code here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4722334" y="5758441"/>
            <a:ext cx="406400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213458" y="5573775"/>
            <a:ext cx="147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Proxima Nova" panose="02000506030000020004" pitchFamily="50" charset="0"/>
              </a:rPr>
              <a:t>Take a picture </a:t>
            </a:r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  <a:latin typeface="Proxima Nova" panose="02000506030000020004" pitchFamily="50" charset="0"/>
              </a:rPr>
              <a:t>to </a:t>
            </a:r>
            <a:r>
              <a:rPr lang="en-US" sz="9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Proxima Nova" panose="02000506030000020004" pitchFamily="50" charset="0"/>
              </a:rPr>
              <a:t>download</a:t>
            </a:r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  <a:latin typeface="Proxima Nova" panose="02000506030000020004" pitchFamily="50" charset="0"/>
              </a:rPr>
              <a:t> the full paper</a:t>
            </a:r>
          </a:p>
        </p:txBody>
      </p:sp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2785864215"/>
              </p:ext>
            </p:extLst>
          </p:nvPr>
        </p:nvGraphicFramePr>
        <p:xfrm>
          <a:off x="555570" y="4641774"/>
          <a:ext cx="2585715" cy="13812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8829788" y="5003618"/>
            <a:ext cx="2752611" cy="1431161"/>
          </a:xfrm>
          <a:prstGeom prst="rect">
            <a:avLst/>
          </a:prstGeom>
          <a:noFill/>
        </p:spPr>
        <p:txBody>
          <a:bodyPr wrap="square" lIns="137160" rIns="137160" rtlCol="0">
            <a:spAutoFit/>
          </a:bodyPr>
          <a:lstStyle/>
          <a:p>
            <a:r>
              <a:rPr lang="en-US" sz="1600" b="1" dirty="0">
                <a:latin typeface="Proxima Nova" panose="02000506030000020004" pitchFamily="50" charset="0"/>
              </a:rPr>
              <a:t>Discussion</a:t>
            </a:r>
          </a:p>
          <a:p>
            <a:r>
              <a:rPr lang="en-US" sz="1100" dirty="0">
                <a:latin typeface="Proxima Nova" panose="02000506030000020004" pitchFamily="50" charset="0"/>
              </a:rPr>
              <a:t>Lorem ipsum dolor sit amet, sed prima.</a:t>
            </a:r>
          </a:p>
          <a:p>
            <a:endParaRPr lang="en-US" sz="1100" dirty="0">
              <a:latin typeface="Proxima Nova" panose="02000506030000020004" pitchFamily="50" charset="0"/>
            </a:endParaRPr>
          </a:p>
          <a:p>
            <a:r>
              <a:rPr lang="en-US" sz="1600" b="1" dirty="0">
                <a:latin typeface="Proxima Nova" panose="02000506030000020004" pitchFamily="50" charset="0"/>
              </a:rPr>
              <a:t>Conclusion </a:t>
            </a:r>
          </a:p>
          <a:p>
            <a:r>
              <a:rPr lang="en-US" sz="1100" dirty="0">
                <a:latin typeface="Proxima Nova" panose="02000506030000020004" pitchFamily="50" charset="0"/>
              </a:rPr>
              <a:t>Modus omittam at has, sint nullam mediocritatem ne eum. Has ad malis adolescens. Viris adipisci repudiandae.</a:t>
            </a: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782354"/>
              </p:ext>
            </p:extLst>
          </p:nvPr>
        </p:nvGraphicFramePr>
        <p:xfrm>
          <a:off x="8909048" y="1409317"/>
          <a:ext cx="2753125" cy="14959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50625">
                  <a:extLst>
                    <a:ext uri="{9D8B030D-6E8A-4147-A177-3AD203B41FA5}">
                      <a16:colId xmlns:a16="http://schemas.microsoft.com/office/drawing/2014/main" val="1674242174"/>
                    </a:ext>
                  </a:extLst>
                </a:gridCol>
                <a:gridCol w="550625">
                  <a:extLst>
                    <a:ext uri="{9D8B030D-6E8A-4147-A177-3AD203B41FA5}">
                      <a16:colId xmlns:a16="http://schemas.microsoft.com/office/drawing/2014/main" val="2959192196"/>
                    </a:ext>
                  </a:extLst>
                </a:gridCol>
                <a:gridCol w="550625">
                  <a:extLst>
                    <a:ext uri="{9D8B030D-6E8A-4147-A177-3AD203B41FA5}">
                      <a16:colId xmlns:a16="http://schemas.microsoft.com/office/drawing/2014/main" val="3267706210"/>
                    </a:ext>
                  </a:extLst>
                </a:gridCol>
                <a:gridCol w="550625">
                  <a:extLst>
                    <a:ext uri="{9D8B030D-6E8A-4147-A177-3AD203B41FA5}">
                      <a16:colId xmlns:a16="http://schemas.microsoft.com/office/drawing/2014/main" val="1778989505"/>
                    </a:ext>
                  </a:extLst>
                </a:gridCol>
                <a:gridCol w="550625">
                  <a:extLst>
                    <a:ext uri="{9D8B030D-6E8A-4147-A177-3AD203B41FA5}">
                      <a16:colId xmlns:a16="http://schemas.microsoft.com/office/drawing/2014/main" val="1044372609"/>
                    </a:ext>
                  </a:extLst>
                </a:gridCol>
              </a:tblGrid>
              <a:tr h="249333">
                <a:tc>
                  <a:txBody>
                    <a:bodyPr/>
                    <a:lstStyle/>
                    <a:p>
                      <a:pPr algn="l"/>
                      <a:r>
                        <a:rPr lang="en-US" sz="800" b="1" dirty="0">
                          <a:solidFill>
                            <a:srgbClr val="1E6A53"/>
                          </a:solidFill>
                          <a:latin typeface="Proxima Nova" panose="02000506030000020004" pitchFamily="50" charset="0"/>
                        </a:rPr>
                        <a:t>Lorem</a:t>
                      </a:r>
                    </a:p>
                  </a:txBody>
                  <a:tcPr anchor="ctr"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1" dirty="0">
                          <a:solidFill>
                            <a:srgbClr val="1E6A53"/>
                          </a:solidFill>
                          <a:latin typeface="Proxima Nova" panose="02000506030000020004" pitchFamily="50" charset="0"/>
                        </a:rPr>
                        <a:t>Ipsum</a:t>
                      </a:r>
                    </a:p>
                  </a:txBody>
                  <a:tcPr anchor="ctr"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1" dirty="0">
                          <a:solidFill>
                            <a:srgbClr val="1E6A53"/>
                          </a:solidFill>
                          <a:latin typeface="Proxima Nova" panose="02000506030000020004" pitchFamily="50" charset="0"/>
                        </a:rPr>
                        <a:t>Modus</a:t>
                      </a:r>
                    </a:p>
                  </a:txBody>
                  <a:tcPr anchor="ctr"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1" dirty="0">
                          <a:solidFill>
                            <a:srgbClr val="1E6A53"/>
                          </a:solidFill>
                          <a:latin typeface="Proxima Nova" panose="02000506030000020004" pitchFamily="50" charset="0"/>
                        </a:rPr>
                        <a:t>Malis</a:t>
                      </a:r>
                    </a:p>
                  </a:txBody>
                  <a:tcPr anchor="ctr"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1" dirty="0">
                          <a:solidFill>
                            <a:srgbClr val="1E6A53"/>
                          </a:solidFill>
                          <a:latin typeface="Proxima Nova" panose="02000506030000020004" pitchFamily="50" charset="0"/>
                        </a:rPr>
                        <a:t>Nullam</a:t>
                      </a:r>
                    </a:p>
                  </a:txBody>
                  <a:tcPr anchor="ctr"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9588043"/>
                  </a:ext>
                </a:extLst>
              </a:tr>
              <a:tr h="249333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2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33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1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2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5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1222634"/>
                  </a:ext>
                </a:extLst>
              </a:tr>
              <a:tr h="249333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33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2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1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2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34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2594854"/>
                  </a:ext>
                </a:extLst>
              </a:tr>
              <a:tr h="249333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11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3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18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3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13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984526"/>
                  </a:ext>
                </a:extLst>
              </a:tr>
              <a:tr h="249333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5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3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7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5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2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294226"/>
                  </a:ext>
                </a:extLst>
              </a:tr>
              <a:tr h="249333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42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22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9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0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7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45201253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4B1C1ABC-CDCA-A441-993B-25FCD14AEE2F}"/>
              </a:ext>
            </a:extLst>
          </p:cNvPr>
          <p:cNvSpPr txBox="1"/>
          <p:nvPr/>
        </p:nvSpPr>
        <p:spPr>
          <a:xfrm>
            <a:off x="7933132" y="16219"/>
            <a:ext cx="3729038" cy="33855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Proxima Nova" panose="02000506030000020004" pitchFamily="50" charset="0"/>
              </a:rPr>
              <a:t>Department of Surgery</a:t>
            </a:r>
          </a:p>
        </p:txBody>
      </p:sp>
    </p:spTree>
    <p:extLst>
      <p:ext uri="{BB962C8B-B14F-4D97-AF65-F5344CB8AC3E}">
        <p14:creationId xmlns:p14="http://schemas.microsoft.com/office/powerpoint/2010/main" val="544825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471488" y="584505"/>
            <a:ext cx="5087739" cy="5691616"/>
          </a:xfrm>
          <a:prstGeom prst="rect">
            <a:avLst/>
          </a:prstGeom>
          <a:solidFill>
            <a:srgbClr val="1E6A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rIns="457200" rtlCol="0" anchor="t"/>
          <a:lstStyle/>
          <a:p>
            <a:endParaRPr lang="en-US" sz="2400" b="1" dirty="0">
              <a:solidFill>
                <a:schemeClr val="bg1"/>
              </a:solidFill>
              <a:latin typeface="Proxima Nova" panose="02000506030000020004" pitchFamily="50" charset="0"/>
            </a:endParaRPr>
          </a:p>
          <a:p>
            <a:r>
              <a:rPr lang="en-US" sz="2400" b="1" dirty="0">
                <a:solidFill>
                  <a:schemeClr val="bg1"/>
                </a:solidFill>
                <a:latin typeface="Proxima Nova" panose="02000506030000020004" pitchFamily="50" charset="0"/>
              </a:rPr>
              <a:t>Recommendations</a:t>
            </a:r>
          </a:p>
          <a:p>
            <a:endParaRPr lang="en-US" sz="1000" b="1" dirty="0">
              <a:solidFill>
                <a:schemeClr val="bg1"/>
              </a:solidFill>
              <a:latin typeface="Proxima Nova" panose="02000506030000020004" pitchFamily="50" charset="0"/>
            </a:endParaRPr>
          </a:p>
          <a:p>
            <a:r>
              <a:rPr lang="en-US" dirty="0">
                <a:solidFill>
                  <a:schemeClr val="bg1"/>
                </a:solidFill>
                <a:latin typeface="Proxima Nova" panose="02000506030000020004" pitchFamily="50" charset="0"/>
              </a:rPr>
              <a:t>Viris adipisci repudiandae eu mea, </a:t>
            </a:r>
            <a:r>
              <a:rPr lang="en-US" b="1" dirty="0">
                <a:solidFill>
                  <a:schemeClr val="bg1"/>
                </a:solidFill>
                <a:latin typeface="Proxima Nova" panose="02000506030000020004" pitchFamily="50" charset="0"/>
              </a:rPr>
              <a:t>quot possit hendrerit</a:t>
            </a:r>
            <a:r>
              <a:rPr lang="en-US" dirty="0">
                <a:solidFill>
                  <a:schemeClr val="bg1"/>
                </a:solidFill>
                <a:latin typeface="Proxima Nova" panose="02000506030000020004" pitchFamily="50" charset="0"/>
              </a:rPr>
              <a:t>. Viris adipisci eu adipisci. Modus omittam at has, sint.</a:t>
            </a:r>
          </a:p>
          <a:p>
            <a:endParaRPr lang="en-US" dirty="0">
              <a:solidFill>
                <a:schemeClr val="bg1"/>
              </a:solidFill>
              <a:latin typeface="Proxima Nova" panose="02000506030000020004" pitchFamily="50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Proxima Nova" panose="02000506030000020004" pitchFamily="50" charset="0"/>
              </a:rPr>
              <a:t>Modus omittam </a:t>
            </a:r>
            <a:r>
              <a:rPr lang="en-US" dirty="0">
                <a:solidFill>
                  <a:schemeClr val="bg1"/>
                </a:solidFill>
                <a:latin typeface="Proxima Nova" panose="02000506030000020004" pitchFamily="50" charset="0"/>
              </a:rPr>
              <a:t>at has, sint nullam adipisci repudiandae eu adipisci.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839314" y="731535"/>
            <a:ext cx="2752611" cy="677108"/>
          </a:xfrm>
          <a:prstGeom prst="rect">
            <a:avLst/>
          </a:prstGeom>
          <a:noFill/>
        </p:spPr>
        <p:txBody>
          <a:bodyPr wrap="square" lIns="137160" rIns="137160" rtlCol="0">
            <a:spAutoFit/>
          </a:bodyPr>
          <a:lstStyle/>
          <a:p>
            <a:r>
              <a:rPr lang="en-US" sz="1600" b="1" dirty="0">
                <a:latin typeface="Proxima Nova" panose="02000506030000020004" pitchFamily="50" charset="0"/>
              </a:rPr>
              <a:t>Extra Tables &amp; Figures</a:t>
            </a:r>
          </a:p>
          <a:p>
            <a:r>
              <a:rPr lang="en-US" sz="1100" dirty="0">
                <a:latin typeface="Proxima Nova" panose="02000506030000020004" pitchFamily="50" charset="0"/>
              </a:rPr>
              <a:t>Modus omittam at has, sint nullam mediocritatem ne eum. Has ad malis.</a:t>
            </a:r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819488778"/>
              </p:ext>
            </p:extLst>
          </p:nvPr>
        </p:nvGraphicFramePr>
        <p:xfrm>
          <a:off x="8829789" y="2815712"/>
          <a:ext cx="2762136" cy="2095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/>
          <p:cNvSpPr/>
          <p:nvPr/>
        </p:nvSpPr>
        <p:spPr>
          <a:xfrm>
            <a:off x="0" y="6494123"/>
            <a:ext cx="12192000" cy="360929"/>
          </a:xfrm>
          <a:prstGeom prst="rect">
            <a:avLst/>
          </a:prstGeom>
          <a:solidFill>
            <a:srgbClr val="1E6A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Graphic 8">
            <a:extLst>
              <a:ext uri="{FF2B5EF4-FFF2-40B4-BE49-F238E27FC236}">
                <a16:creationId xmlns:a16="http://schemas.microsoft.com/office/drawing/2014/main" id="{F7849BD5-9C11-5D44-854F-7027C6FBA9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41" y="6570392"/>
            <a:ext cx="2100841" cy="18495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52974" y="5267893"/>
            <a:ext cx="786019" cy="7860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Proxima Nova" panose="02000506030000020004" pitchFamily="50" charset="0"/>
              </a:rPr>
              <a:t>Insert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Proxima Nova" panose="02000506030000020004" pitchFamily="50" charset="0"/>
              </a:rPr>
              <a:t>QR code here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1916584" y="5667944"/>
            <a:ext cx="406400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407708" y="5483278"/>
            <a:ext cx="147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Proxima Nova" panose="02000506030000020004" pitchFamily="50" charset="0"/>
              </a:rPr>
              <a:t>Take a picture </a:t>
            </a:r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  <a:latin typeface="Proxima Nova" panose="02000506030000020004" pitchFamily="50" charset="0"/>
              </a:rPr>
              <a:t>to </a:t>
            </a:r>
            <a:r>
              <a:rPr lang="en-US" sz="9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Proxima Nova" panose="02000506030000020004" pitchFamily="50" charset="0"/>
              </a:rPr>
              <a:t>download</a:t>
            </a:r>
            <a:r>
              <a:rPr lang="en-US" sz="900" dirty="0">
                <a:solidFill>
                  <a:schemeClr val="accent6">
                    <a:lumMod val="60000"/>
                    <a:lumOff val="40000"/>
                  </a:schemeClr>
                </a:solidFill>
                <a:latin typeface="Proxima Nova" panose="02000506030000020004" pitchFamily="50" charset="0"/>
              </a:rPr>
              <a:t> the full paper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05845" y="584504"/>
            <a:ext cx="2857144" cy="124649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3600" b="1" spc="300" dirty="0">
                <a:solidFill>
                  <a:srgbClr val="1E6A53"/>
                </a:solidFill>
                <a:latin typeface="Proxima Nova" panose="02000506030000020004" pitchFamily="50" charset="0"/>
              </a:rPr>
              <a:t>Insert your title here.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05844" y="1733950"/>
            <a:ext cx="2857145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2000" spc="300" dirty="0">
                <a:solidFill>
                  <a:srgbClr val="82C140"/>
                </a:solidFill>
                <a:latin typeface="Proxima Nova" panose="02000506030000020004" pitchFamily="50" charset="0"/>
              </a:rPr>
              <a:t>Authors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805844" y="2139917"/>
            <a:ext cx="2734573" cy="2862322"/>
          </a:xfrm>
          <a:prstGeom prst="rect">
            <a:avLst/>
          </a:prstGeom>
          <a:noFill/>
        </p:spPr>
        <p:txBody>
          <a:bodyPr wrap="square" lIns="0" rIns="137160" rtlCol="0">
            <a:spAutoFit/>
          </a:bodyPr>
          <a:lstStyle/>
          <a:p>
            <a:r>
              <a:rPr lang="en-US" sz="1600" b="1" dirty="0">
                <a:latin typeface="Proxima Nova" panose="02000506030000020004" pitchFamily="50" charset="0"/>
              </a:rPr>
              <a:t>Intro</a:t>
            </a:r>
          </a:p>
          <a:p>
            <a:r>
              <a:rPr lang="en-US" sz="1100" b="1" dirty="0">
                <a:latin typeface="Proxima Nova" panose="02000506030000020004" pitchFamily="50" charset="0"/>
              </a:rPr>
              <a:t>Eos ex delenit iudicabit euripidis prima at delenit omittam has ad malis. </a:t>
            </a:r>
          </a:p>
          <a:p>
            <a:endParaRPr lang="en-US" sz="1100" dirty="0">
              <a:latin typeface="Proxima Nova" panose="02000506030000020004" pitchFamily="50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100" dirty="0">
                <a:latin typeface="Proxima Nova" panose="02000506030000020004" pitchFamily="50" charset="0"/>
              </a:rPr>
              <a:t>Modus omittam at has, sint nullam mediocrit ne eum sed mea brute.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>
                <a:latin typeface="Proxima Nova" panose="02000506030000020004" pitchFamily="50" charset="0"/>
              </a:rPr>
              <a:t>Has ad malis adolescens has.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100" dirty="0">
                <a:latin typeface="Proxima Nova" panose="02000506030000020004" pitchFamily="50" charset="0"/>
              </a:rPr>
              <a:t>Brute oporteat ius eu.</a:t>
            </a:r>
          </a:p>
          <a:p>
            <a:pPr marL="342900" indent="-342900">
              <a:buFont typeface="+mj-lt"/>
              <a:buAutoNum type="arabicPeriod"/>
            </a:pPr>
            <a:endParaRPr lang="en-US" sz="1100" dirty="0">
              <a:latin typeface="Proxima Nova" panose="02000506030000020004" pitchFamily="50" charset="0"/>
            </a:endParaRPr>
          </a:p>
          <a:p>
            <a:r>
              <a:rPr lang="en-US" sz="1600" b="1" dirty="0">
                <a:latin typeface="Proxima Nova" panose="02000506030000020004" pitchFamily="50" charset="0"/>
              </a:rPr>
              <a:t>Methods</a:t>
            </a:r>
          </a:p>
          <a:p>
            <a:r>
              <a:rPr lang="en-US" sz="1100" dirty="0">
                <a:latin typeface="Proxima Nova" panose="02000506030000020004" pitchFamily="50" charset="0"/>
              </a:rPr>
              <a:t>Viris adipisci repudiandae eu mea, quot possit hendrerit per id, ius eu brute oporteat molestiae. In euismod.</a:t>
            </a:r>
          </a:p>
          <a:p>
            <a:endParaRPr lang="en-US" sz="1100" dirty="0">
              <a:latin typeface="Proxima Nova" panose="02000506030000020004" pitchFamily="50" charset="0"/>
            </a:endParaRPr>
          </a:p>
          <a:p>
            <a:r>
              <a:rPr lang="en-US" sz="1600" b="1" dirty="0">
                <a:latin typeface="Proxima Nova" panose="02000506030000020004" pitchFamily="50" charset="0"/>
              </a:rPr>
              <a:t>Results</a:t>
            </a:r>
            <a:r>
              <a:rPr lang="en-US" sz="1100" dirty="0">
                <a:latin typeface="Proxima Nova" panose="02000506030000020004" pitchFamily="50" charset="0"/>
              </a:rPr>
              <a:t>.</a:t>
            </a:r>
          </a:p>
        </p:txBody>
      </p:sp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355855299"/>
              </p:ext>
            </p:extLst>
          </p:nvPr>
        </p:nvGraphicFramePr>
        <p:xfrm>
          <a:off x="5736818" y="4977321"/>
          <a:ext cx="2585715" cy="13812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8829788" y="4935453"/>
            <a:ext cx="2818096" cy="1431161"/>
          </a:xfrm>
          <a:prstGeom prst="rect">
            <a:avLst/>
          </a:prstGeom>
          <a:noFill/>
        </p:spPr>
        <p:txBody>
          <a:bodyPr wrap="square" lIns="137160" rIns="137160" rtlCol="0">
            <a:spAutoFit/>
          </a:bodyPr>
          <a:lstStyle/>
          <a:p>
            <a:r>
              <a:rPr lang="en-US" sz="1600" b="1" dirty="0">
                <a:latin typeface="Proxima Nova" panose="02000506030000020004" pitchFamily="50" charset="0"/>
              </a:rPr>
              <a:t>Discussion</a:t>
            </a:r>
          </a:p>
          <a:p>
            <a:r>
              <a:rPr lang="en-US" sz="1100" dirty="0">
                <a:latin typeface="Proxima Nova" panose="02000506030000020004" pitchFamily="50" charset="0"/>
              </a:rPr>
              <a:t>Lorem ipsum dolor sit amet, sed prima at  adolescens. Viris adipisci repudiandae.</a:t>
            </a:r>
          </a:p>
          <a:p>
            <a:endParaRPr lang="en-US" sz="1100" dirty="0">
              <a:latin typeface="Proxima Nova" panose="02000506030000020004" pitchFamily="50" charset="0"/>
            </a:endParaRPr>
          </a:p>
          <a:p>
            <a:r>
              <a:rPr lang="en-US" sz="1600" b="1" dirty="0">
                <a:latin typeface="Proxima Nova" panose="02000506030000020004" pitchFamily="50" charset="0"/>
              </a:rPr>
              <a:t>Conclusion </a:t>
            </a:r>
          </a:p>
          <a:p>
            <a:r>
              <a:rPr lang="en-US" sz="1100" dirty="0">
                <a:latin typeface="Proxima Nova" panose="02000506030000020004" pitchFamily="50" charset="0"/>
              </a:rPr>
              <a:t>Modus omittam at has, sint nullam lorem at mediocritatem ne eum. Has ad malis.</a:t>
            </a: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839944"/>
              </p:ext>
            </p:extLst>
          </p:nvPr>
        </p:nvGraphicFramePr>
        <p:xfrm>
          <a:off x="8986834" y="1460082"/>
          <a:ext cx="2661050" cy="12274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2210">
                  <a:extLst>
                    <a:ext uri="{9D8B030D-6E8A-4147-A177-3AD203B41FA5}">
                      <a16:colId xmlns:a16="http://schemas.microsoft.com/office/drawing/2014/main" val="1674242174"/>
                    </a:ext>
                  </a:extLst>
                </a:gridCol>
                <a:gridCol w="532210">
                  <a:extLst>
                    <a:ext uri="{9D8B030D-6E8A-4147-A177-3AD203B41FA5}">
                      <a16:colId xmlns:a16="http://schemas.microsoft.com/office/drawing/2014/main" val="2959192196"/>
                    </a:ext>
                  </a:extLst>
                </a:gridCol>
                <a:gridCol w="532210">
                  <a:extLst>
                    <a:ext uri="{9D8B030D-6E8A-4147-A177-3AD203B41FA5}">
                      <a16:colId xmlns:a16="http://schemas.microsoft.com/office/drawing/2014/main" val="3267706210"/>
                    </a:ext>
                  </a:extLst>
                </a:gridCol>
                <a:gridCol w="532210">
                  <a:extLst>
                    <a:ext uri="{9D8B030D-6E8A-4147-A177-3AD203B41FA5}">
                      <a16:colId xmlns:a16="http://schemas.microsoft.com/office/drawing/2014/main" val="1778989505"/>
                    </a:ext>
                  </a:extLst>
                </a:gridCol>
                <a:gridCol w="532210">
                  <a:extLst>
                    <a:ext uri="{9D8B030D-6E8A-4147-A177-3AD203B41FA5}">
                      <a16:colId xmlns:a16="http://schemas.microsoft.com/office/drawing/2014/main" val="1044372609"/>
                    </a:ext>
                  </a:extLst>
                </a:gridCol>
              </a:tblGrid>
              <a:tr h="245495">
                <a:tc>
                  <a:txBody>
                    <a:bodyPr/>
                    <a:lstStyle/>
                    <a:p>
                      <a:pPr algn="l"/>
                      <a:r>
                        <a:rPr lang="en-US" sz="800" b="1" dirty="0">
                          <a:solidFill>
                            <a:srgbClr val="1E6A53"/>
                          </a:solidFill>
                          <a:latin typeface="Proxima Nova" panose="02000506030000020004" pitchFamily="50" charset="0"/>
                        </a:rPr>
                        <a:t>Lorem</a:t>
                      </a:r>
                    </a:p>
                  </a:txBody>
                  <a:tcPr anchor="ctr"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1" dirty="0">
                          <a:solidFill>
                            <a:srgbClr val="1E6A53"/>
                          </a:solidFill>
                          <a:latin typeface="Proxima Nova" panose="02000506030000020004" pitchFamily="50" charset="0"/>
                        </a:rPr>
                        <a:t>Ipsum</a:t>
                      </a:r>
                    </a:p>
                  </a:txBody>
                  <a:tcPr anchor="ctr"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1" dirty="0">
                          <a:solidFill>
                            <a:srgbClr val="1E6A53"/>
                          </a:solidFill>
                          <a:latin typeface="Proxima Nova" panose="02000506030000020004" pitchFamily="50" charset="0"/>
                        </a:rPr>
                        <a:t>Modus</a:t>
                      </a:r>
                    </a:p>
                  </a:txBody>
                  <a:tcPr anchor="ctr"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1" dirty="0">
                          <a:solidFill>
                            <a:srgbClr val="1E6A53"/>
                          </a:solidFill>
                          <a:latin typeface="Proxima Nova" panose="02000506030000020004" pitchFamily="50" charset="0"/>
                        </a:rPr>
                        <a:t>Malis</a:t>
                      </a:r>
                    </a:p>
                  </a:txBody>
                  <a:tcPr anchor="ctr"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1" dirty="0">
                          <a:solidFill>
                            <a:srgbClr val="1E6A53"/>
                          </a:solidFill>
                          <a:latin typeface="Proxima Nova" panose="02000506030000020004" pitchFamily="50" charset="0"/>
                        </a:rPr>
                        <a:t>Nullam</a:t>
                      </a:r>
                    </a:p>
                  </a:txBody>
                  <a:tcPr anchor="ctr"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9588043"/>
                  </a:ext>
                </a:extLst>
              </a:tr>
              <a:tr h="245495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2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33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1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2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5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1222634"/>
                  </a:ext>
                </a:extLst>
              </a:tr>
              <a:tr h="245495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33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2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1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2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34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2594854"/>
                  </a:ext>
                </a:extLst>
              </a:tr>
              <a:tr h="245495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11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3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18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3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13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984526"/>
                  </a:ext>
                </a:extLst>
              </a:tr>
              <a:tr h="245495"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5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3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7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5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dirty="0">
                          <a:latin typeface="Proxima Nova" panose="02000506030000020004" pitchFamily="50" charset="0"/>
                        </a:rPr>
                        <a:t>2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2C1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294226"/>
                  </a:ext>
                </a:extLst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10402979" y="6542003"/>
            <a:ext cx="131157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100" spc="60" dirty="0" err="1">
                <a:solidFill>
                  <a:schemeClr val="bg1"/>
                </a:solidFill>
                <a:latin typeface="Proxima Nova" panose="02000506030000020004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uab.edu</a:t>
            </a:r>
            <a:r>
              <a:rPr lang="en-US" sz="1100" spc="60" dirty="0">
                <a:solidFill>
                  <a:schemeClr val="bg1"/>
                </a:solidFill>
                <a:latin typeface="Proxima Nova" panose="02000506030000020004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/surgery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D31812-71FE-764C-8AE4-A823A541F4FE}"/>
              </a:ext>
            </a:extLst>
          </p:cNvPr>
          <p:cNvSpPr txBox="1"/>
          <p:nvPr/>
        </p:nvSpPr>
        <p:spPr>
          <a:xfrm>
            <a:off x="4669991" y="6503531"/>
            <a:ext cx="3729038" cy="33855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Proxima Nova" panose="02000506030000020004" pitchFamily="50" charset="0"/>
              </a:rPr>
              <a:t>Department of Surgery</a:t>
            </a:r>
          </a:p>
        </p:txBody>
      </p:sp>
    </p:spTree>
    <p:extLst>
      <p:ext uri="{BB962C8B-B14F-4D97-AF65-F5344CB8AC3E}">
        <p14:creationId xmlns:p14="http://schemas.microsoft.com/office/powerpoint/2010/main" val="12744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407</Words>
  <Application>Microsoft Macintosh PowerPoint</Application>
  <PresentationFormat>Widescreen</PresentationFormat>
  <Paragraphs>124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Open Sans</vt:lpstr>
      <vt:lpstr>Calibri Light</vt:lpstr>
      <vt:lpstr>Proxima Nova</vt:lpstr>
      <vt:lpstr>Calibri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Ruxandra Morosan</dc:creator>
  <cp:lastModifiedBy>Microsoft Office User</cp:lastModifiedBy>
  <cp:revision>39</cp:revision>
  <dcterms:created xsi:type="dcterms:W3CDTF">2019-06-06T14:53:19Z</dcterms:created>
  <dcterms:modified xsi:type="dcterms:W3CDTF">2020-10-29T14:55:35Z</dcterms:modified>
</cp:coreProperties>
</file>