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diagrams/data2.xml" ContentType="application/vnd.openxmlformats-officedocument.drawingml.diagramData+xml"/>
  <Override PartName="/ppt/diagrams/data1.xml" ContentType="application/vnd.openxmlformats-officedocument.drawingml.diagramData+xml"/>
  <Override PartName="/ppt/slides/slide6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8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7.xml" ContentType="application/vnd.openxmlformats-officedocument.presentationml.slide+xml"/>
  <Override PartName="/ppt/slides/slide13.xml" ContentType="application/vnd.openxmlformats-officedocument.presentationml.slide+xml"/>
  <Override PartName="/ppt/slides/slide15.xml" ContentType="application/vnd.openxmlformats-officedocument.presentationml.slide+xml"/>
  <Override PartName="/ppt/slides/slide21.xml" ContentType="application/vnd.openxmlformats-officedocument.presentationml.slide+xml"/>
  <Override PartName="/ppt/slides/slide20.xml" ContentType="application/vnd.openxmlformats-officedocument.presentationml.slide+xml"/>
  <Override PartName="/ppt/slides/slide19.xml" ContentType="application/vnd.openxmlformats-officedocument.presentationml.slide+xml"/>
  <Override PartName="/ppt/slides/slide14.xml" ContentType="application/vnd.openxmlformats-officedocument.presentationml.slide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slide16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10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6.xml" ContentType="application/vnd.openxmlformats-officedocument.presentationml.notesSlid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diagrams/drawing2.xml" ContentType="application/vnd.ms-office.drawingml.diagramDrawing+xml"/>
  <Override PartName="/ppt/theme/theme1.xml" ContentType="application/vnd.openxmlformats-officedocument.them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Masters/notesMaster1.xml" ContentType="application/vnd.openxmlformats-officedocument.presentationml.notesMaster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quickStyle1.xml" ContentType="application/vnd.openxmlformats-officedocument.drawingml.diagramStyle+xml"/>
  <Override PartName="/ppt/handoutMasters/handoutMaster1.xml" ContentType="application/vnd.openxmlformats-officedocument.presentationml.handoutMaster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4" r:id="rId2"/>
  </p:sldMasterIdLst>
  <p:notesMasterIdLst>
    <p:notesMasterId r:id="rId24"/>
  </p:notesMasterIdLst>
  <p:handoutMasterIdLst>
    <p:handoutMasterId r:id="rId25"/>
  </p:handoutMasterIdLst>
  <p:sldIdLst>
    <p:sldId id="256" r:id="rId3"/>
    <p:sldId id="368" r:id="rId4"/>
    <p:sldId id="319" r:id="rId5"/>
    <p:sldId id="350" r:id="rId6"/>
    <p:sldId id="354" r:id="rId7"/>
    <p:sldId id="344" r:id="rId8"/>
    <p:sldId id="367" r:id="rId9"/>
    <p:sldId id="362" r:id="rId10"/>
    <p:sldId id="365" r:id="rId11"/>
    <p:sldId id="364" r:id="rId12"/>
    <p:sldId id="366" r:id="rId13"/>
    <p:sldId id="352" r:id="rId14"/>
    <p:sldId id="355" r:id="rId15"/>
    <p:sldId id="356" r:id="rId16"/>
    <p:sldId id="353" r:id="rId17"/>
    <p:sldId id="370" r:id="rId18"/>
    <p:sldId id="360" r:id="rId19"/>
    <p:sldId id="361" r:id="rId20"/>
    <p:sldId id="346" r:id="rId21"/>
    <p:sldId id="369" r:id="rId22"/>
    <p:sldId id="359" r:id="rId2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32" Type="http://schemas.openxmlformats.org/officeDocument/2006/relationships/customXml" Target="../customXml/item3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customXml" Target="../customXml/item2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Relationship Id="rId30" Type="http://schemas.openxmlformats.org/officeDocument/2006/relationships/customXml" Target="../customXml/item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C1F8E05-5607-4CBA-8CAC-F4463505EE88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82FC75C-9E00-444E-BCDE-BA6028B4D318}">
      <dgm:prSet/>
      <dgm:spPr/>
      <dgm:t>
        <a:bodyPr/>
        <a:lstStyle/>
        <a:p>
          <a:pPr rtl="0"/>
          <a:r>
            <a:rPr lang="en-US" b="0" i="0" dirty="0" smtClean="0"/>
            <a:t>Expedited protocol approved on January 22, 2019 (ESU required before January 22, 2022)</a:t>
          </a:r>
          <a:endParaRPr lang="en-US" dirty="0"/>
        </a:p>
      </dgm:t>
    </dgm:pt>
    <dgm:pt modelId="{64891B0A-3002-4C31-8A66-841D5A7AF8F1}" type="parTrans" cxnId="{24E777C4-0D51-4435-AD69-7CE21786342A}">
      <dgm:prSet/>
      <dgm:spPr/>
      <dgm:t>
        <a:bodyPr/>
        <a:lstStyle/>
        <a:p>
          <a:endParaRPr lang="en-US"/>
        </a:p>
      </dgm:t>
    </dgm:pt>
    <dgm:pt modelId="{A6A0E72E-9556-4AC8-A773-5847111E79EB}" type="sibTrans" cxnId="{24E777C4-0D51-4435-AD69-7CE21786342A}">
      <dgm:prSet/>
      <dgm:spPr/>
      <dgm:t>
        <a:bodyPr/>
        <a:lstStyle/>
        <a:p>
          <a:endParaRPr lang="en-US"/>
        </a:p>
      </dgm:t>
    </dgm:pt>
    <dgm:pt modelId="{561C9744-E0B9-4864-AEF7-C76E1256B2F2}">
      <dgm:prSet/>
      <dgm:spPr/>
      <dgm:t>
        <a:bodyPr/>
        <a:lstStyle/>
        <a:p>
          <a:pPr rtl="0"/>
          <a:r>
            <a:rPr lang="en-US" dirty="0" smtClean="0"/>
            <a:t>Amendment approved June 17, 2020 (ESU required before June 17, 2023)</a:t>
          </a:r>
          <a:endParaRPr lang="en-US" dirty="0"/>
        </a:p>
      </dgm:t>
    </dgm:pt>
    <dgm:pt modelId="{368546CE-3669-4D1D-B576-C25BB45550F6}" type="parTrans" cxnId="{B853C2C5-EEF4-4102-8520-302808B306CE}">
      <dgm:prSet/>
      <dgm:spPr/>
      <dgm:t>
        <a:bodyPr/>
        <a:lstStyle/>
        <a:p>
          <a:endParaRPr lang="en-US"/>
        </a:p>
      </dgm:t>
    </dgm:pt>
    <dgm:pt modelId="{7181BDD7-99C5-4937-A97B-9012DA24C3B3}" type="sibTrans" cxnId="{B853C2C5-EEF4-4102-8520-302808B306CE}">
      <dgm:prSet/>
      <dgm:spPr/>
      <dgm:t>
        <a:bodyPr/>
        <a:lstStyle/>
        <a:p>
          <a:endParaRPr lang="en-US"/>
        </a:p>
      </dgm:t>
    </dgm:pt>
    <dgm:pt modelId="{FB015C8F-C43C-4EB0-A228-8F7F5A5BF176}">
      <dgm:prSet/>
      <dgm:spPr/>
      <dgm:t>
        <a:bodyPr/>
        <a:lstStyle/>
        <a:p>
          <a:pPr rtl="0"/>
          <a:r>
            <a:rPr lang="en-US" dirty="0" smtClean="0"/>
            <a:t>Protocol completed – Submit ESU Only prior to June 17, 2023</a:t>
          </a:r>
          <a:endParaRPr lang="en-US" dirty="0"/>
        </a:p>
      </dgm:t>
    </dgm:pt>
    <dgm:pt modelId="{8DC0888E-84EC-4076-AC89-05517C1C007F}" type="parTrans" cxnId="{9D8A2613-D918-40E1-B8B2-4D848244547B}">
      <dgm:prSet/>
      <dgm:spPr/>
      <dgm:t>
        <a:bodyPr/>
        <a:lstStyle/>
        <a:p>
          <a:endParaRPr lang="en-US"/>
        </a:p>
      </dgm:t>
    </dgm:pt>
    <dgm:pt modelId="{131731A1-800B-4E98-80EB-92814B5F7D49}" type="sibTrans" cxnId="{9D8A2613-D918-40E1-B8B2-4D848244547B}">
      <dgm:prSet/>
      <dgm:spPr/>
      <dgm:t>
        <a:bodyPr/>
        <a:lstStyle/>
        <a:p>
          <a:endParaRPr lang="en-US"/>
        </a:p>
      </dgm:t>
    </dgm:pt>
    <dgm:pt modelId="{3FA39847-26B5-4D13-A4A8-1F3FA64098AA}" type="pres">
      <dgm:prSet presAssocID="{3C1F8E05-5607-4CBA-8CAC-F4463505EE88}" presName="linearFlow" presStyleCnt="0">
        <dgm:presLayoutVars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EEA2C99-D37F-4162-9D73-E186B2BA52C3}" type="pres">
      <dgm:prSet presAssocID="{E82FC75C-9E00-444E-BCDE-BA6028B4D318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A434E5E-6CAE-41AF-86FF-53C9FDDBB1D2}" type="pres">
      <dgm:prSet presAssocID="{A6A0E72E-9556-4AC8-A773-5847111E79EB}" presName="sibTrans" presStyleLbl="sibTrans2D1" presStyleIdx="0" presStyleCnt="2"/>
      <dgm:spPr/>
      <dgm:t>
        <a:bodyPr/>
        <a:lstStyle/>
        <a:p>
          <a:endParaRPr lang="en-US"/>
        </a:p>
      </dgm:t>
    </dgm:pt>
    <dgm:pt modelId="{569534D5-F5C7-42AC-AC4D-4BF4CA81007C}" type="pres">
      <dgm:prSet presAssocID="{A6A0E72E-9556-4AC8-A773-5847111E79EB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F83A4F02-73DF-4ABB-AE54-F4BCFCC16A55}" type="pres">
      <dgm:prSet presAssocID="{561C9744-E0B9-4864-AEF7-C76E1256B2F2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5E030F6-CFB5-42E9-A0FA-2497AC143F24}" type="pres">
      <dgm:prSet presAssocID="{7181BDD7-99C5-4937-A97B-9012DA24C3B3}" presName="sibTrans" presStyleLbl="sibTrans2D1" presStyleIdx="1" presStyleCnt="2"/>
      <dgm:spPr/>
      <dgm:t>
        <a:bodyPr/>
        <a:lstStyle/>
        <a:p>
          <a:endParaRPr lang="en-US"/>
        </a:p>
      </dgm:t>
    </dgm:pt>
    <dgm:pt modelId="{5A804038-4756-4A21-85DF-DF621E1ED482}" type="pres">
      <dgm:prSet presAssocID="{7181BDD7-99C5-4937-A97B-9012DA24C3B3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81DE1A9D-78CB-4CFD-947C-3FE813DE8649}" type="pres">
      <dgm:prSet presAssocID="{FB015C8F-C43C-4EB0-A228-8F7F5A5BF176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853C2C5-EEF4-4102-8520-302808B306CE}" srcId="{3C1F8E05-5607-4CBA-8CAC-F4463505EE88}" destId="{561C9744-E0B9-4864-AEF7-C76E1256B2F2}" srcOrd="1" destOrd="0" parTransId="{368546CE-3669-4D1D-B576-C25BB45550F6}" sibTransId="{7181BDD7-99C5-4937-A97B-9012DA24C3B3}"/>
    <dgm:cxn modelId="{F4549C29-0F1A-4AA0-A819-1493F17EF2CF}" type="presOf" srcId="{7181BDD7-99C5-4937-A97B-9012DA24C3B3}" destId="{5A804038-4756-4A21-85DF-DF621E1ED482}" srcOrd="1" destOrd="0" presId="urn:microsoft.com/office/officeart/2005/8/layout/process2"/>
    <dgm:cxn modelId="{6B0A67A8-9240-4C48-A340-C300497ECF2F}" type="presOf" srcId="{3C1F8E05-5607-4CBA-8CAC-F4463505EE88}" destId="{3FA39847-26B5-4D13-A4A8-1F3FA64098AA}" srcOrd="0" destOrd="0" presId="urn:microsoft.com/office/officeart/2005/8/layout/process2"/>
    <dgm:cxn modelId="{5B5C327F-B559-4251-97F8-22192CB88B5B}" type="presOf" srcId="{A6A0E72E-9556-4AC8-A773-5847111E79EB}" destId="{CA434E5E-6CAE-41AF-86FF-53C9FDDBB1D2}" srcOrd="0" destOrd="0" presId="urn:microsoft.com/office/officeart/2005/8/layout/process2"/>
    <dgm:cxn modelId="{9D8A2613-D918-40E1-B8B2-4D848244547B}" srcId="{3C1F8E05-5607-4CBA-8CAC-F4463505EE88}" destId="{FB015C8F-C43C-4EB0-A228-8F7F5A5BF176}" srcOrd="2" destOrd="0" parTransId="{8DC0888E-84EC-4076-AC89-05517C1C007F}" sibTransId="{131731A1-800B-4E98-80EB-92814B5F7D49}"/>
    <dgm:cxn modelId="{9B4CA348-BDE5-4798-AE39-ACC95BB41575}" type="presOf" srcId="{561C9744-E0B9-4864-AEF7-C76E1256B2F2}" destId="{F83A4F02-73DF-4ABB-AE54-F4BCFCC16A55}" srcOrd="0" destOrd="0" presId="urn:microsoft.com/office/officeart/2005/8/layout/process2"/>
    <dgm:cxn modelId="{078A50F3-66EA-4A93-B74C-FC5D7BF0604A}" type="presOf" srcId="{A6A0E72E-9556-4AC8-A773-5847111E79EB}" destId="{569534D5-F5C7-42AC-AC4D-4BF4CA81007C}" srcOrd="1" destOrd="0" presId="urn:microsoft.com/office/officeart/2005/8/layout/process2"/>
    <dgm:cxn modelId="{837FE221-85AD-4773-AE3A-AD4CB7C6CD97}" type="presOf" srcId="{E82FC75C-9E00-444E-BCDE-BA6028B4D318}" destId="{2EEA2C99-D37F-4162-9D73-E186B2BA52C3}" srcOrd="0" destOrd="0" presId="urn:microsoft.com/office/officeart/2005/8/layout/process2"/>
    <dgm:cxn modelId="{0388352E-D54A-4668-B1E2-B8D633742741}" type="presOf" srcId="{7181BDD7-99C5-4937-A97B-9012DA24C3B3}" destId="{95E030F6-CFB5-42E9-A0FA-2497AC143F24}" srcOrd="0" destOrd="0" presId="urn:microsoft.com/office/officeart/2005/8/layout/process2"/>
    <dgm:cxn modelId="{24E777C4-0D51-4435-AD69-7CE21786342A}" srcId="{3C1F8E05-5607-4CBA-8CAC-F4463505EE88}" destId="{E82FC75C-9E00-444E-BCDE-BA6028B4D318}" srcOrd="0" destOrd="0" parTransId="{64891B0A-3002-4C31-8A66-841D5A7AF8F1}" sibTransId="{A6A0E72E-9556-4AC8-A773-5847111E79EB}"/>
    <dgm:cxn modelId="{9574FA3D-C8FA-4799-8223-CD253EC3DBF2}" type="presOf" srcId="{FB015C8F-C43C-4EB0-A228-8F7F5A5BF176}" destId="{81DE1A9D-78CB-4CFD-947C-3FE813DE8649}" srcOrd="0" destOrd="0" presId="urn:microsoft.com/office/officeart/2005/8/layout/process2"/>
    <dgm:cxn modelId="{B49BDF25-2419-4B03-A4A2-55F2E6EA4A59}" type="presParOf" srcId="{3FA39847-26B5-4D13-A4A8-1F3FA64098AA}" destId="{2EEA2C99-D37F-4162-9D73-E186B2BA52C3}" srcOrd="0" destOrd="0" presId="urn:microsoft.com/office/officeart/2005/8/layout/process2"/>
    <dgm:cxn modelId="{5D98E0BE-5DA3-4D92-8766-898483085B86}" type="presParOf" srcId="{3FA39847-26B5-4D13-A4A8-1F3FA64098AA}" destId="{CA434E5E-6CAE-41AF-86FF-53C9FDDBB1D2}" srcOrd="1" destOrd="0" presId="urn:microsoft.com/office/officeart/2005/8/layout/process2"/>
    <dgm:cxn modelId="{1FDB59FB-7E85-4BD4-BCF2-9E1A26B2D1CF}" type="presParOf" srcId="{CA434E5E-6CAE-41AF-86FF-53C9FDDBB1D2}" destId="{569534D5-F5C7-42AC-AC4D-4BF4CA81007C}" srcOrd="0" destOrd="0" presId="urn:microsoft.com/office/officeart/2005/8/layout/process2"/>
    <dgm:cxn modelId="{3D782F4B-6D1D-4918-8489-CF5F2A0F9AD6}" type="presParOf" srcId="{3FA39847-26B5-4D13-A4A8-1F3FA64098AA}" destId="{F83A4F02-73DF-4ABB-AE54-F4BCFCC16A55}" srcOrd="2" destOrd="0" presId="urn:microsoft.com/office/officeart/2005/8/layout/process2"/>
    <dgm:cxn modelId="{51EBE9CC-69C8-4363-B120-3A2E19DD0382}" type="presParOf" srcId="{3FA39847-26B5-4D13-A4A8-1F3FA64098AA}" destId="{95E030F6-CFB5-42E9-A0FA-2497AC143F24}" srcOrd="3" destOrd="0" presId="urn:microsoft.com/office/officeart/2005/8/layout/process2"/>
    <dgm:cxn modelId="{F6EB4E35-1123-4F60-BB80-58F41ADC9A04}" type="presParOf" srcId="{95E030F6-CFB5-42E9-A0FA-2497AC143F24}" destId="{5A804038-4756-4A21-85DF-DF621E1ED482}" srcOrd="0" destOrd="0" presId="urn:microsoft.com/office/officeart/2005/8/layout/process2"/>
    <dgm:cxn modelId="{5EF17917-CDAF-4AD1-8736-2BFCF6B0E443}" type="presParOf" srcId="{3FA39847-26B5-4D13-A4A8-1F3FA64098AA}" destId="{81DE1A9D-78CB-4CFD-947C-3FE813DE8649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C1F8E05-5607-4CBA-8CAC-F4463505EE88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82FC75C-9E00-444E-BCDE-BA6028B4D318}">
      <dgm:prSet/>
      <dgm:spPr/>
      <dgm:t>
        <a:bodyPr/>
        <a:lstStyle/>
        <a:p>
          <a:pPr rtl="0"/>
          <a:r>
            <a:rPr lang="en-US" b="0" i="0" dirty="0" smtClean="0"/>
            <a:t>Expedited protocol approved on January 22, 2019 (ESU required before January 22, 2022)</a:t>
          </a:r>
          <a:endParaRPr lang="en-US" dirty="0"/>
        </a:p>
      </dgm:t>
    </dgm:pt>
    <dgm:pt modelId="{64891B0A-3002-4C31-8A66-841D5A7AF8F1}" type="parTrans" cxnId="{24E777C4-0D51-4435-AD69-7CE21786342A}">
      <dgm:prSet/>
      <dgm:spPr/>
      <dgm:t>
        <a:bodyPr/>
        <a:lstStyle/>
        <a:p>
          <a:endParaRPr lang="en-US"/>
        </a:p>
      </dgm:t>
    </dgm:pt>
    <dgm:pt modelId="{A6A0E72E-9556-4AC8-A773-5847111E79EB}" type="sibTrans" cxnId="{24E777C4-0D51-4435-AD69-7CE21786342A}">
      <dgm:prSet/>
      <dgm:spPr/>
      <dgm:t>
        <a:bodyPr/>
        <a:lstStyle/>
        <a:p>
          <a:endParaRPr lang="en-US"/>
        </a:p>
      </dgm:t>
    </dgm:pt>
    <dgm:pt modelId="{FB015C8F-C43C-4EB0-A228-8F7F5A5BF176}">
      <dgm:prSet/>
      <dgm:spPr/>
      <dgm:t>
        <a:bodyPr/>
        <a:lstStyle/>
        <a:p>
          <a:pPr rtl="0"/>
          <a:r>
            <a:rPr lang="en-US" dirty="0" smtClean="0"/>
            <a:t>Protocol completed – Submit ESU Only prior to January 22, 2022</a:t>
          </a:r>
          <a:endParaRPr lang="en-US" dirty="0"/>
        </a:p>
      </dgm:t>
    </dgm:pt>
    <dgm:pt modelId="{8DC0888E-84EC-4076-AC89-05517C1C007F}" type="parTrans" cxnId="{9D8A2613-D918-40E1-B8B2-4D848244547B}">
      <dgm:prSet/>
      <dgm:spPr/>
      <dgm:t>
        <a:bodyPr/>
        <a:lstStyle/>
        <a:p>
          <a:endParaRPr lang="en-US"/>
        </a:p>
      </dgm:t>
    </dgm:pt>
    <dgm:pt modelId="{131731A1-800B-4E98-80EB-92814B5F7D49}" type="sibTrans" cxnId="{9D8A2613-D918-40E1-B8B2-4D848244547B}">
      <dgm:prSet/>
      <dgm:spPr/>
      <dgm:t>
        <a:bodyPr/>
        <a:lstStyle/>
        <a:p>
          <a:endParaRPr lang="en-US"/>
        </a:p>
      </dgm:t>
    </dgm:pt>
    <dgm:pt modelId="{72C5403D-52BC-4434-8317-127486B7BA4C}">
      <dgm:prSet/>
      <dgm:spPr>
        <a:solidFill>
          <a:schemeClr val="bg1">
            <a:lumMod val="65000"/>
          </a:schemeClr>
        </a:solidFill>
      </dgm:spPr>
      <dgm:t>
        <a:bodyPr/>
        <a:lstStyle/>
        <a:p>
          <a:pPr rtl="0"/>
          <a:r>
            <a:rPr lang="en-US" i="1" dirty="0" smtClean="0"/>
            <a:t>No protocol changes</a:t>
          </a:r>
          <a:endParaRPr lang="en-US" i="1" dirty="0"/>
        </a:p>
      </dgm:t>
    </dgm:pt>
    <dgm:pt modelId="{E732E0F3-A74E-474C-B737-D90E60D9C9E2}" type="parTrans" cxnId="{61A01489-F1A3-4D0D-AA51-15EFAA8BA04A}">
      <dgm:prSet/>
      <dgm:spPr/>
      <dgm:t>
        <a:bodyPr/>
        <a:lstStyle/>
        <a:p>
          <a:endParaRPr lang="en-US"/>
        </a:p>
      </dgm:t>
    </dgm:pt>
    <dgm:pt modelId="{DC1D1E2A-A774-44E2-B412-38B8CB3A2D04}" type="sibTrans" cxnId="{61A01489-F1A3-4D0D-AA51-15EFAA8BA04A}">
      <dgm:prSet/>
      <dgm:spPr/>
      <dgm:t>
        <a:bodyPr/>
        <a:lstStyle/>
        <a:p>
          <a:endParaRPr lang="en-US"/>
        </a:p>
      </dgm:t>
    </dgm:pt>
    <dgm:pt modelId="{3FA39847-26B5-4D13-A4A8-1F3FA64098AA}" type="pres">
      <dgm:prSet presAssocID="{3C1F8E05-5607-4CBA-8CAC-F4463505EE88}" presName="linearFlow" presStyleCnt="0">
        <dgm:presLayoutVars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EEA2C99-D37F-4162-9D73-E186B2BA52C3}" type="pres">
      <dgm:prSet presAssocID="{E82FC75C-9E00-444E-BCDE-BA6028B4D318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A434E5E-6CAE-41AF-86FF-53C9FDDBB1D2}" type="pres">
      <dgm:prSet presAssocID="{A6A0E72E-9556-4AC8-A773-5847111E79EB}" presName="sibTrans" presStyleLbl="sibTrans2D1" presStyleIdx="0" presStyleCnt="2"/>
      <dgm:spPr/>
      <dgm:t>
        <a:bodyPr/>
        <a:lstStyle/>
        <a:p>
          <a:endParaRPr lang="en-US"/>
        </a:p>
      </dgm:t>
    </dgm:pt>
    <dgm:pt modelId="{569534D5-F5C7-42AC-AC4D-4BF4CA81007C}" type="pres">
      <dgm:prSet presAssocID="{A6A0E72E-9556-4AC8-A773-5847111E79EB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537C9AF9-133B-4CA5-8B6C-E8AC80885D72}" type="pres">
      <dgm:prSet presAssocID="{72C5403D-52BC-4434-8317-127486B7BA4C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C8CD87-C38B-4C78-ABC7-8D3650D05C50}" type="pres">
      <dgm:prSet presAssocID="{DC1D1E2A-A774-44E2-B412-38B8CB3A2D04}" presName="sibTrans" presStyleLbl="sibTrans2D1" presStyleIdx="1" presStyleCnt="2"/>
      <dgm:spPr/>
      <dgm:t>
        <a:bodyPr/>
        <a:lstStyle/>
        <a:p>
          <a:endParaRPr lang="en-US"/>
        </a:p>
      </dgm:t>
    </dgm:pt>
    <dgm:pt modelId="{10F90D04-1977-41CD-A211-AD6D6884709B}" type="pres">
      <dgm:prSet presAssocID="{DC1D1E2A-A774-44E2-B412-38B8CB3A2D04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81DE1A9D-78CB-4CFD-947C-3FE813DE8649}" type="pres">
      <dgm:prSet presAssocID="{FB015C8F-C43C-4EB0-A228-8F7F5A5BF176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1A01489-F1A3-4D0D-AA51-15EFAA8BA04A}" srcId="{3C1F8E05-5607-4CBA-8CAC-F4463505EE88}" destId="{72C5403D-52BC-4434-8317-127486B7BA4C}" srcOrd="1" destOrd="0" parTransId="{E732E0F3-A74E-474C-B737-D90E60D9C9E2}" sibTransId="{DC1D1E2A-A774-44E2-B412-38B8CB3A2D04}"/>
    <dgm:cxn modelId="{6B0A67A8-9240-4C48-A340-C300497ECF2F}" type="presOf" srcId="{3C1F8E05-5607-4CBA-8CAC-F4463505EE88}" destId="{3FA39847-26B5-4D13-A4A8-1F3FA64098AA}" srcOrd="0" destOrd="0" presId="urn:microsoft.com/office/officeart/2005/8/layout/process2"/>
    <dgm:cxn modelId="{D66F4701-18D3-48A0-87F2-F531876296CC}" type="presOf" srcId="{DC1D1E2A-A774-44E2-B412-38B8CB3A2D04}" destId="{10F90D04-1977-41CD-A211-AD6D6884709B}" srcOrd="1" destOrd="0" presId="urn:microsoft.com/office/officeart/2005/8/layout/process2"/>
    <dgm:cxn modelId="{5B5C327F-B559-4251-97F8-22192CB88B5B}" type="presOf" srcId="{A6A0E72E-9556-4AC8-A773-5847111E79EB}" destId="{CA434E5E-6CAE-41AF-86FF-53C9FDDBB1D2}" srcOrd="0" destOrd="0" presId="urn:microsoft.com/office/officeart/2005/8/layout/process2"/>
    <dgm:cxn modelId="{9D8A2613-D918-40E1-B8B2-4D848244547B}" srcId="{3C1F8E05-5607-4CBA-8CAC-F4463505EE88}" destId="{FB015C8F-C43C-4EB0-A228-8F7F5A5BF176}" srcOrd="2" destOrd="0" parTransId="{8DC0888E-84EC-4076-AC89-05517C1C007F}" sibTransId="{131731A1-800B-4E98-80EB-92814B5F7D49}"/>
    <dgm:cxn modelId="{078A50F3-66EA-4A93-B74C-FC5D7BF0604A}" type="presOf" srcId="{A6A0E72E-9556-4AC8-A773-5847111E79EB}" destId="{569534D5-F5C7-42AC-AC4D-4BF4CA81007C}" srcOrd="1" destOrd="0" presId="urn:microsoft.com/office/officeart/2005/8/layout/process2"/>
    <dgm:cxn modelId="{837FE221-85AD-4773-AE3A-AD4CB7C6CD97}" type="presOf" srcId="{E82FC75C-9E00-444E-BCDE-BA6028B4D318}" destId="{2EEA2C99-D37F-4162-9D73-E186B2BA52C3}" srcOrd="0" destOrd="0" presId="urn:microsoft.com/office/officeart/2005/8/layout/process2"/>
    <dgm:cxn modelId="{2233E602-90D4-45CC-A72D-43B29936A4D9}" type="presOf" srcId="{DC1D1E2A-A774-44E2-B412-38B8CB3A2D04}" destId="{BDC8CD87-C38B-4C78-ABC7-8D3650D05C50}" srcOrd="0" destOrd="0" presId="urn:microsoft.com/office/officeart/2005/8/layout/process2"/>
    <dgm:cxn modelId="{24E777C4-0D51-4435-AD69-7CE21786342A}" srcId="{3C1F8E05-5607-4CBA-8CAC-F4463505EE88}" destId="{E82FC75C-9E00-444E-BCDE-BA6028B4D318}" srcOrd="0" destOrd="0" parTransId="{64891B0A-3002-4C31-8A66-841D5A7AF8F1}" sibTransId="{A6A0E72E-9556-4AC8-A773-5847111E79EB}"/>
    <dgm:cxn modelId="{9574FA3D-C8FA-4799-8223-CD253EC3DBF2}" type="presOf" srcId="{FB015C8F-C43C-4EB0-A228-8F7F5A5BF176}" destId="{81DE1A9D-78CB-4CFD-947C-3FE813DE8649}" srcOrd="0" destOrd="0" presId="urn:microsoft.com/office/officeart/2005/8/layout/process2"/>
    <dgm:cxn modelId="{A9A8A362-FDB1-47E4-A0AB-E2C25016730D}" type="presOf" srcId="{72C5403D-52BC-4434-8317-127486B7BA4C}" destId="{537C9AF9-133B-4CA5-8B6C-E8AC80885D72}" srcOrd="0" destOrd="0" presId="urn:microsoft.com/office/officeart/2005/8/layout/process2"/>
    <dgm:cxn modelId="{B49BDF25-2419-4B03-A4A2-55F2E6EA4A59}" type="presParOf" srcId="{3FA39847-26B5-4D13-A4A8-1F3FA64098AA}" destId="{2EEA2C99-D37F-4162-9D73-E186B2BA52C3}" srcOrd="0" destOrd="0" presId="urn:microsoft.com/office/officeart/2005/8/layout/process2"/>
    <dgm:cxn modelId="{5D98E0BE-5DA3-4D92-8766-898483085B86}" type="presParOf" srcId="{3FA39847-26B5-4D13-A4A8-1F3FA64098AA}" destId="{CA434E5E-6CAE-41AF-86FF-53C9FDDBB1D2}" srcOrd="1" destOrd="0" presId="urn:microsoft.com/office/officeart/2005/8/layout/process2"/>
    <dgm:cxn modelId="{1FDB59FB-7E85-4BD4-BCF2-9E1A26B2D1CF}" type="presParOf" srcId="{CA434E5E-6CAE-41AF-86FF-53C9FDDBB1D2}" destId="{569534D5-F5C7-42AC-AC4D-4BF4CA81007C}" srcOrd="0" destOrd="0" presId="urn:microsoft.com/office/officeart/2005/8/layout/process2"/>
    <dgm:cxn modelId="{A1D80F83-86B6-45B8-B6C7-508F846C9DE9}" type="presParOf" srcId="{3FA39847-26B5-4D13-A4A8-1F3FA64098AA}" destId="{537C9AF9-133B-4CA5-8B6C-E8AC80885D72}" srcOrd="2" destOrd="0" presId="urn:microsoft.com/office/officeart/2005/8/layout/process2"/>
    <dgm:cxn modelId="{12D54E0C-76BB-48C0-AE14-97BD17ACB64A}" type="presParOf" srcId="{3FA39847-26B5-4D13-A4A8-1F3FA64098AA}" destId="{BDC8CD87-C38B-4C78-ABC7-8D3650D05C50}" srcOrd="3" destOrd="0" presId="urn:microsoft.com/office/officeart/2005/8/layout/process2"/>
    <dgm:cxn modelId="{B5AC308C-9287-4642-87B0-90F88E8B08D9}" type="presParOf" srcId="{BDC8CD87-C38B-4C78-ABC7-8D3650D05C50}" destId="{10F90D04-1977-41CD-A211-AD6D6884709B}" srcOrd="0" destOrd="0" presId="urn:microsoft.com/office/officeart/2005/8/layout/process2"/>
    <dgm:cxn modelId="{5EF17917-CDAF-4AD1-8736-2BFCF6B0E443}" type="presParOf" srcId="{3FA39847-26B5-4D13-A4A8-1F3FA64098AA}" destId="{81DE1A9D-78CB-4CFD-947C-3FE813DE8649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EA2C99-D37F-4162-9D73-E186B2BA52C3}">
      <dsp:nvSpPr>
        <dsp:cNvPr id="0" name=""/>
        <dsp:cNvSpPr/>
      </dsp:nvSpPr>
      <dsp:spPr>
        <a:xfrm>
          <a:off x="2780578" y="0"/>
          <a:ext cx="2592242" cy="124927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0" i="0" kern="1200" dirty="0" smtClean="0"/>
            <a:t>Expedited protocol approved on January 22, 2019 (ESU required before January 22, 2022)</a:t>
          </a:r>
          <a:endParaRPr lang="en-US" sz="1800" kern="1200" dirty="0"/>
        </a:p>
      </dsp:txBody>
      <dsp:txXfrm>
        <a:off x="2817168" y="36590"/>
        <a:ext cx="2519062" cy="1176093"/>
      </dsp:txXfrm>
    </dsp:sp>
    <dsp:sp modelId="{CA434E5E-6CAE-41AF-86FF-53C9FDDBB1D2}">
      <dsp:nvSpPr>
        <dsp:cNvPr id="0" name=""/>
        <dsp:cNvSpPr/>
      </dsp:nvSpPr>
      <dsp:spPr>
        <a:xfrm rot="5400000">
          <a:off x="3842461" y="1280505"/>
          <a:ext cx="468477" cy="56217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 rot="-5400000">
        <a:off x="3908049" y="1327353"/>
        <a:ext cx="337303" cy="327934"/>
      </dsp:txXfrm>
    </dsp:sp>
    <dsp:sp modelId="{F83A4F02-73DF-4ABB-AE54-F4BCFCC16A55}">
      <dsp:nvSpPr>
        <dsp:cNvPr id="0" name=""/>
        <dsp:cNvSpPr/>
      </dsp:nvSpPr>
      <dsp:spPr>
        <a:xfrm>
          <a:off x="2780578" y="1873910"/>
          <a:ext cx="2592242" cy="124927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Amendment approved June 17, 2020 (ESU required before June 17, 2023)</a:t>
          </a:r>
          <a:endParaRPr lang="en-US" sz="1800" kern="1200" dirty="0"/>
        </a:p>
      </dsp:txBody>
      <dsp:txXfrm>
        <a:off x="2817168" y="1910500"/>
        <a:ext cx="2519062" cy="1176093"/>
      </dsp:txXfrm>
    </dsp:sp>
    <dsp:sp modelId="{95E030F6-CFB5-42E9-A0FA-2497AC143F24}">
      <dsp:nvSpPr>
        <dsp:cNvPr id="0" name=""/>
        <dsp:cNvSpPr/>
      </dsp:nvSpPr>
      <dsp:spPr>
        <a:xfrm rot="5400000">
          <a:off x="3842461" y="3154415"/>
          <a:ext cx="468477" cy="56217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 rot="-5400000">
        <a:off x="3908049" y="3201263"/>
        <a:ext cx="337303" cy="327934"/>
      </dsp:txXfrm>
    </dsp:sp>
    <dsp:sp modelId="{81DE1A9D-78CB-4CFD-947C-3FE813DE8649}">
      <dsp:nvSpPr>
        <dsp:cNvPr id="0" name=""/>
        <dsp:cNvSpPr/>
      </dsp:nvSpPr>
      <dsp:spPr>
        <a:xfrm>
          <a:off x="2780578" y="3747820"/>
          <a:ext cx="2592242" cy="124927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Protocol completed – Submit ESU Only prior to June 17, 2023</a:t>
          </a:r>
          <a:endParaRPr lang="en-US" sz="1800" kern="1200" dirty="0"/>
        </a:p>
      </dsp:txBody>
      <dsp:txXfrm>
        <a:off x="2817168" y="3784410"/>
        <a:ext cx="2519062" cy="117609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EA2C99-D37F-4162-9D73-E186B2BA52C3}">
      <dsp:nvSpPr>
        <dsp:cNvPr id="0" name=""/>
        <dsp:cNvSpPr/>
      </dsp:nvSpPr>
      <dsp:spPr>
        <a:xfrm>
          <a:off x="2780578" y="0"/>
          <a:ext cx="2592242" cy="124927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0" i="0" kern="1200" dirty="0" smtClean="0"/>
            <a:t>Expedited protocol approved on January 22, 2019 (ESU required before January 22, 2022)</a:t>
          </a:r>
          <a:endParaRPr lang="en-US" sz="1800" kern="1200" dirty="0"/>
        </a:p>
      </dsp:txBody>
      <dsp:txXfrm>
        <a:off x="2817168" y="36590"/>
        <a:ext cx="2519062" cy="1176093"/>
      </dsp:txXfrm>
    </dsp:sp>
    <dsp:sp modelId="{CA434E5E-6CAE-41AF-86FF-53C9FDDBB1D2}">
      <dsp:nvSpPr>
        <dsp:cNvPr id="0" name=""/>
        <dsp:cNvSpPr/>
      </dsp:nvSpPr>
      <dsp:spPr>
        <a:xfrm rot="5400000">
          <a:off x="3842461" y="1280505"/>
          <a:ext cx="468477" cy="56217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 rot="-5400000">
        <a:off x="3908049" y="1327353"/>
        <a:ext cx="337303" cy="327934"/>
      </dsp:txXfrm>
    </dsp:sp>
    <dsp:sp modelId="{537C9AF9-133B-4CA5-8B6C-E8AC80885D72}">
      <dsp:nvSpPr>
        <dsp:cNvPr id="0" name=""/>
        <dsp:cNvSpPr/>
      </dsp:nvSpPr>
      <dsp:spPr>
        <a:xfrm>
          <a:off x="2780578" y="1873910"/>
          <a:ext cx="2592242" cy="1249273"/>
        </a:xfrm>
        <a:prstGeom prst="roundRect">
          <a:avLst>
            <a:gd name="adj" fmla="val 10000"/>
          </a:avLst>
        </a:prstGeom>
        <a:solidFill>
          <a:schemeClr val="bg1">
            <a:lumMod val="6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i="1" kern="1200" dirty="0" smtClean="0"/>
            <a:t>No protocol changes</a:t>
          </a:r>
          <a:endParaRPr lang="en-US" sz="1800" i="1" kern="1200" dirty="0"/>
        </a:p>
      </dsp:txBody>
      <dsp:txXfrm>
        <a:off x="2817168" y="1910500"/>
        <a:ext cx="2519062" cy="1176093"/>
      </dsp:txXfrm>
    </dsp:sp>
    <dsp:sp modelId="{BDC8CD87-C38B-4C78-ABC7-8D3650D05C50}">
      <dsp:nvSpPr>
        <dsp:cNvPr id="0" name=""/>
        <dsp:cNvSpPr/>
      </dsp:nvSpPr>
      <dsp:spPr>
        <a:xfrm rot="5400000">
          <a:off x="3842461" y="3154415"/>
          <a:ext cx="468477" cy="56217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 rot="-5400000">
        <a:off x="3908049" y="3201263"/>
        <a:ext cx="337303" cy="327934"/>
      </dsp:txXfrm>
    </dsp:sp>
    <dsp:sp modelId="{81DE1A9D-78CB-4CFD-947C-3FE813DE8649}">
      <dsp:nvSpPr>
        <dsp:cNvPr id="0" name=""/>
        <dsp:cNvSpPr/>
      </dsp:nvSpPr>
      <dsp:spPr>
        <a:xfrm>
          <a:off x="2780578" y="3747820"/>
          <a:ext cx="2592242" cy="124927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Protocol completed – Submit ESU Only prior to January 22, 2022</a:t>
          </a:r>
          <a:endParaRPr lang="en-US" sz="1800" kern="1200" dirty="0"/>
        </a:p>
      </dsp:txBody>
      <dsp:txXfrm>
        <a:off x="2817168" y="3784410"/>
        <a:ext cx="2519062" cy="11760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9C5B16D-0240-4B2C-93E5-E9C9DEC245F9}" type="datetimeFigureOut">
              <a:rPr lang="en-US" smtClean="0"/>
              <a:t>1/14/2019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4C96EEF-398A-49FB-986F-1EA6E4410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5850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12AA96-FC17-452D-87EC-3C9A19FD82B6}" type="datetimeFigureOut">
              <a:rPr lang="en-US" smtClean="0"/>
              <a:t>1/14/2019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AB78E2-0F24-432F-89F8-6DEB71ACAE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8934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No. We</a:t>
            </a:r>
            <a:r>
              <a:rPr lang="en-US" baseline="0" dirty="0" smtClean="0"/>
              <a:t> will address a transition plan after the revised regulations have been implemented.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AB78E2-0F24-432F-89F8-6DEB71ACAED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8861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Full text.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AB78E2-0F24-432F-89F8-6DEB71ACAED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0485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Studies approved via expedited procedure</a:t>
            </a:r>
            <a:r>
              <a:rPr lang="en-US" baseline="0" dirty="0" smtClean="0"/>
              <a:t> </a:t>
            </a:r>
            <a:r>
              <a:rPr lang="en-US" b="1" i="1" u="sng" dirty="0" smtClean="0"/>
              <a:t>AFTER</a:t>
            </a:r>
            <a:r>
              <a:rPr lang="en-US" b="0" i="0" u="none" baseline="0" dirty="0" smtClean="0"/>
              <a:t> January 21, 2019 </a:t>
            </a:r>
            <a:r>
              <a:rPr lang="en-US" dirty="0" smtClean="0"/>
              <a:t>will</a:t>
            </a:r>
            <a:r>
              <a:rPr lang="en-US" baseline="0" dirty="0" smtClean="0"/>
              <a:t> no longer submit continuing review (unless you hear from IRB saying your study has been transitioned to the Revised Rule)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AB78E2-0F24-432F-89F8-6DEB71ACAED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4387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Unless</a:t>
            </a:r>
            <a:r>
              <a:rPr lang="en-US" baseline="0" dirty="0" smtClean="0"/>
              <a:t> an IRB determines otherwise – studies the IRB feels need more frequent observation and studies regulated by agencies that have not signed on to the Revised Common Rule.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AB78E2-0F24-432F-89F8-6DEB71ACAED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6380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Studies</a:t>
            </a:r>
            <a:r>
              <a:rPr lang="en-US" baseline="0" dirty="0" smtClean="0"/>
              <a:t> approved under convened review are sometimes told they qualify for Expedited Category 8. This will still occur, the IRB will indicate when your study is eligible for transition.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AB78E2-0F24-432F-89F8-6DEB71ACAED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1661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 more continuing review,</a:t>
            </a:r>
            <a:r>
              <a:rPr lang="en-US" baseline="0" dirty="0" smtClean="0"/>
              <a:t> but you must still submit a PRAF for any changes to the study.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AB78E2-0F24-432F-89F8-6DEB71ACAED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7876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1588" y="3537814"/>
            <a:ext cx="8072584" cy="774663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400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01589" y="4322719"/>
            <a:ext cx="8072583" cy="56214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bg1">
                    <a:lumMod val="85000"/>
                  </a:schemeClr>
                </a:solidFill>
                <a:latin typeface="Calibri"/>
                <a:cs typeface="Calibri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subtitle</a:t>
            </a:r>
            <a:endParaRPr lang="en-US" dirty="0"/>
          </a:p>
        </p:txBody>
      </p:sp>
      <p:pic>
        <p:nvPicPr>
          <p:cNvPr id="4" name="Picture 3" descr="UAB_WORDMARK_white_taglin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0539" y="5793221"/>
            <a:ext cx="3347207" cy="762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3974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837D29-EB0D-40DF-802E-1B01FA4331BD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0694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F57C0E-95AE-42C6-B050-E2155C1011FC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93039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C602B0-6E68-47CA-83AC-A41115112491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24529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B22871-D45C-4E35-B062-64AE680C5D45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39248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9DC6D1-6695-4459-9411-41967FAB8493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1669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8207"/>
            <a:ext cx="8229600" cy="980965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3000" b="1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09834"/>
            <a:ext cx="8229600" cy="455886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800"/>
              </a:spcBef>
              <a:spcAft>
                <a:spcPts val="0"/>
              </a:spcAft>
              <a:buFont typeface="Arial"/>
              <a:buChar char="•"/>
              <a:defRPr sz="2800" b="0" i="0">
                <a:latin typeface="Calibri"/>
                <a:cs typeface="Calibri"/>
              </a:defRPr>
            </a:lvl1pPr>
            <a:lvl2pPr marL="684213" indent="-339725">
              <a:spcBef>
                <a:spcPts val="800"/>
              </a:spcBef>
              <a:spcAft>
                <a:spcPts val="0"/>
              </a:spcAft>
              <a:buFont typeface="Arial"/>
              <a:buChar char="•"/>
              <a:tabLst>
                <a:tab pos="627063" algn="l"/>
              </a:tabLst>
              <a:defRPr sz="2400" b="0" i="0">
                <a:latin typeface="Calibri"/>
                <a:cs typeface="Calibri"/>
              </a:defRPr>
            </a:lvl2pPr>
            <a:lvl3pPr marL="971550" indent="-231775">
              <a:spcBef>
                <a:spcPts val="800"/>
              </a:spcBef>
              <a:spcAft>
                <a:spcPts val="0"/>
              </a:spcAft>
              <a:buFont typeface="Arial"/>
              <a:buChar char="•"/>
              <a:defRPr sz="2000" b="0" i="0">
                <a:latin typeface="Calibri"/>
                <a:cs typeface="Calibri"/>
              </a:defRPr>
            </a:lvl3pPr>
            <a:lvl4pPr marL="1316038" indent="-287338">
              <a:spcBef>
                <a:spcPts val="800"/>
              </a:spcBef>
              <a:spcAft>
                <a:spcPts val="0"/>
              </a:spcAft>
              <a:buFont typeface="Arial"/>
              <a:buChar char="•"/>
              <a:defRPr sz="1600" b="0" i="0">
                <a:latin typeface="Calibri"/>
                <a:cs typeface="Calibri"/>
              </a:defRPr>
            </a:lvl4pPr>
            <a:lvl5pPr marL="1598613" indent="-282575">
              <a:defRPr b="0" i="0">
                <a:latin typeface="Avenir Roman"/>
                <a:cs typeface="Avenir Roman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pic>
        <p:nvPicPr>
          <p:cNvPr id="4" name="Picture 3" descr="sitelogo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823" y="6471321"/>
            <a:ext cx="1733177" cy="304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5496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457200" y="1021474"/>
            <a:ext cx="8229600" cy="567564"/>
          </a:xfrm>
          <a:prstGeom prst="rect">
            <a:avLst/>
          </a:prstGeom>
        </p:spPr>
        <p:txBody>
          <a:bodyPr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000" kern="1200">
                <a:solidFill>
                  <a:schemeClr val="accent3">
                    <a:lumMod val="75000"/>
                  </a:schemeClr>
                </a:solidFill>
                <a:latin typeface="Avenir Heavy"/>
                <a:ea typeface="+mj-ea"/>
                <a:cs typeface="Avenir Heavy"/>
              </a:defRPr>
            </a:lvl1pPr>
          </a:lstStyle>
          <a:p>
            <a:r>
              <a:rPr lang="en-US" sz="3000" dirty="0" smtClean="0">
                <a:solidFill>
                  <a:schemeClr val="tx1"/>
                </a:solidFill>
                <a:latin typeface="Calibri"/>
                <a:cs typeface="Calibri"/>
              </a:rPr>
              <a:t>Click to edit Master title style</a:t>
            </a:r>
            <a:endParaRPr lang="en-US" sz="3000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pic>
        <p:nvPicPr>
          <p:cNvPr id="3" name="Picture 2" descr="sitelogo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823" y="6471321"/>
            <a:ext cx="1733177" cy="304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7862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EE2DBE-A8A2-4C84-98D8-22105C8F2F5E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0946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56AB4A-AA22-4632-973D-ED76C23CA486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681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D8B97D-258C-4960-B72A-6979C1351F3A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4154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904A4C-1112-485F-9703-4A5B919E7DD0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1395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BC5559-3967-4ACC-A9FB-FB9081DD537C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71257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131C07-038E-4EB4-8A9A-E12B13E5D523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3558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67309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venir Heavy"/>
          <a:ea typeface="+mj-ea"/>
          <a:cs typeface="Avenir Heavy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882C5747-2D33-4463-A626-70B473B8C020}" type="slidenum">
              <a:rPr lang="en-US" altLang="en-US">
                <a:solidFill>
                  <a:srgbClr val="000000"/>
                </a:solidFill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0582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2018 Revised Common Rule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en-US" sz="6000" dirty="0" smtClean="0"/>
              <a:t>Expedited Status Update</a:t>
            </a:r>
          </a:p>
          <a:p>
            <a:r>
              <a:rPr lang="en-US" sz="2800" dirty="0" smtClean="0"/>
              <a:t>January 14, 2019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095747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CONTINUING </a:t>
            </a:r>
            <a:r>
              <a:rPr lang="en-US" dirty="0"/>
              <a:t>REVIEW REGULATION TRANSLATION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1905000"/>
          </a:xfrm>
          <a:ln w="38100">
            <a:solidFill>
              <a:srgbClr val="C00000"/>
            </a:solidFill>
          </a:ln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400" i="1" dirty="0" smtClean="0"/>
              <a:t>§ ll.109(f)(</a:t>
            </a:r>
            <a:r>
              <a:rPr lang="en-US" sz="2400" i="1" dirty="0"/>
              <a:t>1) </a:t>
            </a:r>
            <a:r>
              <a:rPr lang="en-US" sz="2400" b="1" i="1" u="sng" dirty="0"/>
              <a:t>Unless an IRB determines otherwise</a:t>
            </a:r>
            <a:r>
              <a:rPr lang="en-US" sz="2400" i="1" dirty="0"/>
              <a:t>, continuing review of research is not required in the following circumstances: 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400" i="1" dirty="0" smtClean="0"/>
              <a:t>	(</a:t>
            </a:r>
            <a:r>
              <a:rPr lang="en-US" sz="2400" i="1" dirty="0"/>
              <a:t>i) Research eligible for expedited review in accordance with </a:t>
            </a:r>
            <a:r>
              <a:rPr lang="en-US" sz="2400" i="1" dirty="0" smtClean="0"/>
              <a:t>	§</a:t>
            </a:r>
            <a:r>
              <a:rPr lang="en-US" sz="2400" i="1" dirty="0"/>
              <a:t>ll.110;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3688140"/>
            <a:ext cx="8229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The IRB can require ongoing continuing review with a documented justification.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FDA-regulated </a:t>
            </a:r>
            <a:r>
              <a:rPr lang="en-US" sz="2400" dirty="0" smtClean="0"/>
              <a:t>projects (&amp; a few others) </a:t>
            </a:r>
            <a:r>
              <a:rPr lang="en-US" sz="2400" dirty="0"/>
              <a:t>will require continuing </a:t>
            </a:r>
            <a:r>
              <a:rPr lang="en-US" sz="2400" dirty="0" smtClean="0"/>
              <a:t>review.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62364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CONTINUING </a:t>
            </a:r>
            <a:r>
              <a:rPr lang="en-US" dirty="0"/>
              <a:t>REVIEW REGULATION TRANSLATION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1905000"/>
          </a:xfrm>
          <a:ln w="38100">
            <a:solidFill>
              <a:srgbClr val="C00000"/>
            </a:solidFill>
          </a:ln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sz="2000" i="1" dirty="0" smtClean="0"/>
              <a:t>§ ll.109(f)(</a:t>
            </a:r>
            <a:r>
              <a:rPr lang="en-US" sz="2000" i="1" dirty="0"/>
              <a:t>1</a:t>
            </a:r>
            <a:r>
              <a:rPr lang="en-US" sz="2000" i="1" dirty="0" smtClean="0"/>
              <a:t>)(</a:t>
            </a:r>
            <a:r>
              <a:rPr lang="en-US" sz="2000" i="1" dirty="0"/>
              <a:t>iii) Research that has progressed to the point that it involves only one </a:t>
            </a:r>
            <a:r>
              <a:rPr lang="en-US" sz="2000" i="1" dirty="0" smtClean="0"/>
              <a:t>or both </a:t>
            </a:r>
            <a:r>
              <a:rPr lang="en-US" sz="2000" i="1" dirty="0"/>
              <a:t>of </a:t>
            </a:r>
            <a:r>
              <a:rPr lang="en-US" sz="2000" i="1" dirty="0" smtClean="0"/>
              <a:t>the </a:t>
            </a:r>
            <a:r>
              <a:rPr lang="en-US" sz="2000" i="1" dirty="0"/>
              <a:t>following, which are part of the IRB-approved study: </a:t>
            </a:r>
            <a:endParaRPr lang="en-US" sz="2000" i="1" dirty="0" smtClean="0"/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i="1" dirty="0"/>
              <a:t>	</a:t>
            </a:r>
            <a:r>
              <a:rPr lang="en-US" sz="2000" i="1" dirty="0" smtClean="0"/>
              <a:t>	</a:t>
            </a:r>
            <a:r>
              <a:rPr lang="en-US" sz="1600" i="1" dirty="0" smtClean="0"/>
              <a:t>(</a:t>
            </a:r>
            <a:r>
              <a:rPr lang="en-US" sz="1600" i="1" dirty="0"/>
              <a:t>A) Data analysis, including analysis of identifiable private information or </a:t>
            </a:r>
            <a:r>
              <a:rPr lang="en-US" sz="1600" i="1" dirty="0" smtClean="0"/>
              <a:t>identifiable 		biospecimens</a:t>
            </a:r>
            <a:r>
              <a:rPr lang="en-US" sz="1600" i="1" dirty="0"/>
              <a:t>, or </a:t>
            </a:r>
          </a:p>
          <a:p>
            <a:pPr marL="344488" lvl="1" indent="0">
              <a:spcBef>
                <a:spcPts val="0"/>
              </a:spcBef>
              <a:buNone/>
            </a:pPr>
            <a:r>
              <a:rPr lang="en-US" sz="1600" i="1" dirty="0" smtClean="0"/>
              <a:t>		(</a:t>
            </a:r>
            <a:r>
              <a:rPr lang="en-US" sz="1600" i="1" dirty="0"/>
              <a:t>B) Accessing follow-up clinical data from procedures that subjects would undergo as </a:t>
            </a:r>
            <a:r>
              <a:rPr lang="en-US" sz="1600" i="1" dirty="0" smtClean="0"/>
              <a:t>		part </a:t>
            </a:r>
            <a:r>
              <a:rPr lang="en-US" sz="1600" i="1" dirty="0"/>
              <a:t>of clinical care.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688140"/>
            <a:ext cx="8229600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Continuing review will no longer be required for </a:t>
            </a:r>
            <a:r>
              <a:rPr lang="en-US" sz="2400" dirty="0" smtClean="0"/>
              <a:t>studies </a:t>
            </a:r>
            <a:r>
              <a:rPr lang="en-US" sz="2400" dirty="0"/>
              <a:t>that initially required full board review once the research interventions/interactions with participants have been completed.</a:t>
            </a:r>
            <a:r>
              <a:rPr lang="en-US" sz="2400" dirty="0" smtClean="0"/>
              <a:t>​</a:t>
            </a:r>
          </a:p>
          <a:p>
            <a:endParaRPr lang="en-US" sz="2000" dirty="0" smtClean="0"/>
          </a:p>
          <a:p>
            <a:r>
              <a:rPr lang="en-US" sz="2000" dirty="0" smtClean="0"/>
              <a:t>*The IRB will continue to indicate when a study is eligible for this transition.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69026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EXPEDITED STATUS UPDATE (ESU)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13340"/>
            <a:ext cx="8229600" cy="4558860"/>
          </a:xfrm>
        </p:spPr>
        <p:txBody>
          <a:bodyPr/>
          <a:lstStyle/>
          <a:p>
            <a:pPr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3200" dirty="0" smtClean="0"/>
              <a:t>Still </a:t>
            </a:r>
            <a:r>
              <a:rPr lang="en-US" sz="3200" b="1" u="sng" dirty="0"/>
              <a:t>required</a:t>
            </a:r>
            <a:r>
              <a:rPr lang="en-US" sz="3200" dirty="0"/>
              <a:t> to submit amendments and problem reports to the IRB, as necessary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800" dirty="0"/>
              <a:t>IRB will send you email reminders annually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800" dirty="0"/>
              <a:t>Must check in at least </a:t>
            </a:r>
            <a:r>
              <a:rPr lang="en-US" sz="2800" b="1" dirty="0"/>
              <a:t>every 3 years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800" dirty="0"/>
              <a:t>The check in (amendment or problem report) will be considered an 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/>
              <a:t>Expedited Status Update </a:t>
            </a:r>
            <a:r>
              <a:rPr lang="en-US" sz="2800" dirty="0"/>
              <a:t>(ESU)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2800" dirty="0"/>
              <a:t>Each time an ESU is submitted, the 3 year date will reset</a:t>
            </a:r>
          </a:p>
          <a:p>
            <a:pPr marL="0" indent="0">
              <a:buNone/>
            </a:pP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120218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ESU NOTICES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email will be sent to the PI (and delegates) at one and two years after the last qualifying submission.</a:t>
            </a:r>
          </a:p>
          <a:p>
            <a:r>
              <a:rPr lang="en-US" dirty="0" smtClean="0"/>
              <a:t>The email will contain the currently-known protocol status and approved enrollment number.</a:t>
            </a:r>
          </a:p>
          <a:p>
            <a:r>
              <a:rPr lang="en-US" dirty="0" smtClean="0"/>
              <a:t>The email will include a reminder about responsibilities for keeping the IRB abreast of any changes.</a:t>
            </a:r>
          </a:p>
        </p:txBody>
      </p:sp>
    </p:spTree>
    <p:extLst>
      <p:ext uri="{BB962C8B-B14F-4D97-AF65-F5344CB8AC3E}">
        <p14:creationId xmlns:p14="http://schemas.microsoft.com/office/powerpoint/2010/main" val="4081176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ESU – THREE YEAR REQUIREMENT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email will be sent to the PI and delegate one month before the three-year anniversary of the initial approval or the last qualifying submission.</a:t>
            </a:r>
          </a:p>
          <a:p>
            <a:r>
              <a:rPr lang="en-US" dirty="0" smtClean="0"/>
              <a:t>A reminder will be sent at 14 days prior to the anniversary.</a:t>
            </a:r>
          </a:p>
          <a:p>
            <a:r>
              <a:rPr lang="en-US" dirty="0" smtClean="0"/>
              <a:t>An ESU must be completed at this time even if there are no other protocol changes.</a:t>
            </a:r>
          </a:p>
        </p:txBody>
      </p:sp>
    </p:spTree>
    <p:extLst>
      <p:ext uri="{BB962C8B-B14F-4D97-AF65-F5344CB8AC3E}">
        <p14:creationId xmlns:p14="http://schemas.microsoft.com/office/powerpoint/2010/main" val="2002693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ESU </a:t>
            </a:r>
            <a:r>
              <a:rPr lang="en-US" dirty="0" smtClean="0"/>
              <a:t>QUALIFYING SUBMISSION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20894"/>
          </a:xfrm>
        </p:spPr>
        <p:txBody>
          <a:bodyPr/>
          <a:lstStyle/>
          <a:p>
            <a:r>
              <a:rPr lang="en-US" dirty="0" smtClean="0"/>
              <a:t>Each amendment or problem report submission will </a:t>
            </a:r>
            <a:r>
              <a:rPr lang="en-US" dirty="0" smtClean="0"/>
              <a:t>reset the three-year clock when the OIRB issues </a:t>
            </a:r>
            <a:r>
              <a:rPr lang="en-US" dirty="0" smtClean="0"/>
              <a:t>approval/determination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800" y="2877825"/>
            <a:ext cx="4262437" cy="3294375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2286000" y="4724400"/>
            <a:ext cx="4114800" cy="143096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529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ESU </a:t>
            </a:r>
            <a:r>
              <a:rPr lang="en-US" dirty="0" smtClean="0"/>
              <a:t>ONLY SUBMISSION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920894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dirty="0" smtClean="0"/>
              <a:t>If you are not making changes, but </a:t>
            </a:r>
            <a:endParaRPr lang="en-US" dirty="0" smtClean="0"/>
          </a:p>
          <a:p>
            <a:pPr lvl="2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sz="2400" dirty="0" smtClean="0"/>
              <a:t>You would like to update your study’s enrollment status</a:t>
            </a:r>
          </a:p>
          <a:p>
            <a:pPr lvl="2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sz="2400" dirty="0" smtClean="0"/>
              <a:t>It </a:t>
            </a:r>
            <a:r>
              <a:rPr lang="en-US" sz="2400" dirty="0"/>
              <a:t>has been 3 years since the last approval</a:t>
            </a:r>
          </a:p>
          <a:p>
            <a:pPr lvl="2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sz="2400" dirty="0" smtClean="0"/>
              <a:t>You would like to </a:t>
            </a:r>
            <a:r>
              <a:rPr lang="en-US" sz="2400" dirty="0"/>
              <a:t>close an expedited study</a:t>
            </a:r>
          </a:p>
          <a:p>
            <a:endParaRPr lang="en-US" dirty="0"/>
          </a:p>
        </p:txBody>
      </p:sp>
      <p:pic>
        <p:nvPicPr>
          <p:cNvPr id="7" name="Content Placeholder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5840" y="3300598"/>
            <a:ext cx="7132320" cy="2947802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005840" y="3300598"/>
            <a:ext cx="7071360" cy="241440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863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ESU EXAMPLE 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7146332"/>
              </p:ext>
            </p:extLst>
          </p:nvPr>
        </p:nvGraphicFramePr>
        <p:xfrm>
          <a:off x="457200" y="1371600"/>
          <a:ext cx="8153400" cy="49970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65068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ESU EXAMPLE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3416673"/>
              </p:ext>
            </p:extLst>
          </p:nvPr>
        </p:nvGraphicFramePr>
        <p:xfrm>
          <a:off x="457200" y="1371600"/>
          <a:ext cx="8153400" cy="49970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26121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&amp; REVISED EXEMPT REVIEW CATEGORIES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16" y="1460940"/>
            <a:ext cx="8229600" cy="4558860"/>
          </a:xfrm>
        </p:spPr>
        <p:txBody>
          <a:bodyPr/>
          <a:lstStyle/>
          <a:p>
            <a:pPr marL="0" indent="0">
              <a:buNone/>
            </a:pPr>
            <a:r>
              <a:rPr lang="en-US" sz="2600" dirty="0" smtClean="0"/>
              <a:t>Due to changes in Exemption Criteria and Categories, the following </a:t>
            </a:r>
            <a:r>
              <a:rPr lang="en-US" sz="2600" i="1" u="sng" dirty="0" smtClean="0"/>
              <a:t>may</a:t>
            </a:r>
            <a:r>
              <a:rPr lang="en-US" sz="2600" dirty="0" smtClean="0"/>
              <a:t> now be reviewable under Exemption Review:</a:t>
            </a:r>
          </a:p>
          <a:p>
            <a:r>
              <a:rPr lang="en-US" sz="2600" dirty="0" smtClean="0"/>
              <a:t>Medical Record Reviews involving identifiers (previously Expedited Category 5/now Exempt Category 4)</a:t>
            </a:r>
          </a:p>
          <a:p>
            <a:r>
              <a:rPr lang="en-US" sz="2600" dirty="0" smtClean="0"/>
              <a:t>Surveys/Interviews involving sensitive and identifiable content </a:t>
            </a:r>
            <a:r>
              <a:rPr lang="en-US" sz="2600" dirty="0"/>
              <a:t>(previously Expedited Category </a:t>
            </a:r>
            <a:r>
              <a:rPr lang="en-US" sz="2600" dirty="0" smtClean="0"/>
              <a:t>7/now </a:t>
            </a:r>
            <a:r>
              <a:rPr lang="en-US" sz="2600" dirty="0"/>
              <a:t>Exempt Category </a:t>
            </a:r>
            <a:r>
              <a:rPr lang="en-US" sz="2600" dirty="0" smtClean="0"/>
              <a:t>2)</a:t>
            </a:r>
          </a:p>
          <a:p>
            <a:r>
              <a:rPr lang="en-US" sz="2600" dirty="0" smtClean="0"/>
              <a:t>Benign Behavioral Interventions (previously Expedited Category 3/now Exempt Category 3)</a:t>
            </a:r>
            <a:endParaRPr lang="en-US" sz="2600" dirty="0"/>
          </a:p>
          <a:p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42766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NOTE &amp; DISCLAIMER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lvl="0" indent="0">
              <a:buNone/>
            </a:pPr>
            <a:endParaRPr lang="en-US" dirty="0" smtClean="0"/>
          </a:p>
          <a:p>
            <a:pPr lvl="0"/>
            <a:r>
              <a:rPr lang="en-US" dirty="0" smtClean="0"/>
              <a:t>January 21, 2019 is both the effective date and the compliance date for the Revised Common Rule.</a:t>
            </a:r>
          </a:p>
          <a:p>
            <a:pPr marL="0" lvl="0" indent="0">
              <a:buNone/>
            </a:pPr>
            <a:endParaRPr lang="en-US" dirty="0"/>
          </a:p>
          <a:p>
            <a:pPr lvl="0"/>
            <a:r>
              <a:rPr lang="en-US" dirty="0"/>
              <a:t>This means that applications currently submitted and awaiting review may require revision based on the revised common rule requirements.  Please be </a:t>
            </a:r>
            <a:r>
              <a:rPr lang="en-US" dirty="0" smtClean="0"/>
              <a:t>patient...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0448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2562"/>
            <a:ext cx="8229600" cy="4573438"/>
          </a:xfrm>
        </p:spPr>
        <p:txBody>
          <a:bodyPr/>
          <a:lstStyle/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/>
              <a:t>Continuing </a:t>
            </a:r>
            <a:r>
              <a:rPr lang="en-US" dirty="0" smtClean="0"/>
              <a:t>reviews are </a:t>
            </a:r>
            <a:r>
              <a:rPr lang="en-US" b="1" u="sng" dirty="0" smtClean="0">
                <a:solidFill>
                  <a:srgbClr val="FF0000"/>
                </a:solidFill>
              </a:rPr>
              <a:t>no longer required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for (</a:t>
            </a:r>
            <a:r>
              <a:rPr lang="en-US" i="1" dirty="0" smtClean="0"/>
              <a:t>most</a:t>
            </a:r>
            <a:r>
              <a:rPr lang="en-US" dirty="0" smtClean="0"/>
              <a:t>) expedited studies </a:t>
            </a:r>
            <a:r>
              <a:rPr lang="en-US" dirty="0" smtClean="0"/>
              <a:t>approved after January 21, 2019</a:t>
            </a:r>
            <a:endParaRPr lang="en-US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/>
              <a:t>Some studies have already been </a:t>
            </a:r>
            <a:r>
              <a:rPr lang="en-US" dirty="0" smtClean="0"/>
              <a:t>transitioned </a:t>
            </a:r>
          </a:p>
          <a:p>
            <a:pPr marL="739775" lvl="2" indent="0">
              <a:spcBef>
                <a:spcPts val="0"/>
              </a:spcBef>
              <a:buNone/>
            </a:pPr>
            <a:r>
              <a:rPr lang="en-US" sz="1400" dirty="0" smtClean="0"/>
              <a:t>(~900 Expedited studies without consent forms in data analysis)</a:t>
            </a:r>
            <a:endParaRPr lang="en-US" sz="1400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/>
              <a:t>Email notifications to PI and Delegates </a:t>
            </a:r>
            <a:endParaRPr lang="en-US" dirty="0"/>
          </a:p>
          <a:p>
            <a:pPr marL="739775" lvl="2" indent="0">
              <a:spcBef>
                <a:spcPts val="0"/>
              </a:spcBef>
              <a:buNone/>
            </a:pPr>
            <a:r>
              <a:rPr lang="en-US" sz="1400" dirty="0" smtClean="0"/>
              <a:t>(if/when we haven’t heard from you in 1 year, 2 years, or 3 years)</a:t>
            </a:r>
            <a:endParaRPr lang="en-US" sz="1400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/>
              <a:t>If your study was approved prior to January 21, 2019 &amp; you </a:t>
            </a:r>
            <a:r>
              <a:rPr lang="en-US" dirty="0" smtClean="0"/>
              <a:t>have not received an email from the IRB…</a:t>
            </a:r>
          </a:p>
          <a:p>
            <a:pPr lvl="3">
              <a:buFont typeface="Wingdings" panose="05000000000000000000" pitchFamily="2" charset="2"/>
              <a:buChar char="Ø"/>
            </a:pPr>
            <a:r>
              <a:rPr lang="en-US" sz="2400" b="1" dirty="0" smtClean="0"/>
              <a:t>Keep sending in your Continuing Review submissions!</a:t>
            </a:r>
          </a:p>
          <a:p>
            <a:pPr lvl="3">
              <a:buFont typeface="Wingdings" panose="05000000000000000000" pitchFamily="2" charset="2"/>
              <a:buChar char="Ø"/>
            </a:pPr>
            <a:r>
              <a:rPr lang="en-US" sz="2400" b="1" dirty="0" smtClean="0"/>
              <a:t>We will let you know when to stop</a:t>
            </a:r>
            <a:r>
              <a:rPr lang="en-US" sz="2400" b="1" dirty="0" smtClean="0"/>
              <a:t>!</a:t>
            </a:r>
            <a:endParaRPr lang="en-US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28992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STAY TUNED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69522"/>
          </a:xfrm>
        </p:spPr>
        <p:txBody>
          <a:bodyPr/>
          <a:lstStyle/>
          <a:p>
            <a:r>
              <a:rPr lang="en-US" dirty="0" smtClean="0"/>
              <a:t>As we move forward, business decisions will continue to be made.</a:t>
            </a:r>
          </a:p>
          <a:p>
            <a:r>
              <a:rPr lang="en-US" dirty="0" smtClean="0"/>
              <a:t>Guidance documents from OHRP may prompt revisions to our implementation strategy.</a:t>
            </a:r>
            <a:endParaRPr lang="en-US" dirty="0"/>
          </a:p>
          <a:p>
            <a:r>
              <a:rPr lang="en-US" dirty="0" smtClean="0"/>
              <a:t>Be mindful of ongoing communications </a:t>
            </a:r>
          </a:p>
          <a:p>
            <a:pPr lvl="1"/>
            <a:r>
              <a:rPr lang="en-US" dirty="0" smtClean="0"/>
              <a:t>IRB website </a:t>
            </a:r>
          </a:p>
          <a:p>
            <a:pPr lvl="1"/>
            <a:r>
              <a:rPr lang="en-US" dirty="0" smtClean="0"/>
              <a:t>IRB Listserv</a:t>
            </a:r>
          </a:p>
          <a:p>
            <a:pPr lvl="1"/>
            <a:r>
              <a:rPr lang="en-US" dirty="0" smtClean="0"/>
              <a:t>Training sessions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73462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Introduction and Background</a:t>
            </a:r>
          </a:p>
          <a:p>
            <a:r>
              <a:rPr lang="en-US" dirty="0" smtClean="0"/>
              <a:t>Major Changes</a:t>
            </a:r>
          </a:p>
          <a:p>
            <a:pPr lvl="1"/>
            <a:r>
              <a:rPr lang="en-US" dirty="0" smtClean="0"/>
              <a:t>Continuing Review</a:t>
            </a:r>
          </a:p>
          <a:p>
            <a:pPr lvl="1"/>
            <a:r>
              <a:rPr lang="en-US" dirty="0" smtClean="0"/>
              <a:t>New &amp; Revised Exemption Categories</a:t>
            </a:r>
          </a:p>
        </p:txBody>
      </p:sp>
    </p:spTree>
    <p:extLst>
      <p:ext uri="{BB962C8B-B14F-4D97-AF65-F5344CB8AC3E}">
        <p14:creationId xmlns:p14="http://schemas.microsoft.com/office/powerpoint/2010/main" val="1312350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INTORDUCTION AND 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Common Rule – Federal regulations governing human subjects research</a:t>
            </a:r>
          </a:p>
          <a:p>
            <a:r>
              <a:rPr lang="en-US" dirty="0" smtClean="0"/>
              <a:t>Current regulations published in 1991</a:t>
            </a:r>
          </a:p>
          <a:p>
            <a:r>
              <a:rPr lang="en-US" dirty="0" smtClean="0"/>
              <a:t>19 agencies follow the current regulations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83579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NEW REGULATIONS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68494"/>
          </a:xfrm>
        </p:spPr>
        <p:txBody>
          <a:bodyPr/>
          <a:lstStyle/>
          <a:p>
            <a:r>
              <a:rPr lang="en-US" dirty="0" smtClean="0"/>
              <a:t>The Revised Common Rule (2018 Common Rule) – Published on January 19, 2017 </a:t>
            </a:r>
          </a:p>
          <a:p>
            <a:r>
              <a:rPr lang="en-US" dirty="0" smtClean="0"/>
              <a:t>Effective date – January 21, 2019</a:t>
            </a:r>
          </a:p>
          <a:p>
            <a:r>
              <a:rPr lang="en-US" dirty="0" smtClean="0"/>
              <a:t>Some agencies have NOT signed on</a:t>
            </a:r>
          </a:p>
          <a:p>
            <a:pPr lvl="1"/>
            <a:r>
              <a:rPr lang="en-US" dirty="0" smtClean="0"/>
              <a:t>DOJ expected to become a signatory</a:t>
            </a:r>
          </a:p>
          <a:p>
            <a:pPr lvl="1"/>
            <a:r>
              <a:rPr lang="en-US" dirty="0" smtClean="0"/>
              <a:t>FDA has not yet harmonized their regulations 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20608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MAJOR CHANGES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37140"/>
            <a:ext cx="8229600" cy="4558860"/>
          </a:xfrm>
        </p:spPr>
        <p:txBody>
          <a:bodyPr/>
          <a:lstStyle/>
          <a:p>
            <a:r>
              <a:rPr lang="en-US" sz="4000" dirty="0" smtClean="0"/>
              <a:t>Continuing Review </a:t>
            </a:r>
          </a:p>
          <a:p>
            <a:r>
              <a:rPr lang="en-US" sz="4000" dirty="0" smtClean="0"/>
              <a:t>New &amp; Revised Exempt Review Categories</a:t>
            </a:r>
          </a:p>
        </p:txBody>
      </p:sp>
    </p:spTree>
    <p:extLst>
      <p:ext uri="{BB962C8B-B14F-4D97-AF65-F5344CB8AC3E}">
        <p14:creationId xmlns:p14="http://schemas.microsoft.com/office/powerpoint/2010/main" val="441696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EXISTING EXPEDITED STUDIES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Studies approved </a:t>
            </a:r>
            <a:r>
              <a:rPr lang="en-US" b="1" i="1" u="sng" dirty="0" smtClean="0"/>
              <a:t>before</a:t>
            </a:r>
            <a:r>
              <a:rPr lang="en-US" dirty="0" smtClean="0"/>
              <a:t> January 21, 2019 will continue to submit continuing review submissions. </a:t>
            </a:r>
            <a:endParaRPr lang="en-US" dirty="0"/>
          </a:p>
          <a:p>
            <a:pPr marL="0" indent="0">
              <a:buNone/>
            </a:pPr>
            <a:r>
              <a:rPr lang="en-US" sz="1800" i="1" dirty="0" smtClean="0"/>
              <a:t>		*Unless you received a letter from the IRB telling you that your study was 			transitioned.</a:t>
            </a:r>
          </a:p>
          <a:p>
            <a:r>
              <a:rPr lang="en-US" dirty="0" smtClean="0"/>
              <a:t>Can I transition my old study to the revised regulations?</a:t>
            </a:r>
          </a:p>
        </p:txBody>
      </p:sp>
    </p:spTree>
    <p:extLst>
      <p:ext uri="{BB962C8B-B14F-4D97-AF65-F5344CB8AC3E}">
        <p14:creationId xmlns:p14="http://schemas.microsoft.com/office/powerpoint/2010/main" val="3058800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CONTINUING REVIEW REGULATION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419600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i="1" dirty="0" smtClean="0"/>
              <a:t>§ ll.109(f)(</a:t>
            </a:r>
            <a:r>
              <a:rPr lang="en-US" sz="2000" i="1" dirty="0"/>
              <a:t>1) Unless an IRB determines otherwise, continuing review of research is not required in the following circumstances: 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i="1" dirty="0" smtClean="0"/>
              <a:t>	(</a:t>
            </a:r>
            <a:r>
              <a:rPr lang="en-US" sz="2000" i="1" dirty="0"/>
              <a:t>i) Research eligible for expedited review in accordance with §ll.110; 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i="1" dirty="0" smtClean="0"/>
              <a:t>	(</a:t>
            </a:r>
            <a:r>
              <a:rPr lang="en-US" sz="2000" i="1" dirty="0"/>
              <a:t>ii) Research reviewed by the IRB in accordance with the limited IRB </a:t>
            </a:r>
            <a:r>
              <a:rPr lang="en-US" sz="2000" i="1" dirty="0" smtClean="0"/>
              <a:t>	review described </a:t>
            </a:r>
            <a:r>
              <a:rPr lang="en-US" sz="2000" i="1" dirty="0"/>
              <a:t>in § ll.104(d)(2)(iii), (d)(3)(i)(C), or (d)(7) or (8); 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i="1" dirty="0" smtClean="0"/>
              <a:t>	(</a:t>
            </a:r>
            <a:r>
              <a:rPr lang="en-US" sz="2000" i="1" dirty="0"/>
              <a:t>iii) Research that has progressed to the point that it involves only one or </a:t>
            </a:r>
            <a:r>
              <a:rPr lang="en-US" sz="2000" i="1" dirty="0" smtClean="0"/>
              <a:t>	both </a:t>
            </a:r>
            <a:r>
              <a:rPr lang="en-US" sz="2000" i="1" dirty="0"/>
              <a:t>of </a:t>
            </a:r>
            <a:r>
              <a:rPr lang="en-US" sz="2000" i="1" dirty="0" smtClean="0"/>
              <a:t>the </a:t>
            </a:r>
            <a:r>
              <a:rPr lang="en-US" sz="2000" i="1" dirty="0"/>
              <a:t>following, which are part of the IRB-approved study: </a:t>
            </a:r>
            <a:endParaRPr lang="en-US" sz="2000" i="1" dirty="0" smtClean="0"/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i="1" dirty="0"/>
              <a:t>	</a:t>
            </a:r>
            <a:r>
              <a:rPr lang="en-US" sz="2000" i="1" dirty="0" smtClean="0"/>
              <a:t>	</a:t>
            </a:r>
            <a:r>
              <a:rPr lang="en-US" sz="1600" i="1" dirty="0" smtClean="0"/>
              <a:t>(</a:t>
            </a:r>
            <a:r>
              <a:rPr lang="en-US" sz="1600" i="1" dirty="0"/>
              <a:t>A) Data analysis, including analysis of identifiable private information or </a:t>
            </a:r>
            <a:r>
              <a:rPr lang="en-US" sz="1600" i="1" dirty="0" smtClean="0"/>
              <a:t>identifiable 		biospecimens</a:t>
            </a:r>
            <a:r>
              <a:rPr lang="en-US" sz="1600" i="1" dirty="0"/>
              <a:t>, or </a:t>
            </a:r>
          </a:p>
          <a:p>
            <a:pPr marL="344488" lvl="1" indent="0">
              <a:spcBef>
                <a:spcPts val="0"/>
              </a:spcBef>
              <a:buNone/>
            </a:pPr>
            <a:r>
              <a:rPr lang="en-US" sz="1600" i="1" dirty="0" smtClean="0"/>
              <a:t>		(</a:t>
            </a:r>
            <a:r>
              <a:rPr lang="en-US" sz="1600" i="1" dirty="0"/>
              <a:t>B) Accessing follow-up clinical data from procedures that subjects would undergo as </a:t>
            </a:r>
            <a:r>
              <a:rPr lang="en-US" sz="1600" i="1" dirty="0" smtClean="0"/>
              <a:t>		part </a:t>
            </a:r>
            <a:r>
              <a:rPr lang="en-US" sz="1600" i="1" dirty="0"/>
              <a:t>of clinical care. </a:t>
            </a:r>
          </a:p>
          <a:p>
            <a:pPr marL="0" indent="0">
              <a:buNone/>
            </a:pPr>
            <a:r>
              <a:rPr lang="en-US" sz="2000" i="1" dirty="0" smtClean="0"/>
              <a:t>     </a:t>
            </a:r>
            <a:endParaRPr lang="en-US" sz="2000" i="1" dirty="0"/>
          </a:p>
        </p:txBody>
      </p:sp>
    </p:spTree>
    <p:extLst>
      <p:ext uri="{BB962C8B-B14F-4D97-AF65-F5344CB8AC3E}">
        <p14:creationId xmlns:p14="http://schemas.microsoft.com/office/powerpoint/2010/main" val="2424636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CONTINUING REVIEW REGULATION TRANSLATION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1905000"/>
          </a:xfrm>
          <a:ln w="38100">
            <a:solidFill>
              <a:srgbClr val="C00000"/>
            </a:solidFill>
          </a:ln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400" i="1" dirty="0" smtClean="0"/>
              <a:t>§ ll.109(f)(</a:t>
            </a:r>
            <a:r>
              <a:rPr lang="en-US" sz="2400" i="1" dirty="0"/>
              <a:t>1) Unless an IRB determines otherwise, continuing review of research is </a:t>
            </a:r>
            <a:r>
              <a:rPr lang="en-US" sz="2400" b="1" i="1" u="sng" dirty="0"/>
              <a:t>not required </a:t>
            </a:r>
            <a:r>
              <a:rPr lang="en-US" sz="2400" i="1" dirty="0"/>
              <a:t>in the following circumstances: 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400" i="1" dirty="0" smtClean="0"/>
              <a:t>	(</a:t>
            </a:r>
            <a:r>
              <a:rPr lang="en-US" sz="2400" i="1" dirty="0"/>
              <a:t>i) Research eligible for expedited review in accordance with </a:t>
            </a:r>
            <a:r>
              <a:rPr lang="en-US" sz="2400" i="1" dirty="0" smtClean="0"/>
              <a:t>	§</a:t>
            </a:r>
            <a:r>
              <a:rPr lang="en-US" sz="2400" i="1" dirty="0"/>
              <a:t>ll.110;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664803"/>
            <a:ext cx="822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Continuing review will no longer be required for research that qualifies for expedited </a:t>
            </a:r>
            <a:r>
              <a:rPr lang="en-US" sz="2400" dirty="0" smtClean="0"/>
              <a:t>review.​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61026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1">
  <a:themeElements>
    <a:clrScheme name="Custom 4">
      <a:dk1>
        <a:srgbClr val="003C19"/>
      </a:dk1>
      <a:lt1>
        <a:sysClr val="window" lastClr="FFFFFF"/>
      </a:lt1>
      <a:dk2>
        <a:srgbClr val="83A4A5"/>
      </a:dk2>
      <a:lt2>
        <a:srgbClr val="EEECE1"/>
      </a:lt2>
      <a:accent1>
        <a:srgbClr val="155E45"/>
      </a:accent1>
      <a:accent2>
        <a:srgbClr val="C0914F"/>
      </a:accent2>
      <a:accent3>
        <a:srgbClr val="9BBB59"/>
      </a:accent3>
      <a:accent4>
        <a:srgbClr val="7F7F7F"/>
      </a:accent4>
      <a:accent5>
        <a:srgbClr val="A3A401"/>
      </a:accent5>
      <a:accent6>
        <a:srgbClr val="CDBF2F"/>
      </a:accent6>
      <a:hlink>
        <a:srgbClr val="A9AA01"/>
      </a:hlink>
      <a:folHlink>
        <a:srgbClr val="21807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s and Forms" ma:contentTypeID="0x0101005CD7FF8448DD8241B359321E8F726E670094BBC07B3A579B429F6DF7D0CB6009A8" ma:contentTypeVersion="9" ma:contentTypeDescription="" ma:contentTypeScope="" ma:versionID="3dd2e8ef9383706634687c62e8c393e1">
  <xsd:schema xmlns:xsd="http://www.w3.org/2001/XMLSchema" xmlns:xs="http://www.w3.org/2001/XMLSchema" xmlns:p="http://schemas.microsoft.com/office/2006/metadata/properties" xmlns:ns2="b7565f3e-f365-40fb-821d-006a11e578ff" targetNamespace="http://schemas.microsoft.com/office/2006/metadata/properties" ma:root="true" ma:fieldsID="5203b3b458d270207fdb6fa61924c490" ns2:_="">
    <xsd:import namespace="b7565f3e-f365-40fb-821d-006a11e578ff"/>
    <xsd:element name="properties">
      <xsd:complexType>
        <xsd:sequence>
          <xsd:element name="documentManagement">
            <xsd:complexType>
              <xsd:all>
                <xsd:element ref="ns2:raDocumentCategory" minOccurs="0"/>
                <xsd:element ref="ns2:raDocumentSubCat" minOccurs="0"/>
                <xsd:element ref="ns2:raDocumentDescription" minOccurs="0"/>
                <xsd:element ref="ns2:raAudienc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565f3e-f365-40fb-821d-006a11e578ff" elementFormDefault="qualified">
    <xsd:import namespace="http://schemas.microsoft.com/office/2006/documentManagement/types"/>
    <xsd:import namespace="http://schemas.microsoft.com/office/infopath/2007/PartnerControls"/>
    <xsd:element name="raDocumentCategory" ma:index="2" nillable="true" ma:displayName="Document Category (old)" ma:internalName="raDocumentCategory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Form"/>
                    <xsd:enumeration value="Guidance Document"/>
                    <xsd:enumeration value="IRB Rosters"/>
                    <xsd:enumeration value="Informed Consent"/>
                    <xsd:enumeration value="Training"/>
                    <xsd:enumeration value="Policy"/>
                    <xsd:enumeration value="Form"/>
                    <xsd:enumeration value="HIPPAA"/>
                  </xsd:restriction>
                </xsd:simpleType>
              </xsd:element>
            </xsd:sequence>
          </xsd:extension>
        </xsd:complexContent>
      </xsd:complexType>
    </xsd:element>
    <xsd:element name="raDocumentSubCat" ma:index="3" nillable="true" ma:displayName="Subcategory" ma:format="Dropdown" ma:internalName="raDocumentSubCat">
      <xsd:simpleType>
        <xsd:restriction base="dms:Choice">
          <xsd:enumeration value="Application Forms"/>
          <xsd:enumeration value="Applications and Checklists"/>
          <xsd:enumeration value="Consent, Assent, HIPAA Authorizations, and Waivers"/>
          <xsd:enumeration value="Continuing Review"/>
          <xsd:enumeration value="Departmental Forms"/>
          <xsd:enumeration value="FDA, Drugs, Device Studies"/>
          <xsd:enumeration value="General"/>
          <xsd:enumeration value="Industry Sponsors"/>
          <xsd:enumeration value="Miscellaneous"/>
          <xsd:enumeration value="Outside IRBs"/>
          <xsd:enumeration value="Reportable Events, Unanticipated Problems"/>
          <xsd:enumeration value="Revisions, Amendments"/>
          <xsd:enumeration value="Special Population Review Forms"/>
        </xsd:restriction>
      </xsd:simpleType>
    </xsd:element>
    <xsd:element name="raDocumentDescription" ma:index="4" nillable="true" ma:displayName="Document Description" ma:internalName="raDocumentDescription">
      <xsd:simpleType>
        <xsd:restriction base="dms:Note">
          <xsd:maxLength value="255"/>
        </xsd:restriction>
      </xsd:simpleType>
    </xsd:element>
    <xsd:element name="raAudience" ma:index="5" nillable="true" ma:displayName="Audience" ma:internalName="raAudienc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Members"/>
                    <xsd:enumeration value="Participants"/>
                    <xsd:enumeration value="Researchers"/>
                    <xsd:enumeration value="Students"/>
                  </xsd:restriction>
                </xsd:simple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8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raDocumentSubCat xmlns="b7565f3e-f365-40fb-821d-006a11e578ff" xsi:nil="true"/>
    <raDocumentCategory xmlns="b7565f3e-f365-40fb-821d-006a11e578ff">
      <Value>Guidance Document</Value>
    </raDocumentCategory>
    <raAudience xmlns="b7565f3e-f365-40fb-821d-006a11e578ff">
      <Value>Members</Value>
      <Value>Participants</Value>
      <Value>Researchers</Value>
      <Value>Students</Value>
    </raAudience>
    <raDocumentDescription xmlns="b7565f3e-f365-40fb-821d-006a11e578ff" xsi:nil="true"/>
  </documentManagement>
</p:properties>
</file>

<file path=customXml/itemProps1.xml><?xml version="1.0" encoding="utf-8"?>
<ds:datastoreItem xmlns:ds="http://schemas.openxmlformats.org/officeDocument/2006/customXml" ds:itemID="{7780D76C-5359-4F5B-AE08-A4CFFAA0DE3C}"/>
</file>

<file path=customXml/itemProps2.xml><?xml version="1.0" encoding="utf-8"?>
<ds:datastoreItem xmlns:ds="http://schemas.openxmlformats.org/officeDocument/2006/customXml" ds:itemID="{61EBDF8E-29D7-4226-B6E1-EAF936AB03B6}"/>
</file>

<file path=customXml/itemProps3.xml><?xml version="1.0" encoding="utf-8"?>
<ds:datastoreItem xmlns:ds="http://schemas.openxmlformats.org/officeDocument/2006/customXml" ds:itemID="{F97F01C1-0A2B-4171-B736-8C96E0620E27}"/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1150</TotalTime>
  <Words>1022</Words>
  <Application>Microsoft Office PowerPoint</Application>
  <PresentationFormat>On-screen Show (4:3)</PresentationFormat>
  <Paragraphs>116</Paragraphs>
  <Slides>21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9" baseType="lpstr">
      <vt:lpstr>Arial</vt:lpstr>
      <vt:lpstr>Avenir Heavy</vt:lpstr>
      <vt:lpstr>Avenir Roman</vt:lpstr>
      <vt:lpstr>Calibri</vt:lpstr>
      <vt:lpstr>Courier New</vt:lpstr>
      <vt:lpstr>Wingdings</vt:lpstr>
      <vt:lpstr>Theme1</vt:lpstr>
      <vt:lpstr>Default Design</vt:lpstr>
      <vt:lpstr>2018 Revised Common Rule</vt:lpstr>
      <vt:lpstr>NOTE &amp; DISCLAIMER</vt:lpstr>
      <vt:lpstr>TOPICS</vt:lpstr>
      <vt:lpstr>INTORDUCTION AND BACKGROUND</vt:lpstr>
      <vt:lpstr>THE NEW REGULATIONS</vt:lpstr>
      <vt:lpstr>MAJOR CHANGES</vt:lpstr>
      <vt:lpstr>EXISTING EXPEDITED STUDIES</vt:lpstr>
      <vt:lpstr>CONTINUING REVIEW REGULATION</vt:lpstr>
      <vt:lpstr>CONTINUING REVIEW REGULATION TRANSLATION</vt:lpstr>
      <vt:lpstr>CONTINUING REVIEW REGULATION TRANSLATION</vt:lpstr>
      <vt:lpstr>CONTINUING REVIEW REGULATION TRANSLATION</vt:lpstr>
      <vt:lpstr>EXPEDITED STATUS UPDATE (ESU)</vt:lpstr>
      <vt:lpstr>ESU NOTICES</vt:lpstr>
      <vt:lpstr>ESU – THREE YEAR REQUIREMENT</vt:lpstr>
      <vt:lpstr>ESU QUALIFYING SUBMISSION</vt:lpstr>
      <vt:lpstr>ESU ONLY SUBMISSION</vt:lpstr>
      <vt:lpstr>ESU EXAMPLE </vt:lpstr>
      <vt:lpstr>ESU EXAMPLE</vt:lpstr>
      <vt:lpstr>NEW &amp; REVISED EXEMPT REVIEW CATEGORIES </vt:lpstr>
      <vt:lpstr>SUMMARY</vt:lpstr>
      <vt:lpstr>STAY TUNED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NoteBook</dc:creator>
  <cp:lastModifiedBy>Tarpley, Lauren</cp:lastModifiedBy>
  <cp:revision>74</cp:revision>
  <cp:lastPrinted>2019-01-14T17:58:49Z</cp:lastPrinted>
  <dcterms:created xsi:type="dcterms:W3CDTF">2015-06-08T14:11:36Z</dcterms:created>
  <dcterms:modified xsi:type="dcterms:W3CDTF">2019-01-14T18:18:39Z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0x0101005CD7FF8448DD8241B359321E8F726E670094BBC07B3A579B429F6DF7D0CB6009A8</vt:lpwstr>
  </property>
</Properties>
</file>