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presentation.xml" ContentType="application/vnd.openxmlformats-officedocument.presentationml.presentation.main+xml"/>
  <Override PartName="/ppt/slides/slide2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24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slideLayout1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handoutMasters/handoutMaster1.xml" ContentType="application/vnd.openxmlformats-officedocument.presentationml.handoutMaster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rawing1.xml" ContentType="application/vnd.ms-office.drawingml.diagramDrawing+xml"/>
  <Override PartName="/ppt/theme/theme3.xml" ContentType="application/vnd.openxmlformats-officedocument.theme+xml"/>
  <Override PartName="/ppt/theme/theme4.xml" ContentType="application/vnd.openxmlformats-officedocument.theme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4" r:id="rId2"/>
  </p:sldMasterIdLst>
  <p:notesMasterIdLst>
    <p:notesMasterId r:id="rId27"/>
  </p:notesMasterIdLst>
  <p:handoutMasterIdLst>
    <p:handoutMasterId r:id="rId28"/>
  </p:handoutMasterIdLst>
  <p:sldIdLst>
    <p:sldId id="256" r:id="rId3"/>
    <p:sldId id="319" r:id="rId4"/>
    <p:sldId id="378" r:id="rId5"/>
    <p:sldId id="350" r:id="rId6"/>
    <p:sldId id="354" r:id="rId7"/>
    <p:sldId id="366" r:id="rId8"/>
    <p:sldId id="389" r:id="rId9"/>
    <p:sldId id="372" r:id="rId10"/>
    <p:sldId id="379" r:id="rId11"/>
    <p:sldId id="380" r:id="rId12"/>
    <p:sldId id="373" r:id="rId13"/>
    <p:sldId id="381" r:id="rId14"/>
    <p:sldId id="382" r:id="rId15"/>
    <p:sldId id="383" r:id="rId16"/>
    <p:sldId id="368" r:id="rId17"/>
    <p:sldId id="384" r:id="rId18"/>
    <p:sldId id="374" r:id="rId19"/>
    <p:sldId id="386" r:id="rId20"/>
    <p:sldId id="375" r:id="rId21"/>
    <p:sldId id="387" r:id="rId22"/>
    <p:sldId id="376" r:id="rId23"/>
    <p:sldId id="388" r:id="rId24"/>
    <p:sldId id="371" r:id="rId25"/>
    <p:sldId id="359" r:id="rId2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customXml" Target="../customXml/item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customXml" Target="../customXml/item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35" Type="http://schemas.openxmlformats.org/officeDocument/2006/relationships/customXml" Target="../customXml/item3.xml"/><Relationship Id="rId8" Type="http://schemas.openxmlformats.org/officeDocument/2006/relationships/slide" Target="slides/slide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6884BF-5877-47CB-A970-180E6A41C1A2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FB3772C-0535-4B24-A5A5-9B8EDB408C99}">
      <dgm:prSet phldrT="[Text]"/>
      <dgm:spPr/>
      <dgm:t>
        <a:bodyPr/>
        <a:lstStyle/>
        <a:p>
          <a:r>
            <a:rPr lang="en-US" dirty="0" smtClean="0"/>
            <a:t>The fact that consent is being sought for research and that participation is voluntary</a:t>
          </a:r>
          <a:endParaRPr lang="en-US" dirty="0"/>
        </a:p>
      </dgm:t>
    </dgm:pt>
    <dgm:pt modelId="{1A7112C3-CDAF-4FFE-85C2-770F081C65D1}" type="parTrans" cxnId="{B1D96180-3833-4C00-A8BB-2CFE0073C929}">
      <dgm:prSet/>
      <dgm:spPr/>
      <dgm:t>
        <a:bodyPr/>
        <a:lstStyle/>
        <a:p>
          <a:endParaRPr lang="en-US"/>
        </a:p>
      </dgm:t>
    </dgm:pt>
    <dgm:pt modelId="{3FF10980-20B5-41D0-B343-FAC523BB4F24}" type="sibTrans" cxnId="{B1D96180-3833-4C00-A8BB-2CFE0073C929}">
      <dgm:prSet/>
      <dgm:spPr/>
      <dgm:t>
        <a:bodyPr/>
        <a:lstStyle/>
        <a:p>
          <a:endParaRPr lang="en-US"/>
        </a:p>
      </dgm:t>
    </dgm:pt>
    <dgm:pt modelId="{341BE9B8-0496-40F1-8F6D-4A423428FFBB}">
      <dgm:prSet phldrT="[Text]"/>
      <dgm:spPr/>
      <dgm:t>
        <a:bodyPr/>
        <a:lstStyle/>
        <a:p>
          <a:r>
            <a:rPr lang="en-US" dirty="0" smtClean="0"/>
            <a:t>The purposes of the research, expected duration of the prospective subject’s participation, and procedures to be followed in the research</a:t>
          </a:r>
          <a:endParaRPr lang="en-US" dirty="0"/>
        </a:p>
      </dgm:t>
    </dgm:pt>
    <dgm:pt modelId="{2FBF4F9A-32D8-49EB-ADC4-65AEF9A7C719}" type="parTrans" cxnId="{AF25F93C-81FF-4352-A344-8508B14480F9}">
      <dgm:prSet/>
      <dgm:spPr/>
      <dgm:t>
        <a:bodyPr/>
        <a:lstStyle/>
        <a:p>
          <a:endParaRPr lang="en-US"/>
        </a:p>
      </dgm:t>
    </dgm:pt>
    <dgm:pt modelId="{565066B9-3FD8-4A56-8F36-C03CAB49579E}" type="sibTrans" cxnId="{AF25F93C-81FF-4352-A344-8508B14480F9}">
      <dgm:prSet/>
      <dgm:spPr/>
      <dgm:t>
        <a:bodyPr/>
        <a:lstStyle/>
        <a:p>
          <a:endParaRPr lang="en-US"/>
        </a:p>
      </dgm:t>
    </dgm:pt>
    <dgm:pt modelId="{F7456686-BDD1-4DC0-A2D8-9002BF4C128A}">
      <dgm:prSet phldrT="[Text]"/>
      <dgm:spPr/>
      <dgm:t>
        <a:bodyPr/>
        <a:lstStyle/>
        <a:p>
          <a:r>
            <a:rPr lang="en-US" dirty="0" smtClean="0"/>
            <a:t>The reasonable foreseeable risks or discomforts to the prospective subject</a:t>
          </a:r>
          <a:endParaRPr lang="en-US" dirty="0"/>
        </a:p>
      </dgm:t>
    </dgm:pt>
    <dgm:pt modelId="{D153EA8A-A5FB-4C5E-BC06-F1FF3DD6D58C}" type="parTrans" cxnId="{3F67F491-65C9-4672-8216-315CA8BBE2A7}">
      <dgm:prSet/>
      <dgm:spPr/>
      <dgm:t>
        <a:bodyPr/>
        <a:lstStyle/>
        <a:p>
          <a:endParaRPr lang="en-US"/>
        </a:p>
      </dgm:t>
    </dgm:pt>
    <dgm:pt modelId="{ACA79581-91BD-436A-BDE1-6A7310820093}" type="sibTrans" cxnId="{3F67F491-65C9-4672-8216-315CA8BBE2A7}">
      <dgm:prSet/>
      <dgm:spPr/>
      <dgm:t>
        <a:bodyPr/>
        <a:lstStyle/>
        <a:p>
          <a:endParaRPr lang="en-US"/>
        </a:p>
      </dgm:t>
    </dgm:pt>
    <dgm:pt modelId="{BB4A777E-DA3E-40BB-B84C-1F3C74FC1BB5}">
      <dgm:prSet phldrT="[Text]"/>
      <dgm:spPr/>
      <dgm:t>
        <a:bodyPr/>
        <a:lstStyle/>
        <a:p>
          <a:r>
            <a:rPr lang="en-US" dirty="0" smtClean="0"/>
            <a:t>Appropriate alternative procedures or courses of treatment, if any, that might be advantageous to the prospective subject</a:t>
          </a:r>
          <a:endParaRPr lang="en-US" dirty="0"/>
        </a:p>
      </dgm:t>
    </dgm:pt>
    <dgm:pt modelId="{5ECE3283-3F25-4409-A88D-595702C0A445}" type="parTrans" cxnId="{A91E4BFF-F72C-4C89-A317-7089569069A9}">
      <dgm:prSet/>
      <dgm:spPr/>
      <dgm:t>
        <a:bodyPr/>
        <a:lstStyle/>
        <a:p>
          <a:endParaRPr lang="en-US"/>
        </a:p>
      </dgm:t>
    </dgm:pt>
    <dgm:pt modelId="{2B944108-08F5-4CFD-B942-DCE9CD49FA29}" type="sibTrans" cxnId="{A91E4BFF-F72C-4C89-A317-7089569069A9}">
      <dgm:prSet/>
      <dgm:spPr/>
      <dgm:t>
        <a:bodyPr/>
        <a:lstStyle/>
        <a:p>
          <a:endParaRPr lang="en-US"/>
        </a:p>
      </dgm:t>
    </dgm:pt>
    <dgm:pt modelId="{9089F1FE-3386-4F31-AAD2-F7B79BEEC9F3}">
      <dgm:prSet phldrT="[Text]"/>
      <dgm:spPr/>
      <dgm:t>
        <a:bodyPr/>
        <a:lstStyle/>
        <a:p>
          <a:r>
            <a:rPr lang="en-US" dirty="0" smtClean="0"/>
            <a:t>The benefits to the prospective subject or others that may reasonably be expected from the research</a:t>
          </a:r>
          <a:endParaRPr lang="en-US" dirty="0"/>
        </a:p>
      </dgm:t>
    </dgm:pt>
    <dgm:pt modelId="{63305175-4E9E-4CC7-94E9-A539450FEEB1}" type="parTrans" cxnId="{C006780E-B66A-48B1-AECD-E2EE71225E54}">
      <dgm:prSet/>
      <dgm:spPr/>
      <dgm:t>
        <a:bodyPr/>
        <a:lstStyle/>
        <a:p>
          <a:endParaRPr lang="en-US"/>
        </a:p>
      </dgm:t>
    </dgm:pt>
    <dgm:pt modelId="{C1989D82-243E-4134-A552-7088FD457483}" type="sibTrans" cxnId="{C006780E-B66A-48B1-AECD-E2EE71225E54}">
      <dgm:prSet/>
      <dgm:spPr/>
      <dgm:t>
        <a:bodyPr/>
        <a:lstStyle/>
        <a:p>
          <a:endParaRPr lang="en-US"/>
        </a:p>
      </dgm:t>
    </dgm:pt>
    <dgm:pt modelId="{AB34ABA2-ACF8-4F1F-B343-1D37DFB6D2A7}" type="pres">
      <dgm:prSet presAssocID="{EB6884BF-5877-47CB-A970-180E6A41C1A2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4B83D4D0-B94C-424F-8FC5-0E944A57FA98}" type="pres">
      <dgm:prSet presAssocID="{EB6884BF-5877-47CB-A970-180E6A41C1A2}" presName="Name1" presStyleCnt="0"/>
      <dgm:spPr/>
    </dgm:pt>
    <dgm:pt modelId="{F56DE85B-0BA2-4224-8182-DF4C31C717DE}" type="pres">
      <dgm:prSet presAssocID="{EB6884BF-5877-47CB-A970-180E6A41C1A2}" presName="cycle" presStyleCnt="0"/>
      <dgm:spPr/>
    </dgm:pt>
    <dgm:pt modelId="{FE00CCA8-9EC0-47FB-AF87-2EC814413C7D}" type="pres">
      <dgm:prSet presAssocID="{EB6884BF-5877-47CB-A970-180E6A41C1A2}" presName="srcNode" presStyleLbl="node1" presStyleIdx="0" presStyleCnt="5"/>
      <dgm:spPr/>
    </dgm:pt>
    <dgm:pt modelId="{A4C3BCC3-2348-43D5-81D1-96ECFB926B1E}" type="pres">
      <dgm:prSet presAssocID="{EB6884BF-5877-47CB-A970-180E6A41C1A2}" presName="conn" presStyleLbl="parChTrans1D2" presStyleIdx="0" presStyleCnt="1"/>
      <dgm:spPr/>
      <dgm:t>
        <a:bodyPr/>
        <a:lstStyle/>
        <a:p>
          <a:endParaRPr lang="en-US"/>
        </a:p>
      </dgm:t>
    </dgm:pt>
    <dgm:pt modelId="{E471979B-DD39-4054-BB3B-0BFF8DA74F0B}" type="pres">
      <dgm:prSet presAssocID="{EB6884BF-5877-47CB-A970-180E6A41C1A2}" presName="extraNode" presStyleLbl="node1" presStyleIdx="0" presStyleCnt="5"/>
      <dgm:spPr/>
    </dgm:pt>
    <dgm:pt modelId="{97D5799D-913A-41EF-9B7C-152196D5D65E}" type="pres">
      <dgm:prSet presAssocID="{EB6884BF-5877-47CB-A970-180E6A41C1A2}" presName="dstNode" presStyleLbl="node1" presStyleIdx="0" presStyleCnt="5"/>
      <dgm:spPr/>
    </dgm:pt>
    <dgm:pt modelId="{4610BFCB-AC9C-4405-A40E-369FE2E97EEB}" type="pres">
      <dgm:prSet presAssocID="{BFB3772C-0535-4B24-A5A5-9B8EDB408C99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BD2D96-6415-42B8-9A25-4124E3B619E9}" type="pres">
      <dgm:prSet presAssocID="{BFB3772C-0535-4B24-A5A5-9B8EDB408C99}" presName="accent_1" presStyleCnt="0"/>
      <dgm:spPr/>
    </dgm:pt>
    <dgm:pt modelId="{0348B087-A14B-4BD6-9C43-0AE14DC8C0A6}" type="pres">
      <dgm:prSet presAssocID="{BFB3772C-0535-4B24-A5A5-9B8EDB408C99}" presName="accentRepeatNode" presStyleLbl="solidFgAcc1" presStyleIdx="0" presStyleCnt="5"/>
      <dgm:spPr/>
    </dgm:pt>
    <dgm:pt modelId="{3D9289A2-8859-4093-AEF8-C41706D920B8}" type="pres">
      <dgm:prSet presAssocID="{341BE9B8-0496-40F1-8F6D-4A423428FFBB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D7EB32-EF8D-4608-8ACB-6995D9BE8F84}" type="pres">
      <dgm:prSet presAssocID="{341BE9B8-0496-40F1-8F6D-4A423428FFBB}" presName="accent_2" presStyleCnt="0"/>
      <dgm:spPr/>
    </dgm:pt>
    <dgm:pt modelId="{085AD00C-E732-46A0-B8CF-0E9805F35EDD}" type="pres">
      <dgm:prSet presAssocID="{341BE9B8-0496-40F1-8F6D-4A423428FFBB}" presName="accentRepeatNode" presStyleLbl="solidFgAcc1" presStyleIdx="1" presStyleCnt="5"/>
      <dgm:spPr/>
    </dgm:pt>
    <dgm:pt modelId="{0127D273-7750-4F67-A419-4DA30B3843E5}" type="pres">
      <dgm:prSet presAssocID="{F7456686-BDD1-4DC0-A2D8-9002BF4C128A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DC0B3D-CC44-49FD-9E9B-2DD4347A6290}" type="pres">
      <dgm:prSet presAssocID="{F7456686-BDD1-4DC0-A2D8-9002BF4C128A}" presName="accent_3" presStyleCnt="0"/>
      <dgm:spPr/>
    </dgm:pt>
    <dgm:pt modelId="{D0D02A1D-D942-4975-8747-9EE4D72EF0F0}" type="pres">
      <dgm:prSet presAssocID="{F7456686-BDD1-4DC0-A2D8-9002BF4C128A}" presName="accentRepeatNode" presStyleLbl="solidFgAcc1" presStyleIdx="2" presStyleCnt="5"/>
      <dgm:spPr/>
    </dgm:pt>
    <dgm:pt modelId="{2CC66F31-070E-40AD-AE73-903671C6B0D7}" type="pres">
      <dgm:prSet presAssocID="{9089F1FE-3386-4F31-AAD2-F7B79BEEC9F3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03F01D-15D1-4164-9955-D138FDD97542}" type="pres">
      <dgm:prSet presAssocID="{9089F1FE-3386-4F31-AAD2-F7B79BEEC9F3}" presName="accent_4" presStyleCnt="0"/>
      <dgm:spPr/>
    </dgm:pt>
    <dgm:pt modelId="{7DC84172-E29D-4DC1-88C3-9DA71C60D7F3}" type="pres">
      <dgm:prSet presAssocID="{9089F1FE-3386-4F31-AAD2-F7B79BEEC9F3}" presName="accentRepeatNode" presStyleLbl="solidFgAcc1" presStyleIdx="3" presStyleCnt="5"/>
      <dgm:spPr/>
    </dgm:pt>
    <dgm:pt modelId="{924DDAB9-9290-435C-9F66-832A87241EA8}" type="pres">
      <dgm:prSet presAssocID="{BB4A777E-DA3E-40BB-B84C-1F3C74FC1BB5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76D230-2AB0-4739-8467-A596757C587F}" type="pres">
      <dgm:prSet presAssocID="{BB4A777E-DA3E-40BB-B84C-1F3C74FC1BB5}" presName="accent_5" presStyleCnt="0"/>
      <dgm:spPr/>
    </dgm:pt>
    <dgm:pt modelId="{7E803FA5-D775-48C9-A5E8-B22638CC15F3}" type="pres">
      <dgm:prSet presAssocID="{BB4A777E-DA3E-40BB-B84C-1F3C74FC1BB5}" presName="accentRepeatNode" presStyleLbl="solidFgAcc1" presStyleIdx="4" presStyleCnt="5"/>
      <dgm:spPr/>
    </dgm:pt>
  </dgm:ptLst>
  <dgm:cxnLst>
    <dgm:cxn modelId="{5D50E211-D6E0-44D5-884A-AFEB2F7B290D}" type="presOf" srcId="{341BE9B8-0496-40F1-8F6D-4A423428FFBB}" destId="{3D9289A2-8859-4093-AEF8-C41706D920B8}" srcOrd="0" destOrd="0" presId="urn:microsoft.com/office/officeart/2008/layout/VerticalCurvedList"/>
    <dgm:cxn modelId="{AD97D694-FEE7-4EF4-9B7A-422B58F470A4}" type="presOf" srcId="{F7456686-BDD1-4DC0-A2D8-9002BF4C128A}" destId="{0127D273-7750-4F67-A419-4DA30B3843E5}" srcOrd="0" destOrd="0" presId="urn:microsoft.com/office/officeart/2008/layout/VerticalCurvedList"/>
    <dgm:cxn modelId="{14E89FD3-E877-4149-A0B9-0262AA6CB534}" type="presOf" srcId="{BB4A777E-DA3E-40BB-B84C-1F3C74FC1BB5}" destId="{924DDAB9-9290-435C-9F66-832A87241EA8}" srcOrd="0" destOrd="0" presId="urn:microsoft.com/office/officeart/2008/layout/VerticalCurvedList"/>
    <dgm:cxn modelId="{C006780E-B66A-48B1-AECD-E2EE71225E54}" srcId="{EB6884BF-5877-47CB-A970-180E6A41C1A2}" destId="{9089F1FE-3386-4F31-AAD2-F7B79BEEC9F3}" srcOrd="3" destOrd="0" parTransId="{63305175-4E9E-4CC7-94E9-A539450FEEB1}" sibTransId="{C1989D82-243E-4134-A552-7088FD457483}"/>
    <dgm:cxn modelId="{112A9F0F-4ACA-4E2B-9306-D81F95917963}" type="presOf" srcId="{9089F1FE-3386-4F31-AAD2-F7B79BEEC9F3}" destId="{2CC66F31-070E-40AD-AE73-903671C6B0D7}" srcOrd="0" destOrd="0" presId="urn:microsoft.com/office/officeart/2008/layout/VerticalCurvedList"/>
    <dgm:cxn modelId="{AF25F93C-81FF-4352-A344-8508B14480F9}" srcId="{EB6884BF-5877-47CB-A970-180E6A41C1A2}" destId="{341BE9B8-0496-40F1-8F6D-4A423428FFBB}" srcOrd="1" destOrd="0" parTransId="{2FBF4F9A-32D8-49EB-ADC4-65AEF9A7C719}" sibTransId="{565066B9-3FD8-4A56-8F36-C03CAB49579E}"/>
    <dgm:cxn modelId="{B1D96180-3833-4C00-A8BB-2CFE0073C929}" srcId="{EB6884BF-5877-47CB-A970-180E6A41C1A2}" destId="{BFB3772C-0535-4B24-A5A5-9B8EDB408C99}" srcOrd="0" destOrd="0" parTransId="{1A7112C3-CDAF-4FFE-85C2-770F081C65D1}" sibTransId="{3FF10980-20B5-41D0-B343-FAC523BB4F24}"/>
    <dgm:cxn modelId="{A91E4BFF-F72C-4C89-A317-7089569069A9}" srcId="{EB6884BF-5877-47CB-A970-180E6A41C1A2}" destId="{BB4A777E-DA3E-40BB-B84C-1F3C74FC1BB5}" srcOrd="4" destOrd="0" parTransId="{5ECE3283-3F25-4409-A88D-595702C0A445}" sibTransId="{2B944108-08F5-4CFD-B942-DCE9CD49FA29}"/>
    <dgm:cxn modelId="{40C2B1FD-F52A-47B2-8AB7-C025BAD30542}" type="presOf" srcId="{BFB3772C-0535-4B24-A5A5-9B8EDB408C99}" destId="{4610BFCB-AC9C-4405-A40E-369FE2E97EEB}" srcOrd="0" destOrd="0" presId="urn:microsoft.com/office/officeart/2008/layout/VerticalCurvedList"/>
    <dgm:cxn modelId="{42B5ADE6-1249-45CE-BAA2-B815247AF637}" type="presOf" srcId="{3FF10980-20B5-41D0-B343-FAC523BB4F24}" destId="{A4C3BCC3-2348-43D5-81D1-96ECFB926B1E}" srcOrd="0" destOrd="0" presId="urn:microsoft.com/office/officeart/2008/layout/VerticalCurvedList"/>
    <dgm:cxn modelId="{44F78040-7EE5-4E81-89CC-1662B31F4117}" type="presOf" srcId="{EB6884BF-5877-47CB-A970-180E6A41C1A2}" destId="{AB34ABA2-ACF8-4F1F-B343-1D37DFB6D2A7}" srcOrd="0" destOrd="0" presId="urn:microsoft.com/office/officeart/2008/layout/VerticalCurvedList"/>
    <dgm:cxn modelId="{3F67F491-65C9-4672-8216-315CA8BBE2A7}" srcId="{EB6884BF-5877-47CB-A970-180E6A41C1A2}" destId="{F7456686-BDD1-4DC0-A2D8-9002BF4C128A}" srcOrd="2" destOrd="0" parTransId="{D153EA8A-A5FB-4C5E-BC06-F1FF3DD6D58C}" sibTransId="{ACA79581-91BD-436A-BDE1-6A7310820093}"/>
    <dgm:cxn modelId="{4E766286-13BF-4CDD-BD3F-4C5640EF1666}" type="presParOf" srcId="{AB34ABA2-ACF8-4F1F-B343-1D37DFB6D2A7}" destId="{4B83D4D0-B94C-424F-8FC5-0E944A57FA98}" srcOrd="0" destOrd="0" presId="urn:microsoft.com/office/officeart/2008/layout/VerticalCurvedList"/>
    <dgm:cxn modelId="{FCFB7BB5-D031-489A-9C4E-A1DD40AA812C}" type="presParOf" srcId="{4B83D4D0-B94C-424F-8FC5-0E944A57FA98}" destId="{F56DE85B-0BA2-4224-8182-DF4C31C717DE}" srcOrd="0" destOrd="0" presId="urn:microsoft.com/office/officeart/2008/layout/VerticalCurvedList"/>
    <dgm:cxn modelId="{C267C158-C709-4AA9-900A-5AADA8F0E2F8}" type="presParOf" srcId="{F56DE85B-0BA2-4224-8182-DF4C31C717DE}" destId="{FE00CCA8-9EC0-47FB-AF87-2EC814413C7D}" srcOrd="0" destOrd="0" presId="urn:microsoft.com/office/officeart/2008/layout/VerticalCurvedList"/>
    <dgm:cxn modelId="{4299B838-DAB4-404F-941A-BC734E882474}" type="presParOf" srcId="{F56DE85B-0BA2-4224-8182-DF4C31C717DE}" destId="{A4C3BCC3-2348-43D5-81D1-96ECFB926B1E}" srcOrd="1" destOrd="0" presId="urn:microsoft.com/office/officeart/2008/layout/VerticalCurvedList"/>
    <dgm:cxn modelId="{E03729BD-5DD0-46D6-90A9-4152DB5F4DB4}" type="presParOf" srcId="{F56DE85B-0BA2-4224-8182-DF4C31C717DE}" destId="{E471979B-DD39-4054-BB3B-0BFF8DA74F0B}" srcOrd="2" destOrd="0" presId="urn:microsoft.com/office/officeart/2008/layout/VerticalCurvedList"/>
    <dgm:cxn modelId="{49C76B6A-9D9C-4F47-A00D-1BB575A45F8F}" type="presParOf" srcId="{F56DE85B-0BA2-4224-8182-DF4C31C717DE}" destId="{97D5799D-913A-41EF-9B7C-152196D5D65E}" srcOrd="3" destOrd="0" presId="urn:microsoft.com/office/officeart/2008/layout/VerticalCurvedList"/>
    <dgm:cxn modelId="{175949C8-E040-4182-A19F-378981144941}" type="presParOf" srcId="{4B83D4D0-B94C-424F-8FC5-0E944A57FA98}" destId="{4610BFCB-AC9C-4405-A40E-369FE2E97EEB}" srcOrd="1" destOrd="0" presId="urn:microsoft.com/office/officeart/2008/layout/VerticalCurvedList"/>
    <dgm:cxn modelId="{EA1E80D4-7046-4D60-A519-59837FD71C85}" type="presParOf" srcId="{4B83D4D0-B94C-424F-8FC5-0E944A57FA98}" destId="{52BD2D96-6415-42B8-9A25-4124E3B619E9}" srcOrd="2" destOrd="0" presId="urn:microsoft.com/office/officeart/2008/layout/VerticalCurvedList"/>
    <dgm:cxn modelId="{CD7C2A7E-13D3-420C-9109-D114CE88F07D}" type="presParOf" srcId="{52BD2D96-6415-42B8-9A25-4124E3B619E9}" destId="{0348B087-A14B-4BD6-9C43-0AE14DC8C0A6}" srcOrd="0" destOrd="0" presId="urn:microsoft.com/office/officeart/2008/layout/VerticalCurvedList"/>
    <dgm:cxn modelId="{0D8FE639-E006-4AED-B0CD-2B1CA93DB333}" type="presParOf" srcId="{4B83D4D0-B94C-424F-8FC5-0E944A57FA98}" destId="{3D9289A2-8859-4093-AEF8-C41706D920B8}" srcOrd="3" destOrd="0" presId="urn:microsoft.com/office/officeart/2008/layout/VerticalCurvedList"/>
    <dgm:cxn modelId="{B5900802-9DE9-4B0B-8034-A84DE0734BC2}" type="presParOf" srcId="{4B83D4D0-B94C-424F-8FC5-0E944A57FA98}" destId="{2DD7EB32-EF8D-4608-8ACB-6995D9BE8F84}" srcOrd="4" destOrd="0" presId="urn:microsoft.com/office/officeart/2008/layout/VerticalCurvedList"/>
    <dgm:cxn modelId="{D4EAF63B-2AFB-4B93-873A-75A266E60AA3}" type="presParOf" srcId="{2DD7EB32-EF8D-4608-8ACB-6995D9BE8F84}" destId="{085AD00C-E732-46A0-B8CF-0E9805F35EDD}" srcOrd="0" destOrd="0" presId="urn:microsoft.com/office/officeart/2008/layout/VerticalCurvedList"/>
    <dgm:cxn modelId="{355B9719-4255-4778-9E35-9BCE9B42B3A9}" type="presParOf" srcId="{4B83D4D0-B94C-424F-8FC5-0E944A57FA98}" destId="{0127D273-7750-4F67-A419-4DA30B3843E5}" srcOrd="5" destOrd="0" presId="urn:microsoft.com/office/officeart/2008/layout/VerticalCurvedList"/>
    <dgm:cxn modelId="{2096CE98-6A0D-4CC7-8500-215FF189CD2A}" type="presParOf" srcId="{4B83D4D0-B94C-424F-8FC5-0E944A57FA98}" destId="{54DC0B3D-CC44-49FD-9E9B-2DD4347A6290}" srcOrd="6" destOrd="0" presId="urn:microsoft.com/office/officeart/2008/layout/VerticalCurvedList"/>
    <dgm:cxn modelId="{016BC02D-A90E-4D52-805B-17A334F7F62A}" type="presParOf" srcId="{54DC0B3D-CC44-49FD-9E9B-2DD4347A6290}" destId="{D0D02A1D-D942-4975-8747-9EE4D72EF0F0}" srcOrd="0" destOrd="0" presId="urn:microsoft.com/office/officeart/2008/layout/VerticalCurvedList"/>
    <dgm:cxn modelId="{C92F4371-0FD3-4DA7-94C7-C97A56705C4D}" type="presParOf" srcId="{4B83D4D0-B94C-424F-8FC5-0E944A57FA98}" destId="{2CC66F31-070E-40AD-AE73-903671C6B0D7}" srcOrd="7" destOrd="0" presId="urn:microsoft.com/office/officeart/2008/layout/VerticalCurvedList"/>
    <dgm:cxn modelId="{1D501106-70FC-47E8-8834-F7611AAB85F2}" type="presParOf" srcId="{4B83D4D0-B94C-424F-8FC5-0E944A57FA98}" destId="{F703F01D-15D1-4164-9955-D138FDD97542}" srcOrd="8" destOrd="0" presId="urn:microsoft.com/office/officeart/2008/layout/VerticalCurvedList"/>
    <dgm:cxn modelId="{D8ABD14D-D677-4E07-9E37-CC8C241A95D1}" type="presParOf" srcId="{F703F01D-15D1-4164-9955-D138FDD97542}" destId="{7DC84172-E29D-4DC1-88C3-9DA71C60D7F3}" srcOrd="0" destOrd="0" presId="urn:microsoft.com/office/officeart/2008/layout/VerticalCurvedList"/>
    <dgm:cxn modelId="{85F68D06-3D29-457A-83D7-DBF8E6765FCC}" type="presParOf" srcId="{4B83D4D0-B94C-424F-8FC5-0E944A57FA98}" destId="{924DDAB9-9290-435C-9F66-832A87241EA8}" srcOrd="9" destOrd="0" presId="urn:microsoft.com/office/officeart/2008/layout/VerticalCurvedList"/>
    <dgm:cxn modelId="{64201A4E-B6E2-40CE-9DE4-BBC10F206853}" type="presParOf" srcId="{4B83D4D0-B94C-424F-8FC5-0E944A57FA98}" destId="{AE76D230-2AB0-4739-8467-A596757C587F}" srcOrd="10" destOrd="0" presId="urn:microsoft.com/office/officeart/2008/layout/VerticalCurvedList"/>
    <dgm:cxn modelId="{024CAD1B-024E-43FE-B713-0D3F7DB5CC60}" type="presParOf" srcId="{AE76D230-2AB0-4739-8467-A596757C587F}" destId="{7E803FA5-D775-48C9-A5E8-B22638CC15F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4426ABE-CAD2-4BA7-B43A-57A442368195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BF02F5B-0829-47CA-A7E6-6B13D4F91D59}">
      <dgm:prSet custT="1"/>
      <dgm:spPr/>
      <dgm:t>
        <a:bodyPr/>
        <a:lstStyle/>
        <a:p>
          <a:pPr rtl="0"/>
          <a:r>
            <a:rPr lang="en-US" sz="1800" b="0" i="0" dirty="0" smtClean="0"/>
            <a:t>As we move forward, business decisions will continue to be made.</a:t>
          </a:r>
          <a:endParaRPr lang="en-US" sz="1800" dirty="0"/>
        </a:p>
      </dgm:t>
    </dgm:pt>
    <dgm:pt modelId="{5869FA40-EC61-45ED-AEF0-2E27AB16019E}" type="parTrans" cxnId="{E425892B-EE4E-4775-9198-C32645744883}">
      <dgm:prSet/>
      <dgm:spPr/>
      <dgm:t>
        <a:bodyPr/>
        <a:lstStyle/>
        <a:p>
          <a:endParaRPr lang="en-US"/>
        </a:p>
      </dgm:t>
    </dgm:pt>
    <dgm:pt modelId="{65669CED-37A4-40E8-AD35-9F221EEBB55A}" type="sibTrans" cxnId="{E425892B-EE4E-4775-9198-C32645744883}">
      <dgm:prSet/>
      <dgm:spPr/>
      <dgm:t>
        <a:bodyPr/>
        <a:lstStyle/>
        <a:p>
          <a:endParaRPr lang="en-US"/>
        </a:p>
      </dgm:t>
    </dgm:pt>
    <dgm:pt modelId="{8EA419A5-AF01-4997-B048-DB4A74FEA5A5}">
      <dgm:prSet custT="1"/>
      <dgm:spPr/>
      <dgm:t>
        <a:bodyPr/>
        <a:lstStyle/>
        <a:p>
          <a:pPr rtl="0"/>
          <a:r>
            <a:rPr lang="en-US" sz="1800" b="0" i="0" dirty="0" smtClean="0"/>
            <a:t>Guidance documents from OHRP may prompt revisions to our implementation strategy.</a:t>
          </a:r>
          <a:endParaRPr lang="en-US" sz="1800" dirty="0"/>
        </a:p>
      </dgm:t>
    </dgm:pt>
    <dgm:pt modelId="{797F8DC3-1507-4B19-B51E-17380E0AF311}" type="parTrans" cxnId="{E727824F-EE43-4FD8-99B1-9DAACF8A25E4}">
      <dgm:prSet/>
      <dgm:spPr/>
      <dgm:t>
        <a:bodyPr/>
        <a:lstStyle/>
        <a:p>
          <a:endParaRPr lang="en-US"/>
        </a:p>
      </dgm:t>
    </dgm:pt>
    <dgm:pt modelId="{8A248E5F-A19C-48C3-8C57-21DDD4730443}" type="sibTrans" cxnId="{E727824F-EE43-4FD8-99B1-9DAACF8A25E4}">
      <dgm:prSet/>
      <dgm:spPr/>
      <dgm:t>
        <a:bodyPr/>
        <a:lstStyle/>
        <a:p>
          <a:endParaRPr lang="en-US"/>
        </a:p>
      </dgm:t>
    </dgm:pt>
    <dgm:pt modelId="{BA131B0D-7FC7-4A21-9163-4237E768AF59}">
      <dgm:prSet custT="1"/>
      <dgm:spPr/>
      <dgm:t>
        <a:bodyPr/>
        <a:lstStyle/>
        <a:p>
          <a:pPr rtl="0"/>
          <a:r>
            <a:rPr lang="en-US" sz="1800" b="0" i="0" dirty="0" smtClean="0"/>
            <a:t>Be mindful of ongoing communications: </a:t>
          </a:r>
          <a:endParaRPr lang="en-US" sz="1800" dirty="0"/>
        </a:p>
      </dgm:t>
    </dgm:pt>
    <dgm:pt modelId="{2E3EF492-62ED-45BE-9015-63626FAFF26A}" type="parTrans" cxnId="{7F360DFF-5D00-4C82-B2DC-9ECF80465AC9}">
      <dgm:prSet/>
      <dgm:spPr/>
      <dgm:t>
        <a:bodyPr/>
        <a:lstStyle/>
        <a:p>
          <a:endParaRPr lang="en-US"/>
        </a:p>
      </dgm:t>
    </dgm:pt>
    <dgm:pt modelId="{751E98A6-C1B4-4BE4-BFAB-A51EA6247C64}" type="sibTrans" cxnId="{7F360DFF-5D00-4C82-B2DC-9ECF80465AC9}">
      <dgm:prSet/>
      <dgm:spPr/>
      <dgm:t>
        <a:bodyPr/>
        <a:lstStyle/>
        <a:p>
          <a:endParaRPr lang="en-US"/>
        </a:p>
      </dgm:t>
    </dgm:pt>
    <dgm:pt modelId="{1D3D899B-5E26-45ED-A5F3-1A438B0E0FC0}">
      <dgm:prSet/>
      <dgm:spPr/>
      <dgm:t>
        <a:bodyPr/>
        <a:lstStyle/>
        <a:p>
          <a:pPr rtl="0"/>
          <a:r>
            <a:rPr lang="en-US" sz="1500" b="0" i="0" dirty="0" smtClean="0"/>
            <a:t>IRB website </a:t>
          </a:r>
          <a:endParaRPr lang="en-US" sz="1500" dirty="0"/>
        </a:p>
      </dgm:t>
    </dgm:pt>
    <dgm:pt modelId="{FDC800DC-3138-42D4-AFEF-DD0D418EE6AC}" type="sibTrans" cxnId="{7CF1A27A-44DB-4FDE-BA3C-564E26BFB6B8}">
      <dgm:prSet/>
      <dgm:spPr/>
      <dgm:t>
        <a:bodyPr/>
        <a:lstStyle/>
        <a:p>
          <a:endParaRPr lang="en-US"/>
        </a:p>
      </dgm:t>
    </dgm:pt>
    <dgm:pt modelId="{CD1F5533-D5EB-433F-97F0-D4942663D18F}" type="parTrans" cxnId="{7CF1A27A-44DB-4FDE-BA3C-564E26BFB6B8}">
      <dgm:prSet/>
      <dgm:spPr/>
      <dgm:t>
        <a:bodyPr/>
        <a:lstStyle/>
        <a:p>
          <a:endParaRPr lang="en-US"/>
        </a:p>
      </dgm:t>
    </dgm:pt>
    <dgm:pt modelId="{96BEE0A9-A3CB-4E0F-8D3D-2F8DFEE9195A}">
      <dgm:prSet/>
      <dgm:spPr/>
      <dgm:t>
        <a:bodyPr/>
        <a:lstStyle/>
        <a:p>
          <a:pPr rtl="0"/>
          <a:r>
            <a:rPr lang="en-US" sz="1500" b="0" i="0" dirty="0" smtClean="0"/>
            <a:t>IRB Listserv</a:t>
          </a:r>
          <a:endParaRPr lang="en-US" sz="1500" dirty="0"/>
        </a:p>
      </dgm:t>
    </dgm:pt>
    <dgm:pt modelId="{B6FAFE44-189A-4DCF-AD30-E2118B0CA063}" type="sibTrans" cxnId="{54937FDB-72B9-48D5-B7BE-0943F02902F9}">
      <dgm:prSet/>
      <dgm:spPr/>
      <dgm:t>
        <a:bodyPr/>
        <a:lstStyle/>
        <a:p>
          <a:endParaRPr lang="en-US"/>
        </a:p>
      </dgm:t>
    </dgm:pt>
    <dgm:pt modelId="{8E6ADEAB-1CE2-49F2-AFA9-CC799C795336}" type="parTrans" cxnId="{54937FDB-72B9-48D5-B7BE-0943F02902F9}">
      <dgm:prSet/>
      <dgm:spPr/>
      <dgm:t>
        <a:bodyPr/>
        <a:lstStyle/>
        <a:p>
          <a:endParaRPr lang="en-US"/>
        </a:p>
      </dgm:t>
    </dgm:pt>
    <dgm:pt modelId="{A15D5C09-9C13-481D-A95B-7C9BBCDF30D7}">
      <dgm:prSet/>
      <dgm:spPr/>
      <dgm:t>
        <a:bodyPr/>
        <a:lstStyle/>
        <a:p>
          <a:pPr rtl="0"/>
          <a:r>
            <a:rPr lang="en-US" sz="1500" b="0" i="0" dirty="0" smtClean="0"/>
            <a:t>Training sessions</a:t>
          </a:r>
          <a:endParaRPr lang="en-US" sz="1500" dirty="0"/>
        </a:p>
      </dgm:t>
    </dgm:pt>
    <dgm:pt modelId="{CA4D81A7-0C32-47E1-884A-6F0EF9E72943}" type="sibTrans" cxnId="{FE240AEB-B806-42FA-8E01-1E2E21F5E3EA}">
      <dgm:prSet/>
      <dgm:spPr/>
      <dgm:t>
        <a:bodyPr/>
        <a:lstStyle/>
        <a:p>
          <a:endParaRPr lang="en-US"/>
        </a:p>
      </dgm:t>
    </dgm:pt>
    <dgm:pt modelId="{63CBAA6E-370A-45CD-8293-2796A4347A42}" type="parTrans" cxnId="{FE240AEB-B806-42FA-8E01-1E2E21F5E3EA}">
      <dgm:prSet/>
      <dgm:spPr/>
      <dgm:t>
        <a:bodyPr/>
        <a:lstStyle/>
        <a:p>
          <a:endParaRPr lang="en-US"/>
        </a:p>
      </dgm:t>
    </dgm:pt>
    <dgm:pt modelId="{A172CB04-EBA5-47EE-80F0-60F03925ABAD}">
      <dgm:prSet custT="1"/>
      <dgm:spPr/>
      <dgm:t>
        <a:bodyPr/>
        <a:lstStyle/>
        <a:p>
          <a:r>
            <a:rPr lang="en-US" sz="1800" dirty="0" smtClean="0"/>
            <a:t>Contact the Office of the IRB with any questions.</a:t>
          </a:r>
          <a:endParaRPr lang="en-US" sz="1800" dirty="0"/>
        </a:p>
      </dgm:t>
    </dgm:pt>
    <dgm:pt modelId="{BE9B95C2-E8C6-4430-83E8-C2FF3FEEFAA9}" type="parTrans" cxnId="{0C8454B9-AE78-41DB-A5B2-AD5027AE5BAB}">
      <dgm:prSet/>
      <dgm:spPr/>
      <dgm:t>
        <a:bodyPr/>
        <a:lstStyle/>
        <a:p>
          <a:endParaRPr lang="en-US"/>
        </a:p>
      </dgm:t>
    </dgm:pt>
    <dgm:pt modelId="{CA49E003-3AB3-4125-83CD-3A4A1DCD09AA}" type="sibTrans" cxnId="{0C8454B9-AE78-41DB-A5B2-AD5027AE5BAB}">
      <dgm:prSet/>
      <dgm:spPr/>
      <dgm:t>
        <a:bodyPr/>
        <a:lstStyle/>
        <a:p>
          <a:endParaRPr lang="en-US"/>
        </a:p>
      </dgm:t>
    </dgm:pt>
    <dgm:pt modelId="{9F92760E-97DF-4D9F-9A37-2B11D504E2C3}" type="pres">
      <dgm:prSet presAssocID="{64426ABE-CAD2-4BA7-B43A-57A442368195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CE71130-AB72-45B4-9422-C2AFEAA71061}" type="pres">
      <dgm:prSet presAssocID="{64426ABE-CAD2-4BA7-B43A-57A442368195}" presName="diamond" presStyleLbl="bgShp" presStyleIdx="0" presStyleCnt="1"/>
      <dgm:spPr/>
    </dgm:pt>
    <dgm:pt modelId="{0424C402-2EF6-4283-B4E5-BAB984C113C4}" type="pres">
      <dgm:prSet presAssocID="{64426ABE-CAD2-4BA7-B43A-57A442368195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7A803E-0F86-4731-9B91-7693F0A786AE}" type="pres">
      <dgm:prSet presAssocID="{64426ABE-CAD2-4BA7-B43A-57A442368195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02CF99-205D-4325-8B0C-D4057E3DB2CF}" type="pres">
      <dgm:prSet presAssocID="{64426ABE-CAD2-4BA7-B43A-57A442368195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B4D820-8609-4422-8D75-845A3B45A797}" type="pres">
      <dgm:prSet presAssocID="{64426ABE-CAD2-4BA7-B43A-57A442368195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425892B-EE4E-4775-9198-C32645744883}" srcId="{64426ABE-CAD2-4BA7-B43A-57A442368195}" destId="{3BF02F5B-0829-47CA-A7E6-6B13D4F91D59}" srcOrd="0" destOrd="0" parTransId="{5869FA40-EC61-45ED-AEF0-2E27AB16019E}" sibTransId="{65669CED-37A4-40E8-AD35-9F221EEBB55A}"/>
    <dgm:cxn modelId="{FFCCE260-386F-44A0-85EA-B376545EC20B}" type="presOf" srcId="{96BEE0A9-A3CB-4E0F-8D3D-2F8DFEE9195A}" destId="{4F02CF99-205D-4325-8B0C-D4057E3DB2CF}" srcOrd="0" destOrd="2" presId="urn:microsoft.com/office/officeart/2005/8/layout/matrix3"/>
    <dgm:cxn modelId="{0DEE91E6-FC2F-40E6-92E6-4FFED98179A6}" type="presOf" srcId="{A15D5C09-9C13-481D-A95B-7C9BBCDF30D7}" destId="{4F02CF99-205D-4325-8B0C-D4057E3DB2CF}" srcOrd="0" destOrd="3" presId="urn:microsoft.com/office/officeart/2005/8/layout/matrix3"/>
    <dgm:cxn modelId="{E727824F-EE43-4FD8-99B1-9DAACF8A25E4}" srcId="{64426ABE-CAD2-4BA7-B43A-57A442368195}" destId="{8EA419A5-AF01-4997-B048-DB4A74FEA5A5}" srcOrd="1" destOrd="0" parTransId="{797F8DC3-1507-4B19-B51E-17380E0AF311}" sibTransId="{8A248E5F-A19C-48C3-8C57-21DDD4730443}"/>
    <dgm:cxn modelId="{E36776F0-39D1-49F3-936A-8AF7978A8898}" type="presOf" srcId="{A172CB04-EBA5-47EE-80F0-60F03925ABAD}" destId="{30B4D820-8609-4422-8D75-845A3B45A797}" srcOrd="0" destOrd="0" presId="urn:microsoft.com/office/officeart/2005/8/layout/matrix3"/>
    <dgm:cxn modelId="{54937FDB-72B9-48D5-B7BE-0943F02902F9}" srcId="{BA131B0D-7FC7-4A21-9163-4237E768AF59}" destId="{96BEE0A9-A3CB-4E0F-8D3D-2F8DFEE9195A}" srcOrd="1" destOrd="0" parTransId="{8E6ADEAB-1CE2-49F2-AFA9-CC799C795336}" sibTransId="{B6FAFE44-189A-4DCF-AD30-E2118B0CA063}"/>
    <dgm:cxn modelId="{DCFC76A7-63F6-4114-BEC4-FD4DD33D07F7}" type="presOf" srcId="{1D3D899B-5E26-45ED-A5F3-1A438B0E0FC0}" destId="{4F02CF99-205D-4325-8B0C-D4057E3DB2CF}" srcOrd="0" destOrd="1" presId="urn:microsoft.com/office/officeart/2005/8/layout/matrix3"/>
    <dgm:cxn modelId="{A67BE256-C8B9-4952-82DD-EB7F1198E3DB}" type="presOf" srcId="{64426ABE-CAD2-4BA7-B43A-57A442368195}" destId="{9F92760E-97DF-4D9F-9A37-2B11D504E2C3}" srcOrd="0" destOrd="0" presId="urn:microsoft.com/office/officeart/2005/8/layout/matrix3"/>
    <dgm:cxn modelId="{7CF1A27A-44DB-4FDE-BA3C-564E26BFB6B8}" srcId="{BA131B0D-7FC7-4A21-9163-4237E768AF59}" destId="{1D3D899B-5E26-45ED-A5F3-1A438B0E0FC0}" srcOrd="0" destOrd="0" parTransId="{CD1F5533-D5EB-433F-97F0-D4942663D18F}" sibTransId="{FDC800DC-3138-42D4-AFEF-DD0D418EE6AC}"/>
    <dgm:cxn modelId="{FE240AEB-B806-42FA-8E01-1E2E21F5E3EA}" srcId="{BA131B0D-7FC7-4A21-9163-4237E768AF59}" destId="{A15D5C09-9C13-481D-A95B-7C9BBCDF30D7}" srcOrd="2" destOrd="0" parTransId="{63CBAA6E-370A-45CD-8293-2796A4347A42}" sibTransId="{CA4D81A7-0C32-47E1-884A-6F0EF9E72943}"/>
    <dgm:cxn modelId="{E501C225-1C29-4220-9CBE-C506711AE694}" type="presOf" srcId="{BA131B0D-7FC7-4A21-9163-4237E768AF59}" destId="{4F02CF99-205D-4325-8B0C-D4057E3DB2CF}" srcOrd="0" destOrd="0" presId="urn:microsoft.com/office/officeart/2005/8/layout/matrix3"/>
    <dgm:cxn modelId="{7F360DFF-5D00-4C82-B2DC-9ECF80465AC9}" srcId="{64426ABE-CAD2-4BA7-B43A-57A442368195}" destId="{BA131B0D-7FC7-4A21-9163-4237E768AF59}" srcOrd="2" destOrd="0" parTransId="{2E3EF492-62ED-45BE-9015-63626FAFF26A}" sibTransId="{751E98A6-C1B4-4BE4-BFAB-A51EA6247C64}"/>
    <dgm:cxn modelId="{6261A913-9DA9-4B45-8AE4-4258FD9AE383}" type="presOf" srcId="{3BF02F5B-0829-47CA-A7E6-6B13D4F91D59}" destId="{0424C402-2EF6-4283-B4E5-BAB984C113C4}" srcOrd="0" destOrd="0" presId="urn:microsoft.com/office/officeart/2005/8/layout/matrix3"/>
    <dgm:cxn modelId="{8D31F40D-FE6A-4B2E-B045-3723D87C9D07}" type="presOf" srcId="{8EA419A5-AF01-4997-B048-DB4A74FEA5A5}" destId="{807A803E-0F86-4731-9B91-7693F0A786AE}" srcOrd="0" destOrd="0" presId="urn:microsoft.com/office/officeart/2005/8/layout/matrix3"/>
    <dgm:cxn modelId="{0C8454B9-AE78-41DB-A5B2-AD5027AE5BAB}" srcId="{64426ABE-CAD2-4BA7-B43A-57A442368195}" destId="{A172CB04-EBA5-47EE-80F0-60F03925ABAD}" srcOrd="3" destOrd="0" parTransId="{BE9B95C2-E8C6-4430-83E8-C2FF3FEEFAA9}" sibTransId="{CA49E003-3AB3-4125-83CD-3A4A1DCD09AA}"/>
    <dgm:cxn modelId="{C8EB3BE7-A567-400F-BB31-0BA03791C84F}" type="presParOf" srcId="{9F92760E-97DF-4D9F-9A37-2B11D504E2C3}" destId="{6CE71130-AB72-45B4-9422-C2AFEAA71061}" srcOrd="0" destOrd="0" presId="urn:microsoft.com/office/officeart/2005/8/layout/matrix3"/>
    <dgm:cxn modelId="{2DAB4395-F666-4948-81AE-ED93991CC829}" type="presParOf" srcId="{9F92760E-97DF-4D9F-9A37-2B11D504E2C3}" destId="{0424C402-2EF6-4283-B4E5-BAB984C113C4}" srcOrd="1" destOrd="0" presId="urn:microsoft.com/office/officeart/2005/8/layout/matrix3"/>
    <dgm:cxn modelId="{20E8C657-D8CB-4C6D-B459-B6D75E87FB2A}" type="presParOf" srcId="{9F92760E-97DF-4D9F-9A37-2B11D504E2C3}" destId="{807A803E-0F86-4731-9B91-7693F0A786AE}" srcOrd="2" destOrd="0" presId="urn:microsoft.com/office/officeart/2005/8/layout/matrix3"/>
    <dgm:cxn modelId="{4DE538CF-BCCD-4027-B529-689311C94E93}" type="presParOf" srcId="{9F92760E-97DF-4D9F-9A37-2B11D504E2C3}" destId="{4F02CF99-205D-4325-8B0C-D4057E3DB2CF}" srcOrd="3" destOrd="0" presId="urn:microsoft.com/office/officeart/2005/8/layout/matrix3"/>
    <dgm:cxn modelId="{4BF43A5B-83A0-4D8E-A187-CAAD177C14C9}" type="presParOf" srcId="{9F92760E-97DF-4D9F-9A37-2B11D504E2C3}" destId="{30B4D820-8609-4422-8D75-845A3B45A797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C3BCC3-2348-43D5-81D1-96ECFB926B1E}">
      <dsp:nvSpPr>
        <dsp:cNvPr id="0" name=""/>
        <dsp:cNvSpPr/>
      </dsp:nvSpPr>
      <dsp:spPr>
        <a:xfrm>
          <a:off x="-5154709" y="-789599"/>
          <a:ext cx="6138499" cy="6138499"/>
        </a:xfrm>
        <a:prstGeom prst="blockArc">
          <a:avLst>
            <a:gd name="adj1" fmla="val 18900000"/>
            <a:gd name="adj2" fmla="val 2700000"/>
            <a:gd name="adj3" fmla="val 352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10BFCB-AC9C-4405-A40E-369FE2E97EEB}">
      <dsp:nvSpPr>
        <dsp:cNvPr id="0" name=""/>
        <dsp:cNvSpPr/>
      </dsp:nvSpPr>
      <dsp:spPr>
        <a:xfrm>
          <a:off x="430306" y="284865"/>
          <a:ext cx="7736283" cy="5700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2513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The fact that consent is being sought for research and that participation is voluntary</a:t>
          </a:r>
          <a:endParaRPr lang="en-US" sz="1700" kern="1200" dirty="0"/>
        </a:p>
      </dsp:txBody>
      <dsp:txXfrm>
        <a:off x="430306" y="284865"/>
        <a:ext cx="7736283" cy="570094"/>
      </dsp:txXfrm>
    </dsp:sp>
    <dsp:sp modelId="{0348B087-A14B-4BD6-9C43-0AE14DC8C0A6}">
      <dsp:nvSpPr>
        <dsp:cNvPr id="0" name=""/>
        <dsp:cNvSpPr/>
      </dsp:nvSpPr>
      <dsp:spPr>
        <a:xfrm>
          <a:off x="73997" y="213603"/>
          <a:ext cx="712618" cy="71261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9289A2-8859-4093-AEF8-C41706D920B8}">
      <dsp:nvSpPr>
        <dsp:cNvPr id="0" name=""/>
        <dsp:cNvSpPr/>
      </dsp:nvSpPr>
      <dsp:spPr>
        <a:xfrm>
          <a:off x="838820" y="1139733"/>
          <a:ext cx="7327770" cy="5700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2513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The purposes of the research, expected duration of the prospective subject’s participation, and procedures to be followed in the research</a:t>
          </a:r>
          <a:endParaRPr lang="en-US" sz="1700" kern="1200" dirty="0"/>
        </a:p>
      </dsp:txBody>
      <dsp:txXfrm>
        <a:off x="838820" y="1139733"/>
        <a:ext cx="7327770" cy="570094"/>
      </dsp:txXfrm>
    </dsp:sp>
    <dsp:sp modelId="{085AD00C-E732-46A0-B8CF-0E9805F35EDD}">
      <dsp:nvSpPr>
        <dsp:cNvPr id="0" name=""/>
        <dsp:cNvSpPr/>
      </dsp:nvSpPr>
      <dsp:spPr>
        <a:xfrm>
          <a:off x="482510" y="1068471"/>
          <a:ext cx="712618" cy="71261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27D273-7750-4F67-A419-4DA30B3843E5}">
      <dsp:nvSpPr>
        <dsp:cNvPr id="0" name=""/>
        <dsp:cNvSpPr/>
      </dsp:nvSpPr>
      <dsp:spPr>
        <a:xfrm>
          <a:off x="964200" y="1994602"/>
          <a:ext cx="7202389" cy="5700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2513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The reasonable foreseeable risks or discomforts to the prospective subject</a:t>
          </a:r>
          <a:endParaRPr lang="en-US" sz="1700" kern="1200" dirty="0"/>
        </a:p>
      </dsp:txBody>
      <dsp:txXfrm>
        <a:off x="964200" y="1994602"/>
        <a:ext cx="7202389" cy="570094"/>
      </dsp:txXfrm>
    </dsp:sp>
    <dsp:sp modelId="{D0D02A1D-D942-4975-8747-9EE4D72EF0F0}">
      <dsp:nvSpPr>
        <dsp:cNvPr id="0" name=""/>
        <dsp:cNvSpPr/>
      </dsp:nvSpPr>
      <dsp:spPr>
        <a:xfrm>
          <a:off x="607891" y="1923340"/>
          <a:ext cx="712618" cy="71261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C66F31-070E-40AD-AE73-903671C6B0D7}">
      <dsp:nvSpPr>
        <dsp:cNvPr id="0" name=""/>
        <dsp:cNvSpPr/>
      </dsp:nvSpPr>
      <dsp:spPr>
        <a:xfrm>
          <a:off x="838820" y="2849471"/>
          <a:ext cx="7327770" cy="5700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2513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The benefits to the prospective subject or others that may reasonably be expected from the research</a:t>
          </a:r>
          <a:endParaRPr lang="en-US" sz="1700" kern="1200" dirty="0"/>
        </a:p>
      </dsp:txBody>
      <dsp:txXfrm>
        <a:off x="838820" y="2849471"/>
        <a:ext cx="7327770" cy="570094"/>
      </dsp:txXfrm>
    </dsp:sp>
    <dsp:sp modelId="{7DC84172-E29D-4DC1-88C3-9DA71C60D7F3}">
      <dsp:nvSpPr>
        <dsp:cNvPr id="0" name=""/>
        <dsp:cNvSpPr/>
      </dsp:nvSpPr>
      <dsp:spPr>
        <a:xfrm>
          <a:off x="482510" y="2778209"/>
          <a:ext cx="712618" cy="71261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4DDAB9-9290-435C-9F66-832A87241EA8}">
      <dsp:nvSpPr>
        <dsp:cNvPr id="0" name=""/>
        <dsp:cNvSpPr/>
      </dsp:nvSpPr>
      <dsp:spPr>
        <a:xfrm>
          <a:off x="430306" y="3704340"/>
          <a:ext cx="7736283" cy="5700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2513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Appropriate alternative procedures or courses of treatment, if any, that might be advantageous to the prospective subject</a:t>
          </a:r>
          <a:endParaRPr lang="en-US" sz="1700" kern="1200" dirty="0"/>
        </a:p>
      </dsp:txBody>
      <dsp:txXfrm>
        <a:off x="430306" y="3704340"/>
        <a:ext cx="7736283" cy="570094"/>
      </dsp:txXfrm>
    </dsp:sp>
    <dsp:sp modelId="{7E803FA5-D775-48C9-A5E8-B22638CC15F3}">
      <dsp:nvSpPr>
        <dsp:cNvPr id="0" name=""/>
        <dsp:cNvSpPr/>
      </dsp:nvSpPr>
      <dsp:spPr>
        <a:xfrm>
          <a:off x="73997" y="3633078"/>
          <a:ext cx="712618" cy="71261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E71130-AB72-45B4-9422-C2AFEAA71061}">
      <dsp:nvSpPr>
        <dsp:cNvPr id="0" name=""/>
        <dsp:cNvSpPr/>
      </dsp:nvSpPr>
      <dsp:spPr>
        <a:xfrm>
          <a:off x="1654353" y="0"/>
          <a:ext cx="5073294" cy="5073294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24C402-2EF6-4283-B4E5-BAB984C113C4}">
      <dsp:nvSpPr>
        <dsp:cNvPr id="0" name=""/>
        <dsp:cNvSpPr/>
      </dsp:nvSpPr>
      <dsp:spPr>
        <a:xfrm>
          <a:off x="2136315" y="481962"/>
          <a:ext cx="1978584" cy="19785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0" i="0" kern="1200" dirty="0" smtClean="0"/>
            <a:t>As we move forward, business decisions will continue to be made.</a:t>
          </a:r>
          <a:endParaRPr lang="en-US" sz="1800" kern="1200" dirty="0"/>
        </a:p>
      </dsp:txBody>
      <dsp:txXfrm>
        <a:off x="2232902" y="578549"/>
        <a:ext cx="1785410" cy="1785410"/>
      </dsp:txXfrm>
    </dsp:sp>
    <dsp:sp modelId="{807A803E-0F86-4731-9B91-7693F0A786AE}">
      <dsp:nvSpPr>
        <dsp:cNvPr id="0" name=""/>
        <dsp:cNvSpPr/>
      </dsp:nvSpPr>
      <dsp:spPr>
        <a:xfrm>
          <a:off x="4267099" y="481962"/>
          <a:ext cx="1978584" cy="19785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0" i="0" kern="1200" dirty="0" smtClean="0"/>
            <a:t>Guidance documents from OHRP may prompt revisions to our implementation strategy.</a:t>
          </a:r>
          <a:endParaRPr lang="en-US" sz="1800" kern="1200" dirty="0"/>
        </a:p>
      </dsp:txBody>
      <dsp:txXfrm>
        <a:off x="4363686" y="578549"/>
        <a:ext cx="1785410" cy="1785410"/>
      </dsp:txXfrm>
    </dsp:sp>
    <dsp:sp modelId="{4F02CF99-205D-4325-8B0C-D4057E3DB2CF}">
      <dsp:nvSpPr>
        <dsp:cNvPr id="0" name=""/>
        <dsp:cNvSpPr/>
      </dsp:nvSpPr>
      <dsp:spPr>
        <a:xfrm>
          <a:off x="2136315" y="2612746"/>
          <a:ext cx="1978584" cy="19785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0" i="0" kern="1200" dirty="0" smtClean="0"/>
            <a:t>Be mindful of ongoing communications: </a:t>
          </a:r>
          <a:endParaRPr lang="en-US" sz="18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b="0" i="0" kern="1200" dirty="0" smtClean="0"/>
            <a:t>IRB website </a:t>
          </a:r>
          <a:endParaRPr lang="en-US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b="0" i="0" kern="1200" dirty="0" smtClean="0"/>
            <a:t>IRB Listserv</a:t>
          </a:r>
          <a:endParaRPr lang="en-US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b="0" i="0" kern="1200" dirty="0" smtClean="0"/>
            <a:t>Training sessions</a:t>
          </a:r>
          <a:endParaRPr lang="en-US" sz="1500" kern="1200" dirty="0"/>
        </a:p>
      </dsp:txBody>
      <dsp:txXfrm>
        <a:off x="2232902" y="2709333"/>
        <a:ext cx="1785410" cy="1785410"/>
      </dsp:txXfrm>
    </dsp:sp>
    <dsp:sp modelId="{30B4D820-8609-4422-8D75-845A3B45A797}">
      <dsp:nvSpPr>
        <dsp:cNvPr id="0" name=""/>
        <dsp:cNvSpPr/>
      </dsp:nvSpPr>
      <dsp:spPr>
        <a:xfrm>
          <a:off x="4267099" y="2612746"/>
          <a:ext cx="1978584" cy="19785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Contact the Office of the IRB with any questions.</a:t>
          </a:r>
          <a:endParaRPr lang="en-US" sz="1800" kern="1200" dirty="0"/>
        </a:p>
      </dsp:txBody>
      <dsp:txXfrm>
        <a:off x="4363686" y="2709333"/>
        <a:ext cx="1785410" cy="17854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9DDD458-C46F-4236-8E8D-A2D8BB0A7B41}" type="datetimeFigureOut">
              <a:rPr lang="en-US" smtClean="0"/>
              <a:t>1/9/2019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0845A08-78E2-4084-97BF-29A388D38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115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35124FD-C9F6-41E5-A425-D44BAD31AFD5}" type="datetimeFigureOut">
              <a:rPr lang="en-US" smtClean="0"/>
              <a:t>1/9/2019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7C2AC30-363A-4237-89B1-EDF0E9C59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965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588" y="3537814"/>
            <a:ext cx="8072584" cy="77466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400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1589" y="4322719"/>
            <a:ext cx="8072583" cy="56214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bg1">
                    <a:lumMod val="85000"/>
                  </a:schemeClr>
                </a:solidFill>
                <a:latin typeface="Calibri"/>
                <a:cs typeface="Calibri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subtitle</a:t>
            </a:r>
            <a:endParaRPr lang="en-US" dirty="0"/>
          </a:p>
        </p:txBody>
      </p:sp>
      <p:pic>
        <p:nvPicPr>
          <p:cNvPr id="4" name="Picture 3" descr="UAB_WORDMARK_white_taglin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0539" y="5793221"/>
            <a:ext cx="3347207" cy="762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974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837D29-EB0D-40DF-802E-1B01FA4331BD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0694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F57C0E-95AE-42C6-B050-E2155C1011FC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93039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C602B0-6E68-47CA-83AC-A41115112491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24529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B22871-D45C-4E35-B062-64AE680C5D45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39248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9DC6D1-6695-4459-9411-41967FAB8493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669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8207"/>
            <a:ext cx="8229600" cy="980965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3000" b="1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9834"/>
            <a:ext cx="8229600" cy="455886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800"/>
              </a:spcBef>
              <a:spcAft>
                <a:spcPts val="0"/>
              </a:spcAft>
              <a:buFont typeface="Arial"/>
              <a:buChar char="•"/>
              <a:defRPr sz="2800" b="0" i="0">
                <a:latin typeface="Calibri"/>
                <a:cs typeface="Calibri"/>
              </a:defRPr>
            </a:lvl1pPr>
            <a:lvl2pPr marL="684213" indent="-339725">
              <a:spcBef>
                <a:spcPts val="800"/>
              </a:spcBef>
              <a:spcAft>
                <a:spcPts val="0"/>
              </a:spcAft>
              <a:buFont typeface="Arial"/>
              <a:buChar char="•"/>
              <a:tabLst>
                <a:tab pos="627063" algn="l"/>
              </a:tabLst>
              <a:defRPr sz="2400" b="0" i="0">
                <a:latin typeface="Calibri"/>
                <a:cs typeface="Calibri"/>
              </a:defRPr>
            </a:lvl2pPr>
            <a:lvl3pPr marL="971550" indent="-231775">
              <a:spcBef>
                <a:spcPts val="800"/>
              </a:spcBef>
              <a:spcAft>
                <a:spcPts val="0"/>
              </a:spcAft>
              <a:buFont typeface="Arial"/>
              <a:buChar char="•"/>
              <a:defRPr sz="2000" b="0" i="0">
                <a:latin typeface="Calibri"/>
                <a:cs typeface="Calibri"/>
              </a:defRPr>
            </a:lvl3pPr>
            <a:lvl4pPr marL="1316038" indent="-287338">
              <a:spcBef>
                <a:spcPts val="800"/>
              </a:spcBef>
              <a:spcAft>
                <a:spcPts val="0"/>
              </a:spcAft>
              <a:buFont typeface="Arial"/>
              <a:buChar char="•"/>
              <a:defRPr sz="1600" b="0" i="0">
                <a:latin typeface="Calibri"/>
                <a:cs typeface="Calibri"/>
              </a:defRPr>
            </a:lvl4pPr>
            <a:lvl5pPr marL="1598613" indent="-282575">
              <a:defRPr b="0" i="0">
                <a:latin typeface="Avenir Roman"/>
                <a:cs typeface="Avenir Roman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pic>
        <p:nvPicPr>
          <p:cNvPr id="4" name="Picture 3" descr="site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823" y="6471321"/>
            <a:ext cx="1733177" cy="304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496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57200" y="1021474"/>
            <a:ext cx="8229600" cy="567564"/>
          </a:xfrm>
          <a:prstGeom prst="rect">
            <a:avLst/>
          </a:prstGeom>
        </p:spPr>
        <p:txBody>
          <a:bodyPr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000" kern="1200">
                <a:solidFill>
                  <a:schemeClr val="accent3">
                    <a:lumMod val="75000"/>
                  </a:schemeClr>
                </a:solidFill>
                <a:latin typeface="Avenir Heavy"/>
                <a:ea typeface="+mj-ea"/>
                <a:cs typeface="Avenir Heavy"/>
              </a:defRPr>
            </a:lvl1pPr>
          </a:lstStyle>
          <a:p>
            <a:r>
              <a:rPr lang="en-US" sz="3000" dirty="0" smtClean="0">
                <a:solidFill>
                  <a:schemeClr val="tx1"/>
                </a:solidFill>
                <a:latin typeface="Calibri"/>
                <a:cs typeface="Calibri"/>
              </a:rPr>
              <a:t>Click to edit Master title style</a:t>
            </a:r>
            <a:endParaRPr lang="en-US" sz="30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pic>
        <p:nvPicPr>
          <p:cNvPr id="3" name="Picture 2" descr="site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823" y="6471321"/>
            <a:ext cx="1733177" cy="304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862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EE2DBE-A8A2-4C84-98D8-22105C8F2F5E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0946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56AB4A-AA22-4632-973D-ED76C23CA486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81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8B97D-258C-4960-B72A-6979C1351F3A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15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904A4C-1112-485F-9703-4A5B919E7DD0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1395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BC5559-3967-4ACC-A9FB-FB9081DD537C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7125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131C07-038E-4EB4-8A9A-E12B13E5D523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3558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7309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venir Heavy"/>
          <a:ea typeface="+mj-ea"/>
          <a:cs typeface="Avenir Heavy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882C5747-2D33-4463-A626-70B473B8C020}" type="slidenum">
              <a:rPr lang="en-US" altLang="en-US">
                <a:solidFill>
                  <a:srgbClr val="000000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582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2018 Revised Common Rule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Informed Consent (SBER)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95747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INFORMATION </a:t>
            </a:r>
            <a:br>
              <a:rPr lang="en-US" dirty="0" smtClean="0"/>
            </a:br>
            <a:r>
              <a:rPr lang="en-US" dirty="0" smtClean="0"/>
              <a:t>Five Factors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4649337"/>
              </p:ext>
            </p:extLst>
          </p:nvPr>
        </p:nvGraphicFramePr>
        <p:xfrm>
          <a:off x="457200" y="1809750"/>
          <a:ext cx="8229600" cy="4559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83306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INFORMATION</a:t>
            </a:r>
            <a:br>
              <a:rPr lang="en-US" dirty="0" smtClean="0"/>
            </a:br>
            <a:r>
              <a:rPr lang="en-US" dirty="0" smtClean="0"/>
              <a:t>Concise Summary Table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6629880"/>
              </p:ext>
            </p:extLst>
          </p:nvPr>
        </p:nvGraphicFramePr>
        <p:xfrm>
          <a:off x="609600" y="2663169"/>
          <a:ext cx="7848600" cy="32545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51603">
                  <a:extLst>
                    <a:ext uri="{9D8B030D-6E8A-4147-A177-3AD203B41FA5}">
                      <a16:colId xmlns:a16="http://schemas.microsoft.com/office/drawing/2014/main" val="1607727593"/>
                    </a:ext>
                  </a:extLst>
                </a:gridCol>
                <a:gridCol w="5896997">
                  <a:extLst>
                    <a:ext uri="{9D8B030D-6E8A-4147-A177-3AD203B41FA5}">
                      <a16:colId xmlns:a16="http://schemas.microsoft.com/office/drawing/2014/main" val="2069322903"/>
                    </a:ext>
                  </a:extLst>
                </a:gridCol>
              </a:tblGrid>
              <a:tr h="965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42950" algn="l"/>
                        </a:tabLs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General Information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42950" algn="l"/>
                        </a:tabLs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You are being asked to take part in a research study. This research study is voluntary, meaning you do not have to take part in it. The procedures, risks, and benefits are fully described further in the consent form.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8856304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42950" algn="l"/>
                        </a:tabLs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Purpose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42950" algn="l"/>
                        </a:tabLs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The purpose of the study is…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0372255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42950" algn="l"/>
                        </a:tabLs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Duration &amp; Visits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42950" algn="l"/>
                        </a:tabLs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You will be in this study for…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4183394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42950" algn="l"/>
                        </a:tabLs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Overview of Procedures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42950" algn="l"/>
                        </a:tabLs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This study will include…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4386967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42950" algn="l"/>
                        </a:tabLs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Risks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42950" algn="l"/>
                        </a:tabLs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The most likely risks are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</a:rPr>
                        <a:t>…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7442626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42950" algn="l"/>
                        </a:tabLs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Benefits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42950" algn="l"/>
                        </a:tabLst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</a:rPr>
                        <a:t>The benefits are…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741277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42950" algn="l"/>
                        </a:tabLs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Alternatives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42950" algn="l"/>
                        </a:tabLs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If you do not want to take part in the study…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5942734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09600" y="2047616"/>
            <a:ext cx="78486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742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742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742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742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742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42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42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42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42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42950" algn="l"/>
              </a:tabLst>
            </a:pPr>
            <a:r>
              <a:rPr kumimoji="0" lang="en-US" alt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[Insert applicable Concise Summary Table – see samples in separate document]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42950" algn="l"/>
              </a:tabLst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22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DRAFT - Concise Summary for Drug/Device Study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2987" y="1600200"/>
            <a:ext cx="7058025" cy="3143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481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DRAFT - Concise Summary for Other Treatment or Intervention Study (No Drug/Device)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7750" y="1962150"/>
            <a:ext cx="7048500" cy="2762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775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DRAFT - Concise Summary for Survey &amp; Focus Group Study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8700" y="1981200"/>
            <a:ext cx="7086600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157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FOUR NEW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5887" indent="0">
              <a:spcBef>
                <a:spcPts val="0"/>
              </a:spcBef>
              <a:buNone/>
            </a:pPr>
            <a:r>
              <a:rPr lang="en-U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For 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research that involves collection of identifiable private information or identifiable </a:t>
            </a:r>
            <a:r>
              <a:rPr lang="en-U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biospecimens, include a statement indicating whether:</a:t>
            </a:r>
          </a:p>
          <a:p>
            <a:pPr marL="115887" indent="0">
              <a:spcBef>
                <a:spcPts val="0"/>
              </a:spcBef>
              <a:buNone/>
            </a:pPr>
            <a:endParaRPr lang="en-US" sz="3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03275" lvl="1" indent="-342900">
              <a:spcBef>
                <a:spcPts val="0"/>
              </a:spcBef>
            </a:pP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identifiers may be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removed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and</a:t>
            </a:r>
          </a:p>
          <a:p>
            <a:pPr marL="803275" lvl="1" indent="-342900">
              <a:spcBef>
                <a:spcPts val="0"/>
              </a:spcBef>
            </a:pP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de-identified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information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or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biospecimens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may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or may not be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used or shared for future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research</a:t>
            </a:r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81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DRAFT of the Revised Sample Consent 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b="59471"/>
          <a:stretch/>
        </p:blipFill>
        <p:spPr>
          <a:xfrm>
            <a:off x="1285875" y="1809743"/>
            <a:ext cx="6572250" cy="2872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53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FOUR NEW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5887" indent="0">
              <a:spcBef>
                <a:spcPts val="0"/>
              </a:spcBef>
              <a:buNone/>
            </a:pPr>
            <a:r>
              <a:rPr lang="en-U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For 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research involving use of biospecimens, </a:t>
            </a:r>
            <a:r>
              <a:rPr lang="en-U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include a statement indicating whether:</a:t>
            </a:r>
          </a:p>
          <a:p>
            <a:pPr marL="115887" indent="0">
              <a:spcBef>
                <a:spcPts val="0"/>
              </a:spcBef>
              <a:buNone/>
            </a:pPr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60426" lvl="1" indent="-233363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biospecimens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may be used for commercial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profit, </a:t>
            </a:r>
            <a:r>
              <a:rPr lang="en-US" sz="2800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and</a:t>
            </a:r>
            <a:endParaRPr lang="en-US" sz="2800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60426" lvl="1" indent="-233363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he subject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will share in that profit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572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DRAFT of the Revised Sample Consent 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40529" b="39415"/>
          <a:stretch/>
        </p:blipFill>
        <p:spPr>
          <a:xfrm>
            <a:off x="1285875" y="1828800"/>
            <a:ext cx="6572250" cy="1421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4243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INFORMED CONSENT – FOUR </a:t>
            </a:r>
            <a:r>
              <a:rPr lang="en-US" dirty="0" smtClean="0"/>
              <a:t>NEW </a:t>
            </a:r>
            <a:r>
              <a:rPr lang="en-US" dirty="0"/>
              <a:t>ELEMENTS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5887" indent="0">
              <a:spcBef>
                <a:spcPts val="0"/>
              </a:spcBef>
              <a:buNone/>
            </a:pP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For research expected to generate clinically relevant results, </a:t>
            </a:r>
            <a:r>
              <a:rPr lang="en-U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include a statement indicating whether:</a:t>
            </a:r>
          </a:p>
          <a:p>
            <a:pPr marL="115887" indent="0">
              <a:spcBef>
                <a:spcPts val="0"/>
              </a:spcBef>
              <a:buNone/>
            </a:pPr>
            <a:endParaRPr lang="en-US" sz="3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>
              <a:spcBef>
                <a:spcPts val="0"/>
              </a:spcBef>
            </a:pP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 clinical results (including individual research results) will be returned to the subject, and</a:t>
            </a:r>
          </a:p>
          <a:p>
            <a:pPr marL="914400" lvl="1" indent="-457200">
              <a:spcBef>
                <a:spcPts val="0"/>
              </a:spcBef>
            </a:pP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if so, under what conditions</a:t>
            </a:r>
          </a:p>
        </p:txBody>
      </p:sp>
    </p:spTree>
    <p:extLst>
      <p:ext uri="{BB962C8B-B14F-4D97-AF65-F5344CB8AC3E}">
        <p14:creationId xmlns:p14="http://schemas.microsoft.com/office/powerpoint/2010/main" val="4184690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 &amp; DISCLAIMER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lvl="0" indent="0">
              <a:buNone/>
            </a:pPr>
            <a:endParaRPr lang="en-US" dirty="0" smtClean="0"/>
          </a:p>
          <a:p>
            <a:pPr lvl="0"/>
            <a:r>
              <a:rPr lang="en-US" dirty="0" smtClean="0"/>
              <a:t>January 21, 2019 is both the effective date and the compliance date for the Revised Common Rule.</a:t>
            </a:r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US" dirty="0"/>
              <a:t>This means that applications currently submitted and awaiting review may require revision based on the revised common rule requirements.  Please be </a:t>
            </a:r>
            <a:r>
              <a:rPr lang="en-US" dirty="0" smtClean="0"/>
              <a:t>patient...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2350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DRAFT of the Revised Sample Consent 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61559" b="20162"/>
          <a:stretch/>
        </p:blipFill>
        <p:spPr>
          <a:xfrm>
            <a:off x="1285875" y="1828800"/>
            <a:ext cx="6572250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8647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INFORMED CONSENT – FOUR </a:t>
            </a:r>
            <a:r>
              <a:rPr lang="en-US" dirty="0"/>
              <a:t>NEW ELEMENTS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For research involving </a:t>
            </a:r>
            <a:r>
              <a:rPr lang="en-U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whole genome 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sequencing, </a:t>
            </a:r>
            <a:r>
              <a:rPr lang="en-U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include a statement 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that </a:t>
            </a:r>
            <a:r>
              <a:rPr lang="en-U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 research will or might 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include whole genome </a:t>
            </a:r>
            <a:r>
              <a:rPr lang="en-U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sequencing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30227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DRAFT of the Revised Sample Consent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78969"/>
          <a:stretch/>
        </p:blipFill>
        <p:spPr>
          <a:xfrm>
            <a:off x="1285875" y="1752600"/>
            <a:ext cx="6572250" cy="1490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32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INFORMED CONSENT – BROAD CONSENT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Broad consent is an optional, </a:t>
            </a:r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alternative consent </a:t>
            </a:r>
            <a:r>
              <a:rPr lang="en-U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process for use only for the storage</a:t>
            </a:r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, maintenance, and secondary use of identifiable private information or identifiable </a:t>
            </a:r>
            <a:r>
              <a:rPr lang="en-US" sz="3000" dirty="0" err="1">
                <a:latin typeface="Calibri" panose="020F0502020204030204" pitchFamily="34" charset="0"/>
                <a:cs typeface="Calibri" panose="020F0502020204030204" pitchFamily="34" charset="0"/>
              </a:rPr>
              <a:t>biospecimens</a:t>
            </a:r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 for unspecified future </a:t>
            </a:r>
            <a:r>
              <a:rPr lang="en-U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research</a:t>
            </a:r>
          </a:p>
          <a:p>
            <a:pPr marL="627063" lvl="1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Requires recording and tracking who has agreed to or refused consent</a:t>
            </a:r>
          </a:p>
          <a:p>
            <a:pPr marL="627063" lvl="1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Requires you apply that agreement/refusal of consent to all secondary use research – waivers would no longer be allowed</a:t>
            </a:r>
          </a:p>
          <a:p>
            <a:pPr marL="341313" lvl="1" indent="0">
              <a:buNone/>
            </a:pPr>
            <a:endParaRPr lang="en-US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5887" indent="0">
              <a:buNone/>
            </a:pPr>
            <a:r>
              <a:rPr lang="en-US" sz="32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UAB </a:t>
            </a:r>
            <a:r>
              <a:rPr lang="en-US" sz="3200" b="1" i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not</a:t>
            </a:r>
            <a:r>
              <a:rPr lang="en-US" sz="32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i="1" dirty="0">
                <a:latin typeface="Calibri" panose="020F0502020204030204" pitchFamily="34" charset="0"/>
                <a:cs typeface="Calibri" panose="020F0502020204030204" pitchFamily="34" charset="0"/>
              </a:rPr>
              <a:t>adopting broad consent at this time.</a:t>
            </a:r>
          </a:p>
          <a:p>
            <a:pPr marL="457200" lvl="1" indent="0">
              <a:buNone/>
            </a:pPr>
            <a:endParaRPr lang="en-US" sz="32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102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STAY TUNED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5591077"/>
              </p:ext>
            </p:extLst>
          </p:nvPr>
        </p:nvGraphicFramePr>
        <p:xfrm>
          <a:off x="304800" y="1295400"/>
          <a:ext cx="8382000" cy="50732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73462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Introduction and Background</a:t>
            </a:r>
          </a:p>
          <a:p>
            <a:r>
              <a:rPr lang="en-US" dirty="0" smtClean="0"/>
              <a:t>Major Changes</a:t>
            </a:r>
          </a:p>
          <a:p>
            <a:r>
              <a:rPr lang="en-US" dirty="0" smtClean="0"/>
              <a:t>Sample Consent Form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036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THE REGULATIONS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Common Rule – Federal regulations governing human subjects research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U.S. Department of Health and Human Services (HHS) regulations - 45 CFR 46, Subpart A “Federal Policy for the Protection of Human Subjects”</a:t>
            </a:r>
          </a:p>
          <a:p>
            <a:pPr marL="344488" lvl="1" indent="0">
              <a:buNone/>
            </a:pPr>
            <a:endParaRPr lang="en-US" dirty="0" smtClean="0"/>
          </a:p>
          <a:p>
            <a:r>
              <a:rPr lang="en-US" dirty="0" smtClean="0"/>
              <a:t>Current regulations published in 1991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83579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NEW REGULATIONS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68494"/>
          </a:xfrm>
        </p:spPr>
        <p:txBody>
          <a:bodyPr/>
          <a:lstStyle/>
          <a:p>
            <a:r>
              <a:rPr lang="en-US" dirty="0" smtClean="0"/>
              <a:t>The Revised Common Rule (2018 Common Rule) was published on January 19, 2017 </a:t>
            </a:r>
          </a:p>
          <a:p>
            <a:pPr marL="0" indent="0">
              <a:buNone/>
            </a:pPr>
            <a:endParaRPr lang="en-US" sz="1400" dirty="0" smtClean="0"/>
          </a:p>
          <a:p>
            <a:r>
              <a:rPr lang="en-US" dirty="0" smtClean="0"/>
              <a:t>Effective date is </a:t>
            </a:r>
            <a:r>
              <a:rPr lang="en-US" sz="3200" u="sng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January 21, 2019</a:t>
            </a:r>
          </a:p>
          <a:p>
            <a:endParaRPr lang="en-US" sz="1400" dirty="0"/>
          </a:p>
          <a:p>
            <a:r>
              <a:rPr lang="en-US" dirty="0" smtClean="0"/>
              <a:t>Why revised?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The revisions are intended to: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dirty="0" smtClean="0"/>
              <a:t>Better protect human subjects involved in research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dirty="0" smtClean="0"/>
              <a:t>Facilitate research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dirty="0" smtClean="0"/>
              <a:t>Remove ambiguity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dirty="0" smtClean="0"/>
              <a:t>Reduce regulatory burden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20608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CHANGES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19402"/>
            <a:ext cx="8229600" cy="4844694"/>
          </a:xfrm>
        </p:spPr>
        <p:txBody>
          <a:bodyPr/>
          <a:lstStyle/>
          <a:p>
            <a:pPr marL="401637" indent="-285750">
              <a:buFont typeface="Arial" panose="020B0604020202020204" pitchFamily="34" charset="0"/>
              <a:buChar char="•"/>
            </a:pPr>
            <a:r>
              <a:rPr lang="en-US" sz="3400" dirty="0" smtClean="0">
                <a:latin typeface="Calibri" panose="020F0502020204030204" pitchFamily="34" charset="0"/>
                <a:cs typeface="Calibri" panose="020F0502020204030204" pitchFamily="34" charset="0"/>
              </a:rPr>
              <a:t>“Key information” </a:t>
            </a:r>
            <a:r>
              <a:rPr lang="en-US" sz="3400" dirty="0">
                <a:latin typeface="Calibri" panose="020F0502020204030204" pitchFamily="34" charset="0"/>
                <a:cs typeface="Calibri" panose="020F0502020204030204" pitchFamily="34" charset="0"/>
              </a:rPr>
              <a:t>at beginning of consent document</a:t>
            </a:r>
          </a:p>
          <a:p>
            <a:pPr marL="401637" indent="-285750">
              <a:buFont typeface="Arial" panose="020B0604020202020204" pitchFamily="34" charset="0"/>
              <a:buChar char="•"/>
            </a:pPr>
            <a:r>
              <a:rPr lang="en-US" sz="3400" dirty="0" smtClean="0">
                <a:latin typeface="Calibri" panose="020F0502020204030204" pitchFamily="34" charset="0"/>
                <a:cs typeface="Calibri" panose="020F0502020204030204" pitchFamily="34" charset="0"/>
              </a:rPr>
              <a:t>New </a:t>
            </a:r>
            <a:r>
              <a:rPr lang="en-US" sz="3400" dirty="0">
                <a:latin typeface="Calibri" panose="020F0502020204030204" pitchFamily="34" charset="0"/>
                <a:cs typeface="Calibri" panose="020F0502020204030204" pitchFamily="34" charset="0"/>
              </a:rPr>
              <a:t>required elements of consent</a:t>
            </a:r>
          </a:p>
          <a:p>
            <a:pPr marL="401637" indent="-285750">
              <a:buFont typeface="Arial" panose="020B0604020202020204" pitchFamily="34" charset="0"/>
              <a:buChar char="•"/>
            </a:pPr>
            <a:r>
              <a:rPr lang="en-US" sz="3400" dirty="0"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sz="3400" dirty="0" smtClean="0">
                <a:latin typeface="Calibri" panose="020F0502020204030204" pitchFamily="34" charset="0"/>
                <a:cs typeface="Calibri" panose="020F0502020204030204" pitchFamily="34" charset="0"/>
              </a:rPr>
              <a:t>hanges </a:t>
            </a:r>
            <a:r>
              <a:rPr lang="en-US" sz="3400" dirty="0">
                <a:latin typeface="Calibri" panose="020F0502020204030204" pitchFamily="34" charset="0"/>
                <a:cs typeface="Calibri" panose="020F0502020204030204" pitchFamily="34" charset="0"/>
              </a:rPr>
              <a:t>to waiver criteria and documentation</a:t>
            </a:r>
          </a:p>
          <a:p>
            <a:pPr marL="401637" indent="-285750">
              <a:buFont typeface="Arial" panose="020B0604020202020204" pitchFamily="34" charset="0"/>
              <a:buChar char="•"/>
            </a:pPr>
            <a:r>
              <a:rPr lang="en-US" sz="3400" dirty="0" smtClean="0">
                <a:latin typeface="Calibri" panose="020F0502020204030204" pitchFamily="34" charset="0"/>
                <a:cs typeface="Calibri" panose="020F0502020204030204" pitchFamily="34" charset="0"/>
              </a:rPr>
              <a:t>“Broad consent</a:t>
            </a:r>
            <a:r>
              <a:rPr lang="en-US" sz="3400" dirty="0">
                <a:latin typeface="Calibri" panose="020F0502020204030204" pitchFamily="34" charset="0"/>
                <a:cs typeface="Calibri" panose="020F0502020204030204" pitchFamily="34" charset="0"/>
              </a:rPr>
              <a:t>” </a:t>
            </a:r>
            <a:r>
              <a:rPr lang="en-US" sz="3400" dirty="0" smtClean="0">
                <a:latin typeface="Calibri" panose="020F0502020204030204" pitchFamily="34" charset="0"/>
                <a:cs typeface="Calibri" panose="020F0502020204030204" pitchFamily="34" charset="0"/>
              </a:rPr>
              <a:t>option</a:t>
            </a:r>
            <a:endParaRPr lang="en-US" sz="3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3633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ADDED BONUS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HIPAA language is being incorporated into </a:t>
            </a:r>
            <a:r>
              <a:rPr lang="en-US" dirty="0"/>
              <a:t>the consent </a:t>
            </a:r>
            <a:r>
              <a:rPr lang="en-US" dirty="0" smtClean="0"/>
              <a:t>form </a:t>
            </a:r>
          </a:p>
          <a:p>
            <a:r>
              <a:rPr lang="en-US" dirty="0" smtClean="0"/>
              <a:t>There will be a new section in the revised Sample Consent Form: </a:t>
            </a:r>
            <a:r>
              <a:rPr lang="en-US" i="1" dirty="0" smtClean="0"/>
              <a:t>Confidentiality and Authorization to Use and Disclose Information for Research Purposes </a:t>
            </a:r>
            <a:endParaRPr lang="en-US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35185"/>
          <a:stretch/>
        </p:blipFill>
        <p:spPr>
          <a:xfrm>
            <a:off x="1285875" y="4191000"/>
            <a:ext cx="6572250" cy="200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751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INFORMATION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809834"/>
            <a:ext cx="8229600" cy="4558860"/>
          </a:xfrm>
        </p:spPr>
        <p:txBody>
          <a:bodyPr/>
          <a:lstStyle/>
          <a:p>
            <a:r>
              <a:rPr lang="en-US" dirty="0" smtClean="0"/>
              <a:t>The consent form must begin with a “</a:t>
            </a:r>
            <a:r>
              <a:rPr lang="en-US" i="1" dirty="0" smtClean="0"/>
              <a:t>concise and focused presentation of the key information</a:t>
            </a:r>
            <a:r>
              <a:rPr lang="en-US" dirty="0" smtClean="0"/>
              <a:t>” that will assist subjects in deciding why they might </a:t>
            </a:r>
            <a:r>
              <a:rPr lang="en-US" dirty="0"/>
              <a:t>or might not want to participate in the research. </a:t>
            </a:r>
          </a:p>
          <a:p>
            <a:r>
              <a:rPr lang="en-US" dirty="0" smtClean="0"/>
              <a:t>Key information must be organized and presented in a way that facilitates comprehension.</a:t>
            </a:r>
          </a:p>
          <a:p>
            <a:r>
              <a:rPr lang="en-US" dirty="0" smtClean="0"/>
              <a:t>Key information appears </a:t>
            </a:r>
            <a:r>
              <a:rPr lang="en-US" dirty="0"/>
              <a:t>at the beginning of the consent form </a:t>
            </a:r>
            <a:r>
              <a:rPr lang="en-US" dirty="0" smtClean="0"/>
              <a:t>and is presented </a:t>
            </a:r>
            <a:r>
              <a:rPr lang="en-US" dirty="0"/>
              <a:t>first in the consent discussion.</a:t>
            </a:r>
          </a:p>
        </p:txBody>
      </p:sp>
    </p:spTree>
    <p:extLst>
      <p:ext uri="{BB962C8B-B14F-4D97-AF65-F5344CB8AC3E}">
        <p14:creationId xmlns:p14="http://schemas.microsoft.com/office/powerpoint/2010/main" val="755695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key information is information that a “reasonable person” would want to have.</a:t>
            </a:r>
          </a:p>
          <a:p>
            <a:r>
              <a:rPr lang="en-US" dirty="0" smtClean="0"/>
              <a:t>Investigator is still responsible for providing more information when requested by subjects, allowing sufficient time and opportunity to discuss the research, and answering questions from subjects.</a:t>
            </a:r>
          </a:p>
        </p:txBody>
      </p:sp>
    </p:spTree>
    <p:extLst>
      <p:ext uri="{BB962C8B-B14F-4D97-AF65-F5344CB8AC3E}">
        <p14:creationId xmlns:p14="http://schemas.microsoft.com/office/powerpoint/2010/main" val="446012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theme/theme1.xml><?xml version="1.0" encoding="utf-8"?>
<a:theme xmlns:a="http://schemas.openxmlformats.org/drawingml/2006/main" name="Theme1">
  <a:themeElements>
    <a:clrScheme name="Custom 4">
      <a:dk1>
        <a:srgbClr val="003C19"/>
      </a:dk1>
      <a:lt1>
        <a:sysClr val="window" lastClr="FFFFFF"/>
      </a:lt1>
      <a:dk2>
        <a:srgbClr val="83A4A5"/>
      </a:dk2>
      <a:lt2>
        <a:srgbClr val="EEECE1"/>
      </a:lt2>
      <a:accent1>
        <a:srgbClr val="155E45"/>
      </a:accent1>
      <a:accent2>
        <a:srgbClr val="C0914F"/>
      </a:accent2>
      <a:accent3>
        <a:srgbClr val="9BBB59"/>
      </a:accent3>
      <a:accent4>
        <a:srgbClr val="7F7F7F"/>
      </a:accent4>
      <a:accent5>
        <a:srgbClr val="A3A401"/>
      </a:accent5>
      <a:accent6>
        <a:srgbClr val="CDBF2F"/>
      </a:accent6>
      <a:hlink>
        <a:srgbClr val="A9AA01"/>
      </a:hlink>
      <a:folHlink>
        <a:srgbClr val="21807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aDocumentSubCat xmlns="b7565f3e-f365-40fb-821d-006a11e578ff" xsi:nil="true"/>
    <raDocumentCategory xmlns="b7565f3e-f365-40fb-821d-006a11e578ff">
      <Value>Guidance Document</Value>
    </raDocumentCategory>
    <raAudience xmlns="b7565f3e-f365-40fb-821d-006a11e578ff">
      <Value>Members</Value>
      <Value>Participants</Value>
      <Value>Researchers</Value>
      <Value>Students</Value>
    </raAudience>
    <raDocumentDescription xmlns="b7565f3e-f365-40fb-821d-006a11e578f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s and Forms" ma:contentTypeID="0x0101005CD7FF8448DD8241B359321E8F726E670094BBC07B3A579B429F6DF7D0CB6009A8" ma:contentTypeVersion="9" ma:contentTypeDescription="" ma:contentTypeScope="" ma:versionID="3dd2e8ef9383706634687c62e8c393e1">
  <xsd:schema xmlns:xsd="http://www.w3.org/2001/XMLSchema" xmlns:xs="http://www.w3.org/2001/XMLSchema" xmlns:p="http://schemas.microsoft.com/office/2006/metadata/properties" xmlns:ns2="b7565f3e-f365-40fb-821d-006a11e578ff" targetNamespace="http://schemas.microsoft.com/office/2006/metadata/properties" ma:root="true" ma:fieldsID="5203b3b458d270207fdb6fa61924c490" ns2:_="">
    <xsd:import namespace="b7565f3e-f365-40fb-821d-006a11e578ff"/>
    <xsd:element name="properties">
      <xsd:complexType>
        <xsd:sequence>
          <xsd:element name="documentManagement">
            <xsd:complexType>
              <xsd:all>
                <xsd:element ref="ns2:raDocumentCategory" minOccurs="0"/>
                <xsd:element ref="ns2:raDocumentSubCat" minOccurs="0"/>
                <xsd:element ref="ns2:raDocumentDescription" minOccurs="0"/>
                <xsd:element ref="ns2:raAudienc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565f3e-f365-40fb-821d-006a11e578ff" elementFormDefault="qualified">
    <xsd:import namespace="http://schemas.microsoft.com/office/2006/documentManagement/types"/>
    <xsd:import namespace="http://schemas.microsoft.com/office/infopath/2007/PartnerControls"/>
    <xsd:element name="raDocumentCategory" ma:index="2" nillable="true" ma:displayName="Document Category (old)" ma:internalName="raDocumentCategory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Form"/>
                    <xsd:enumeration value="Guidance Document"/>
                    <xsd:enumeration value="IRB Rosters"/>
                    <xsd:enumeration value="Informed Consent"/>
                    <xsd:enumeration value="Training"/>
                    <xsd:enumeration value="Policy"/>
                    <xsd:enumeration value="Form"/>
                    <xsd:enumeration value="HIPPAA"/>
                  </xsd:restriction>
                </xsd:simpleType>
              </xsd:element>
            </xsd:sequence>
          </xsd:extension>
        </xsd:complexContent>
      </xsd:complexType>
    </xsd:element>
    <xsd:element name="raDocumentSubCat" ma:index="3" nillable="true" ma:displayName="Subcategory" ma:format="Dropdown" ma:internalName="raDocumentSubCat">
      <xsd:simpleType>
        <xsd:restriction base="dms:Choice">
          <xsd:enumeration value="Application Forms"/>
          <xsd:enumeration value="Applications and Checklists"/>
          <xsd:enumeration value="Consent, Assent, HIPAA Authorizations, and Waivers"/>
          <xsd:enumeration value="Continuing Review"/>
          <xsd:enumeration value="Departmental Forms"/>
          <xsd:enumeration value="FDA, Drugs, Device Studies"/>
          <xsd:enumeration value="General"/>
          <xsd:enumeration value="Industry Sponsors"/>
          <xsd:enumeration value="Miscellaneous"/>
          <xsd:enumeration value="Outside IRBs"/>
          <xsd:enumeration value="Reportable Events, Unanticipated Problems"/>
          <xsd:enumeration value="Revisions, Amendments"/>
          <xsd:enumeration value="Special Population Review Forms"/>
        </xsd:restriction>
      </xsd:simpleType>
    </xsd:element>
    <xsd:element name="raDocumentDescription" ma:index="4" nillable="true" ma:displayName="Document Description" ma:internalName="raDocumentDescription">
      <xsd:simpleType>
        <xsd:restriction base="dms:Note">
          <xsd:maxLength value="255"/>
        </xsd:restriction>
      </xsd:simpleType>
    </xsd:element>
    <xsd:element name="raAudience" ma:index="5" nillable="true" ma:displayName="Audience" ma:internalName="raAudienc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Members"/>
                    <xsd:enumeration value="Participants"/>
                    <xsd:enumeration value="Researchers"/>
                    <xsd:enumeration value="Students"/>
                  </xsd:restriction>
                </xsd:simple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3F18B31-3743-436F-A637-0719BDC7C756}"/>
</file>

<file path=customXml/itemProps2.xml><?xml version="1.0" encoding="utf-8"?>
<ds:datastoreItem xmlns:ds="http://schemas.openxmlformats.org/officeDocument/2006/customXml" ds:itemID="{482C62B5-00FE-4029-9FFD-31A7BD61333F}"/>
</file>

<file path=customXml/itemProps3.xml><?xml version="1.0" encoding="utf-8"?>
<ds:datastoreItem xmlns:ds="http://schemas.openxmlformats.org/officeDocument/2006/customXml" ds:itemID="{30212DA5-B7FC-4F7C-BBE2-2E904123B408}"/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1031</TotalTime>
  <Words>858</Words>
  <Application>Microsoft Office PowerPoint</Application>
  <PresentationFormat>On-screen Show (4:3)</PresentationFormat>
  <Paragraphs>102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34" baseType="lpstr">
      <vt:lpstr>Arial</vt:lpstr>
      <vt:lpstr>Avenir Heavy</vt:lpstr>
      <vt:lpstr>Avenir Roman</vt:lpstr>
      <vt:lpstr>Book Antiqua</vt:lpstr>
      <vt:lpstr>Calibri</vt:lpstr>
      <vt:lpstr>Courier New</vt:lpstr>
      <vt:lpstr>Times New Roman</vt:lpstr>
      <vt:lpstr>Wingdings</vt:lpstr>
      <vt:lpstr>Theme1</vt:lpstr>
      <vt:lpstr>Default Design</vt:lpstr>
      <vt:lpstr>2018 Revised Common Rule</vt:lpstr>
      <vt:lpstr>NOTE &amp; DISCLAIMER</vt:lpstr>
      <vt:lpstr>TOPICS</vt:lpstr>
      <vt:lpstr>ABOUT THE REGULATIONS</vt:lpstr>
      <vt:lpstr>THE NEW REGULATIONS</vt:lpstr>
      <vt:lpstr>MAJOR CHANGES  </vt:lpstr>
      <vt:lpstr>ADDED BONUS </vt:lpstr>
      <vt:lpstr>KEY INFORMATION</vt:lpstr>
      <vt:lpstr>KEY INFORMATION</vt:lpstr>
      <vt:lpstr>KEY INFORMATION  Five Factors</vt:lpstr>
      <vt:lpstr>KEY INFORMATION Concise Summary Table</vt:lpstr>
      <vt:lpstr>DRAFT - Concise Summary for Drug/Device Study</vt:lpstr>
      <vt:lpstr>DRAFT - Concise Summary for Other Treatment or Intervention Study (No Drug/Device)</vt:lpstr>
      <vt:lpstr>DRAFT - Concise Summary for Survey &amp; Focus Group Study</vt:lpstr>
      <vt:lpstr>FOUR NEW ELEMENTS</vt:lpstr>
      <vt:lpstr>DRAFT of the Revised Sample Consent </vt:lpstr>
      <vt:lpstr>FOUR NEW ELEMENTS</vt:lpstr>
      <vt:lpstr>DRAFT of the Revised Sample Consent </vt:lpstr>
      <vt:lpstr>INFORMED CONSENT – FOUR NEW ELEMENTS</vt:lpstr>
      <vt:lpstr>DRAFT of the Revised Sample Consent </vt:lpstr>
      <vt:lpstr>INFORMED CONSENT – FOUR NEW ELEMENTS</vt:lpstr>
      <vt:lpstr>DRAFT of the Revised Sample Consent </vt:lpstr>
      <vt:lpstr>INFORMED CONSENT – BROAD CONSENT</vt:lpstr>
      <vt:lpstr>STAY TUNED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NoteBook</dc:creator>
  <cp:lastModifiedBy>Tarpley, Lauren</cp:lastModifiedBy>
  <cp:revision>82</cp:revision>
  <cp:lastPrinted>2019-01-09T16:50:02Z</cp:lastPrinted>
  <dcterms:created xsi:type="dcterms:W3CDTF">2015-06-08T14:11:36Z</dcterms:created>
  <dcterms:modified xsi:type="dcterms:W3CDTF">2019-01-09T18:02:38Z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0x0101005CD7FF8448DD8241B359321E8F726E670094BBC07B3A579B429F6DF7D0CB6009A8</vt:lpwstr>
  </property>
</Properties>
</file>