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5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5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58.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56" r:id="rId3"/>
    <p:sldId id="347" r:id="rId4"/>
    <p:sldId id="378" r:id="rId5"/>
    <p:sldId id="356" r:id="rId6"/>
    <p:sldId id="319" r:id="rId7"/>
    <p:sldId id="348" r:id="rId8"/>
    <p:sldId id="380" r:id="rId9"/>
    <p:sldId id="346" r:id="rId10"/>
    <p:sldId id="349" r:id="rId11"/>
    <p:sldId id="359" r:id="rId12"/>
    <p:sldId id="361" r:id="rId13"/>
    <p:sldId id="379" r:id="rId14"/>
    <p:sldId id="351" r:id="rId15"/>
    <p:sldId id="350" r:id="rId16"/>
    <p:sldId id="362" r:id="rId17"/>
    <p:sldId id="367" r:id="rId18"/>
    <p:sldId id="352" r:id="rId19"/>
    <p:sldId id="364" r:id="rId20"/>
    <p:sldId id="363" r:id="rId21"/>
    <p:sldId id="365" r:id="rId22"/>
    <p:sldId id="355" r:id="rId23"/>
    <p:sldId id="366" r:id="rId24"/>
    <p:sldId id="368" r:id="rId25"/>
    <p:sldId id="370" r:id="rId26"/>
    <p:sldId id="371" r:id="rId27"/>
    <p:sldId id="321" r:id="rId28"/>
    <p:sldId id="372" r:id="rId29"/>
    <p:sldId id="373" r:id="rId30"/>
    <p:sldId id="374" r:id="rId31"/>
    <p:sldId id="375" r:id="rId32"/>
    <p:sldId id="376" r:id="rId33"/>
    <p:sldId id="406" r:id="rId34"/>
    <p:sldId id="377" r:id="rId35"/>
    <p:sldId id="381" r:id="rId36"/>
    <p:sldId id="382" r:id="rId37"/>
    <p:sldId id="383" r:id="rId38"/>
    <p:sldId id="390" r:id="rId39"/>
    <p:sldId id="393" r:id="rId40"/>
    <p:sldId id="394" r:id="rId41"/>
    <p:sldId id="384" r:id="rId42"/>
    <p:sldId id="391" r:id="rId43"/>
    <p:sldId id="392" r:id="rId44"/>
    <p:sldId id="386" r:id="rId45"/>
    <p:sldId id="389" r:id="rId46"/>
    <p:sldId id="395" r:id="rId47"/>
    <p:sldId id="400" r:id="rId48"/>
    <p:sldId id="396" r:id="rId49"/>
    <p:sldId id="401" r:id="rId50"/>
    <p:sldId id="399" r:id="rId51"/>
    <p:sldId id="402" r:id="rId52"/>
    <p:sldId id="403" r:id="rId53"/>
    <p:sldId id="404" r:id="rId54"/>
    <p:sldId id="324" r:id="rId55"/>
    <p:sldId id="329" r:id="rId56"/>
    <p:sldId id="325" r:id="rId57"/>
    <p:sldId id="323" r:id="rId58"/>
    <p:sldId id="405" r:id="rId59"/>
    <p:sldId id="34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588" y="3537814"/>
            <a:ext cx="8072584" cy="774663"/>
          </a:xfrm>
          <a:prstGeom prst="rect">
            <a:avLst/>
          </a:prstGeom>
        </p:spPr>
        <p:txBody>
          <a:bodyPr>
            <a:normAutofit/>
          </a:bodyPr>
          <a:lstStyle>
            <a:lvl1pPr algn="l">
              <a:defRPr sz="4000">
                <a:solidFill>
                  <a:schemeClr val="bg1"/>
                </a:solidFill>
                <a:latin typeface="Calibri"/>
                <a:cs typeface="Calibri"/>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601589" y="4322719"/>
            <a:ext cx="8072583" cy="562145"/>
          </a:xfrm>
          <a:prstGeom prst="rect">
            <a:avLst/>
          </a:prstGeom>
        </p:spPr>
        <p:txBody>
          <a:bodyPr>
            <a:normAutofit/>
          </a:bodyPr>
          <a:lstStyle>
            <a:lvl1pPr marL="0" indent="0" algn="l">
              <a:buNone/>
              <a:defRPr sz="1800">
                <a:solidFill>
                  <a:schemeClr val="bg1">
                    <a:lumMod val="8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pic>
        <p:nvPicPr>
          <p:cNvPr id="4" name="Picture 3" descr="UAB_WORDMARK_white_tag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539" y="5793221"/>
            <a:ext cx="3347207" cy="762724"/>
          </a:xfrm>
          <a:prstGeom prst="rect">
            <a:avLst/>
          </a:prstGeom>
        </p:spPr>
      </p:pic>
    </p:spTree>
    <p:extLst>
      <p:ext uri="{BB962C8B-B14F-4D97-AF65-F5344CB8AC3E}">
        <p14:creationId xmlns:p14="http://schemas.microsoft.com/office/powerpoint/2010/main" val="41939749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837D29-EB0D-40DF-802E-1B01FA4331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069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F57C0E-95AE-42C6-B050-E2155C1011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930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C602B0-6E68-47CA-83AC-A411151124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2452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B22871-D45C-4E35-B062-64AE680C5D4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3924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9DC6D1-6695-4459-9411-41967FAB84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166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229600" cy="980965"/>
          </a:xfrm>
          <a:prstGeom prst="rect">
            <a:avLst/>
          </a:prstGeom>
        </p:spPr>
        <p:txBody>
          <a:bodyPr>
            <a:noAutofit/>
          </a:bodyPr>
          <a:lstStyle>
            <a:lvl1pPr algn="l">
              <a:defRPr sz="3000" b="1">
                <a:solidFill>
                  <a:schemeClr val="tx1"/>
                </a:solidFill>
                <a:latin typeface="Calibri"/>
                <a:cs typeface="Calibri"/>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09834"/>
            <a:ext cx="8229600" cy="4558860"/>
          </a:xfrm>
          <a:prstGeom prst="rect">
            <a:avLst/>
          </a:prstGeom>
        </p:spPr>
        <p:txBody>
          <a:bodyPr/>
          <a:lstStyle>
            <a:lvl1pPr marL="342900" indent="-342900">
              <a:spcBef>
                <a:spcPts val="800"/>
              </a:spcBef>
              <a:spcAft>
                <a:spcPts val="0"/>
              </a:spcAft>
              <a:buFont typeface="Arial"/>
              <a:buChar char="•"/>
              <a:defRPr sz="2800" b="0" i="0">
                <a:latin typeface="Calibri"/>
                <a:cs typeface="Calibri"/>
              </a:defRPr>
            </a:lvl1pPr>
            <a:lvl2pPr marL="684213" indent="-339725">
              <a:spcBef>
                <a:spcPts val="800"/>
              </a:spcBef>
              <a:spcAft>
                <a:spcPts val="0"/>
              </a:spcAft>
              <a:buFont typeface="Arial"/>
              <a:buChar char="•"/>
              <a:tabLst>
                <a:tab pos="627063" algn="l"/>
              </a:tabLst>
              <a:defRPr sz="2400" b="0" i="0">
                <a:latin typeface="Calibri"/>
                <a:cs typeface="Calibri"/>
              </a:defRPr>
            </a:lvl2pPr>
            <a:lvl3pPr marL="971550" indent="-231775">
              <a:spcBef>
                <a:spcPts val="800"/>
              </a:spcBef>
              <a:spcAft>
                <a:spcPts val="0"/>
              </a:spcAft>
              <a:buFont typeface="Arial"/>
              <a:buChar char="•"/>
              <a:defRPr sz="2000" b="0" i="0">
                <a:latin typeface="Calibri"/>
                <a:cs typeface="Calibri"/>
              </a:defRPr>
            </a:lvl3pPr>
            <a:lvl4pPr marL="1316038" indent="-287338">
              <a:spcBef>
                <a:spcPts val="800"/>
              </a:spcBef>
              <a:spcAft>
                <a:spcPts val="0"/>
              </a:spcAft>
              <a:buFont typeface="Arial"/>
              <a:buChar char="•"/>
              <a:defRPr sz="1600" b="0" i="0">
                <a:latin typeface="Calibri"/>
                <a:cs typeface="Calibri"/>
              </a:defRPr>
            </a:lvl4pPr>
            <a:lvl5pPr marL="1598613" indent="-282575">
              <a:defRPr b="0" i="0">
                <a:latin typeface="Avenir Roman"/>
                <a:cs typeface="Avenir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4" name="Picture 3" descr="site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23" y="6471321"/>
            <a:ext cx="1733177" cy="304269"/>
          </a:xfrm>
          <a:prstGeom prst="rect">
            <a:avLst/>
          </a:prstGeom>
        </p:spPr>
      </p:pic>
    </p:spTree>
    <p:extLst>
      <p:ext uri="{BB962C8B-B14F-4D97-AF65-F5344CB8AC3E}">
        <p14:creationId xmlns:p14="http://schemas.microsoft.com/office/powerpoint/2010/main" val="3145496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021474"/>
            <a:ext cx="8229600" cy="567564"/>
          </a:xfrm>
          <a:prstGeom prst="rect">
            <a:avLst/>
          </a:prstGeom>
        </p:spPr>
        <p:txBody>
          <a:bodyPr>
            <a:noAutofit/>
          </a:bodyPr>
          <a:lstStyle>
            <a:lvl1pPr algn="l" defTabSz="457200" rtl="0" eaLnBrk="1" latinLnBrk="0" hangingPunct="1">
              <a:spcBef>
                <a:spcPct val="0"/>
              </a:spcBef>
              <a:buNone/>
              <a:defRPr sz="3000" kern="1200">
                <a:solidFill>
                  <a:schemeClr val="accent3">
                    <a:lumMod val="75000"/>
                  </a:schemeClr>
                </a:solidFill>
                <a:latin typeface="Avenir Heavy"/>
                <a:ea typeface="+mj-ea"/>
                <a:cs typeface="Avenir Heavy"/>
              </a:defRPr>
            </a:lvl1pPr>
          </a:lstStyle>
          <a:p>
            <a:r>
              <a:rPr lang="en-US" sz="3000" dirty="0" smtClean="0">
                <a:solidFill>
                  <a:schemeClr val="tx1"/>
                </a:solidFill>
                <a:latin typeface="Calibri"/>
                <a:cs typeface="Calibri"/>
              </a:rPr>
              <a:t>Click to edit Master title style</a:t>
            </a:r>
            <a:endParaRPr lang="en-US" sz="3000" dirty="0">
              <a:solidFill>
                <a:schemeClr val="tx1"/>
              </a:solidFill>
              <a:latin typeface="Calibri"/>
              <a:cs typeface="Calibri"/>
            </a:endParaRPr>
          </a:p>
        </p:txBody>
      </p:sp>
      <p:pic>
        <p:nvPicPr>
          <p:cNvPr id="3" name="Picture 2" descr="site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23" y="6471321"/>
            <a:ext cx="1733177" cy="304269"/>
          </a:xfrm>
          <a:prstGeom prst="rect">
            <a:avLst/>
          </a:prstGeom>
        </p:spPr>
      </p:pic>
    </p:spTree>
    <p:extLst>
      <p:ext uri="{BB962C8B-B14F-4D97-AF65-F5344CB8AC3E}">
        <p14:creationId xmlns:p14="http://schemas.microsoft.com/office/powerpoint/2010/main" val="45786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EE2DBE-A8A2-4C84-98D8-22105C8F2F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8094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56AB4A-AA22-4632-973D-ED76C23CA4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68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D8B97D-258C-4960-B72A-6979C1351F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415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904A4C-1112-485F-9703-4A5B919E7D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139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BC5559-3967-4ACC-A9FB-FB9081DD53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712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9131C07-038E-4EB4-8A9A-E12B13E5D5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03558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309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882C5747-2D33-4463-A626-70B473B8C020}"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405824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safecomputing.umich.edu/dataguide/?q=node/65"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2018 Revised Common Rule: Exemptions</a:t>
            </a:r>
            <a:endParaRPr lang="en-US" dirty="0"/>
          </a:p>
        </p:txBody>
      </p:sp>
      <p:sp>
        <p:nvSpPr>
          <p:cNvPr id="3" name="Subtitle 2"/>
          <p:cNvSpPr>
            <a:spLocks noGrp="1"/>
          </p:cNvSpPr>
          <p:nvPr>
            <p:ph type="subTitle" idx="1"/>
          </p:nvPr>
        </p:nvSpPr>
        <p:spPr/>
        <p:txBody>
          <a:bodyPr>
            <a:normAutofit fontScale="85000" lnSpcReduction="10000"/>
          </a:bodyPr>
          <a:lstStyle/>
          <a:p>
            <a:r>
              <a:rPr lang="en-US" sz="2800" dirty="0" smtClean="0"/>
              <a:t>An Introduction to Regulatory Changes to Exempt Research</a:t>
            </a:r>
            <a:endParaRPr lang="en-US" sz="2800" dirty="0"/>
          </a:p>
        </p:txBody>
      </p:sp>
      <p:sp>
        <p:nvSpPr>
          <p:cNvPr id="4" name="Rectangle 3"/>
          <p:cNvSpPr/>
          <p:nvPr/>
        </p:nvSpPr>
        <p:spPr>
          <a:xfrm>
            <a:off x="574156" y="5181600"/>
            <a:ext cx="2522611" cy="1323439"/>
          </a:xfrm>
          <a:prstGeom prst="rect">
            <a:avLst/>
          </a:prstGeom>
        </p:spPr>
        <p:txBody>
          <a:bodyPr wrap="square">
            <a:spAutoFit/>
          </a:bodyPr>
          <a:lstStyle/>
          <a:p>
            <a:pPr>
              <a:lnSpc>
                <a:spcPct val="80000"/>
              </a:lnSpc>
              <a:defRPr/>
            </a:pPr>
            <a:r>
              <a:rPr lang="en-US" sz="2000" b="1" u="sng" dirty="0">
                <a:solidFill>
                  <a:schemeClr val="bg1"/>
                </a:solidFill>
              </a:rPr>
              <a:t>Speaker:</a:t>
            </a:r>
          </a:p>
          <a:p>
            <a:pPr>
              <a:lnSpc>
                <a:spcPct val="80000"/>
              </a:lnSpc>
              <a:defRPr/>
            </a:pPr>
            <a:endParaRPr lang="en-US" sz="2000" b="1" u="sng" dirty="0">
              <a:solidFill>
                <a:schemeClr val="bg1"/>
              </a:solidFill>
            </a:endParaRPr>
          </a:p>
          <a:p>
            <a:pPr>
              <a:lnSpc>
                <a:spcPct val="80000"/>
              </a:lnSpc>
              <a:defRPr/>
            </a:pPr>
            <a:r>
              <a:rPr lang="en-US" sz="2000" dirty="0">
                <a:solidFill>
                  <a:schemeClr val="bg1"/>
                </a:solidFill>
              </a:rPr>
              <a:t>Cari Oliver, </a:t>
            </a:r>
            <a:r>
              <a:rPr lang="en-US" sz="2000" dirty="0" smtClean="0">
                <a:solidFill>
                  <a:schemeClr val="bg1"/>
                </a:solidFill>
              </a:rPr>
              <a:t>MPA, CIP</a:t>
            </a:r>
            <a:endParaRPr lang="en-US" sz="2000" dirty="0">
              <a:solidFill>
                <a:schemeClr val="bg1"/>
              </a:solidFill>
            </a:endParaRPr>
          </a:p>
          <a:p>
            <a:pPr>
              <a:lnSpc>
                <a:spcPct val="80000"/>
              </a:lnSpc>
              <a:defRPr/>
            </a:pPr>
            <a:r>
              <a:rPr lang="en-US" sz="2000" dirty="0">
                <a:solidFill>
                  <a:schemeClr val="bg1"/>
                </a:solidFill>
              </a:rPr>
              <a:t>Assistant Director, </a:t>
            </a:r>
          </a:p>
          <a:p>
            <a:pPr>
              <a:lnSpc>
                <a:spcPct val="80000"/>
              </a:lnSpc>
              <a:defRPr/>
            </a:pPr>
            <a:r>
              <a:rPr lang="en-US" sz="2000" dirty="0">
                <a:solidFill>
                  <a:schemeClr val="bg1"/>
                </a:solidFill>
              </a:rPr>
              <a:t>Office of the IRB</a:t>
            </a:r>
          </a:p>
        </p:txBody>
      </p:sp>
    </p:spTree>
    <p:extLst>
      <p:ext uri="{BB962C8B-B14F-4D97-AF65-F5344CB8AC3E}">
        <p14:creationId xmlns:p14="http://schemas.microsoft.com/office/powerpoint/2010/main" val="3095747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GUIDEBOOK</a:t>
            </a:r>
            <a:endParaRPr lang="en-US" dirty="0"/>
          </a:p>
        </p:txBody>
      </p:sp>
      <p:pic>
        <p:nvPicPr>
          <p:cNvPr id="4" name="Content Placeholder 3"/>
          <p:cNvPicPr>
            <a:picLocks noGrp="1" noChangeAspect="1"/>
          </p:cNvPicPr>
          <p:nvPr>
            <p:ph idx="1"/>
          </p:nvPr>
        </p:nvPicPr>
        <p:blipFill rotWithShape="1">
          <a:blip r:embed="rId2"/>
          <a:srcRect l="60090" t="10478" r="10093"/>
          <a:stretch/>
        </p:blipFill>
        <p:spPr>
          <a:xfrm>
            <a:off x="2590800" y="742590"/>
            <a:ext cx="6430884" cy="6033857"/>
          </a:xfrm>
          <a:prstGeom prst="rect">
            <a:avLst/>
          </a:prstGeom>
        </p:spPr>
      </p:pic>
      <p:sp>
        <p:nvSpPr>
          <p:cNvPr id="5" name="Oval 4"/>
          <p:cNvSpPr/>
          <p:nvPr/>
        </p:nvSpPr>
        <p:spPr>
          <a:xfrm>
            <a:off x="5562600" y="838200"/>
            <a:ext cx="990600" cy="609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28600" y="1447800"/>
            <a:ext cx="2133600" cy="3416320"/>
          </a:xfrm>
          <a:prstGeom prst="rect">
            <a:avLst/>
          </a:prstGeom>
          <a:noFill/>
        </p:spPr>
        <p:txBody>
          <a:bodyPr wrap="square" rtlCol="0">
            <a:spAutoFit/>
          </a:bodyPr>
          <a:lstStyle/>
          <a:p>
            <a:r>
              <a:rPr lang="en-US" b="1" u="sng" dirty="0" smtClean="0">
                <a:solidFill>
                  <a:schemeClr val="tx1">
                    <a:lumMod val="75000"/>
                    <a:lumOff val="25000"/>
                  </a:schemeClr>
                </a:solidFill>
              </a:rPr>
              <a:t>The GUIDEBOOK</a:t>
            </a:r>
            <a:r>
              <a:rPr lang="en-US" dirty="0" smtClean="0"/>
              <a:t> </a:t>
            </a:r>
          </a:p>
          <a:p>
            <a:endParaRPr lang="en-US" dirty="0"/>
          </a:p>
          <a:p>
            <a:r>
              <a:rPr lang="en-US" dirty="0" smtClean="0"/>
              <a:t>Great source of information</a:t>
            </a:r>
          </a:p>
          <a:p>
            <a:endParaRPr lang="en-US" dirty="0"/>
          </a:p>
          <a:p>
            <a:r>
              <a:rPr lang="en-US" dirty="0" smtClean="0"/>
              <a:t>Updating widely due to regulatory changes</a:t>
            </a:r>
          </a:p>
          <a:p>
            <a:endParaRPr lang="en-US" dirty="0"/>
          </a:p>
          <a:p>
            <a:r>
              <a:rPr lang="en-US" dirty="0" smtClean="0"/>
              <a:t>In-depth information</a:t>
            </a:r>
          </a:p>
          <a:p>
            <a:endParaRPr lang="en-US" dirty="0"/>
          </a:p>
          <a:p>
            <a:r>
              <a:rPr lang="en-US" dirty="0" smtClean="0"/>
              <a:t>Easily searchable</a:t>
            </a:r>
            <a:endParaRPr lang="en-US" dirty="0"/>
          </a:p>
        </p:txBody>
      </p:sp>
    </p:spTree>
    <p:extLst>
      <p:ext uri="{BB962C8B-B14F-4D97-AF65-F5344CB8AC3E}">
        <p14:creationId xmlns:p14="http://schemas.microsoft.com/office/powerpoint/2010/main" val="24694836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GUIDEBOOK</a:t>
            </a:r>
            <a:endParaRPr lang="en-US" dirty="0"/>
          </a:p>
        </p:txBody>
      </p:sp>
      <p:sp>
        <p:nvSpPr>
          <p:cNvPr id="6" name="TextBox 5"/>
          <p:cNvSpPr txBox="1"/>
          <p:nvPr/>
        </p:nvSpPr>
        <p:spPr>
          <a:xfrm>
            <a:off x="228600" y="1447800"/>
            <a:ext cx="2590800" cy="3970318"/>
          </a:xfrm>
          <a:prstGeom prst="rect">
            <a:avLst/>
          </a:prstGeom>
          <a:noFill/>
        </p:spPr>
        <p:txBody>
          <a:bodyPr wrap="square" rtlCol="0">
            <a:spAutoFit/>
          </a:bodyPr>
          <a:lstStyle/>
          <a:p>
            <a:r>
              <a:rPr lang="en-US" b="1" u="sng" dirty="0" smtClean="0">
                <a:solidFill>
                  <a:schemeClr val="tx1">
                    <a:lumMod val="75000"/>
                    <a:lumOff val="25000"/>
                  </a:schemeClr>
                </a:solidFill>
              </a:rPr>
              <a:t>The CHAPTERS</a:t>
            </a:r>
            <a:r>
              <a:rPr lang="en-US" dirty="0" smtClean="0"/>
              <a:t> </a:t>
            </a:r>
          </a:p>
          <a:p>
            <a:endParaRPr lang="en-US" dirty="0"/>
          </a:p>
          <a:p>
            <a:r>
              <a:rPr lang="en-US" dirty="0" smtClean="0"/>
              <a:t>Exempt Chapter is category-specific</a:t>
            </a:r>
          </a:p>
          <a:p>
            <a:endParaRPr lang="en-US" dirty="0" smtClean="0"/>
          </a:p>
          <a:p>
            <a:r>
              <a:rPr lang="en-US" dirty="0" smtClean="0"/>
              <a:t>Extensively revised</a:t>
            </a:r>
          </a:p>
          <a:p>
            <a:endParaRPr lang="en-US" dirty="0"/>
          </a:p>
          <a:p>
            <a:r>
              <a:rPr lang="en-US" dirty="0" smtClean="0"/>
              <a:t>Format:</a:t>
            </a:r>
          </a:p>
          <a:p>
            <a:pPr marL="285750" indent="-285750">
              <a:buFont typeface="Arial" panose="020B0604020202020204" pitchFamily="34" charset="0"/>
              <a:buChar char="•"/>
            </a:pPr>
            <a:r>
              <a:rPr lang="en-US" dirty="0" smtClean="0"/>
              <a:t>Regulatory Citation</a:t>
            </a:r>
          </a:p>
          <a:p>
            <a:pPr marL="285750" indent="-285750">
              <a:buFont typeface="Arial" panose="020B0604020202020204" pitchFamily="34" charset="0"/>
              <a:buChar char="•"/>
            </a:pPr>
            <a:r>
              <a:rPr lang="en-US" dirty="0" smtClean="0"/>
              <a:t>Definitions</a:t>
            </a:r>
          </a:p>
          <a:p>
            <a:pPr marL="285750" indent="-285750">
              <a:buFont typeface="Arial" panose="020B0604020202020204" pitchFamily="34" charset="0"/>
              <a:buChar char="•"/>
            </a:pPr>
            <a:r>
              <a:rPr lang="en-US" dirty="0" smtClean="0"/>
              <a:t>Special Information</a:t>
            </a:r>
          </a:p>
          <a:p>
            <a:pPr marL="285750" indent="-285750">
              <a:buFont typeface="Arial" panose="020B0604020202020204" pitchFamily="34" charset="0"/>
              <a:buChar char="•"/>
            </a:pPr>
            <a:r>
              <a:rPr lang="en-US" dirty="0" smtClean="0"/>
              <a:t>Examples</a:t>
            </a:r>
          </a:p>
          <a:p>
            <a:pPr marL="285750" indent="-285750">
              <a:buFont typeface="Arial" panose="020B0604020202020204" pitchFamily="34" charset="0"/>
              <a:buChar char="•"/>
            </a:pPr>
            <a:r>
              <a:rPr lang="en-US" dirty="0" smtClean="0"/>
              <a:t>FAQs</a:t>
            </a:r>
          </a:p>
          <a:p>
            <a:endParaRPr lang="en-US" dirty="0"/>
          </a:p>
        </p:txBody>
      </p:sp>
      <p:pic>
        <p:nvPicPr>
          <p:cNvPr id="8" name="Content Placeholder 5"/>
          <p:cNvPicPr>
            <a:picLocks noGrp="1" noChangeAspect="1"/>
          </p:cNvPicPr>
          <p:nvPr>
            <p:ph idx="1"/>
          </p:nvPr>
        </p:nvPicPr>
        <p:blipFill rotWithShape="1">
          <a:blip r:embed="rId2"/>
          <a:srcRect l="60185" t="9506" r="10185"/>
          <a:stretch/>
        </p:blipFill>
        <p:spPr>
          <a:xfrm>
            <a:off x="2714668" y="730399"/>
            <a:ext cx="6420188" cy="6127601"/>
          </a:xfrm>
          <a:prstGeom prst="rect">
            <a:avLst/>
          </a:prstGeom>
        </p:spPr>
      </p:pic>
      <p:sp>
        <p:nvSpPr>
          <p:cNvPr id="5" name="Oval 4"/>
          <p:cNvSpPr/>
          <p:nvPr/>
        </p:nvSpPr>
        <p:spPr>
          <a:xfrm>
            <a:off x="7696200" y="4495800"/>
            <a:ext cx="990600" cy="609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6469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CATEGORIES </a:t>
            </a:r>
            <a:endParaRPr lang="en-US" dirty="0"/>
          </a:p>
        </p:txBody>
      </p:sp>
      <p:sp>
        <p:nvSpPr>
          <p:cNvPr id="3" name="Content Placeholder 2"/>
          <p:cNvSpPr>
            <a:spLocks noGrp="1"/>
          </p:cNvSpPr>
          <p:nvPr>
            <p:ph idx="1"/>
          </p:nvPr>
        </p:nvSpPr>
        <p:spPr/>
        <p:txBody>
          <a:bodyPr/>
          <a:lstStyle/>
          <a:p>
            <a:pPr marL="0" indent="0">
              <a:buNone/>
            </a:pPr>
            <a:r>
              <a:rPr lang="en-US" sz="3200" dirty="0" smtClean="0"/>
              <a:t>Anything in </a:t>
            </a:r>
            <a:r>
              <a:rPr lang="en-US" sz="3200" dirty="0" smtClean="0">
                <a:solidFill>
                  <a:srgbClr val="FF0000"/>
                </a:solidFill>
              </a:rPr>
              <a:t>red</a:t>
            </a:r>
            <a:r>
              <a:rPr lang="en-US" sz="3200" dirty="0" smtClean="0"/>
              <a:t> is a change or is new</a:t>
            </a:r>
          </a:p>
          <a:p>
            <a:pPr marL="0" indent="0">
              <a:buNone/>
            </a:pPr>
            <a:endParaRPr lang="en-US" sz="3200" dirty="0" smtClean="0"/>
          </a:p>
          <a:p>
            <a:pPr marL="0" indent="0">
              <a:buNone/>
            </a:pPr>
            <a:r>
              <a:rPr lang="en-US" sz="3200" u="sng" dirty="0" smtClean="0"/>
              <a:t>Format</a:t>
            </a:r>
          </a:p>
          <a:p>
            <a:pPr lvl="1"/>
            <a:r>
              <a:rPr lang="en-US" sz="3200" dirty="0" smtClean="0"/>
              <a:t>Actual regulatory citation</a:t>
            </a:r>
          </a:p>
          <a:p>
            <a:pPr lvl="1"/>
            <a:r>
              <a:rPr lang="en-US" sz="3200" dirty="0" smtClean="0"/>
              <a:t>What’s new in the regulation</a:t>
            </a:r>
          </a:p>
          <a:p>
            <a:pPr lvl="1"/>
            <a:r>
              <a:rPr lang="en-US" sz="3200" dirty="0" smtClean="0"/>
              <a:t>How we’ve revised the guidebook</a:t>
            </a:r>
          </a:p>
          <a:p>
            <a:pPr lvl="1"/>
            <a:r>
              <a:rPr lang="en-US" sz="3200" dirty="0" smtClean="0"/>
              <a:t>Any pertinent definitions for understanding</a:t>
            </a:r>
            <a:endParaRPr lang="en-US" sz="3200" dirty="0"/>
          </a:p>
        </p:txBody>
      </p:sp>
    </p:spTree>
    <p:extLst>
      <p:ext uri="{BB962C8B-B14F-4D97-AF65-F5344CB8AC3E}">
        <p14:creationId xmlns:p14="http://schemas.microsoft.com/office/powerpoint/2010/main" val="2194718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1 – EDUCATIONAL RESEARCH</a:t>
            </a:r>
            <a:endParaRPr lang="en-US" dirty="0"/>
          </a:p>
        </p:txBody>
      </p:sp>
      <p:sp>
        <p:nvSpPr>
          <p:cNvPr id="3" name="Content Placeholder 2"/>
          <p:cNvSpPr>
            <a:spLocks noGrp="1"/>
          </p:cNvSpPr>
          <p:nvPr>
            <p:ph idx="1"/>
          </p:nvPr>
        </p:nvSpPr>
        <p:spPr/>
        <p:txBody>
          <a:bodyPr/>
          <a:lstStyle/>
          <a:p>
            <a:pPr marL="0" indent="0">
              <a:buNone/>
            </a:pPr>
            <a:r>
              <a:rPr lang="en-US" dirty="0" smtClean="0"/>
              <a:t>“Research </a:t>
            </a:r>
            <a:r>
              <a:rPr lang="en-US" dirty="0"/>
              <a:t>conducted in established or commonly accepted educational settings that specifically involves normal educational practices </a:t>
            </a:r>
            <a:r>
              <a:rPr lang="en-US" dirty="0">
                <a:solidFill>
                  <a:srgbClr val="FF0000"/>
                </a:solidFill>
              </a:rPr>
              <a:t>that are not likely to adversely impact students’ opportunity to learn required educational content or the assessment of educators who provide instruction.</a:t>
            </a:r>
            <a:r>
              <a:rPr lang="en-US" dirty="0"/>
              <a:t>  This includes most  research on regular and special education instructional strategies and research on the effectiveness or the comparison among instructional techniques, curricula, or classroom management </a:t>
            </a:r>
            <a:r>
              <a:rPr lang="en-US" dirty="0" smtClean="0"/>
              <a:t>methods”</a:t>
            </a:r>
          </a:p>
          <a:p>
            <a:pPr marL="0" indent="0">
              <a:buNone/>
            </a:pPr>
            <a:r>
              <a:rPr lang="en-US" dirty="0" smtClean="0"/>
              <a:t>													§</a:t>
            </a:r>
            <a:r>
              <a:rPr lang="en-US" dirty="0"/>
              <a:t>46.104(d)(1))</a:t>
            </a:r>
          </a:p>
          <a:p>
            <a:pPr marL="0" indent="0">
              <a:buNone/>
            </a:pPr>
            <a:endParaRPr lang="en-US" sz="4800" dirty="0" smtClean="0"/>
          </a:p>
          <a:p>
            <a:pPr marL="344488" lvl="1" indent="0">
              <a:buNone/>
            </a:pPr>
            <a:endParaRPr lang="en-US" dirty="0" smtClean="0"/>
          </a:p>
          <a:p>
            <a:pPr marL="344488" lvl="1" indent="0">
              <a:buNone/>
            </a:pPr>
            <a:endParaRPr lang="en-US" dirty="0" smtClean="0"/>
          </a:p>
          <a:p>
            <a:endParaRPr lang="en-US" dirty="0"/>
          </a:p>
        </p:txBody>
      </p:sp>
    </p:spTree>
    <p:extLst>
      <p:ext uri="{BB962C8B-B14F-4D97-AF65-F5344CB8AC3E}">
        <p14:creationId xmlns:p14="http://schemas.microsoft.com/office/powerpoint/2010/main" val="3216382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REGULATIONS?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r>
              <a:rPr lang="en-US" sz="3200" dirty="0" smtClean="0"/>
              <a:t>Research that involves potential negative effects on student learning or the assessment of the educators will </a:t>
            </a:r>
            <a:r>
              <a:rPr lang="en-US" sz="3200" u="sng" dirty="0" smtClean="0"/>
              <a:t>not</a:t>
            </a:r>
            <a:r>
              <a:rPr lang="en-US" sz="3200" dirty="0" smtClean="0"/>
              <a:t> qualify.</a:t>
            </a:r>
            <a:endParaRPr lang="en-US" sz="3200" dirty="0"/>
          </a:p>
          <a:p>
            <a:pPr marL="0" indent="0">
              <a:buNone/>
            </a:pPr>
            <a:endParaRPr lang="en-US" dirty="0"/>
          </a:p>
        </p:txBody>
      </p:sp>
    </p:spTree>
    <p:extLst>
      <p:ext uri="{BB962C8B-B14F-4D97-AF65-F5344CB8AC3E}">
        <p14:creationId xmlns:p14="http://schemas.microsoft.com/office/powerpoint/2010/main" val="1468163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GUIDEBOOK</a:t>
            </a:r>
            <a:endParaRPr lang="en-US" dirty="0"/>
          </a:p>
        </p:txBody>
      </p:sp>
      <p:sp>
        <p:nvSpPr>
          <p:cNvPr id="3" name="Content Placeholder 2"/>
          <p:cNvSpPr>
            <a:spLocks noGrp="1"/>
          </p:cNvSpPr>
          <p:nvPr>
            <p:ph idx="1"/>
          </p:nvPr>
        </p:nvSpPr>
        <p:spPr>
          <a:xfrm>
            <a:off x="457200" y="1447800"/>
            <a:ext cx="8229600" cy="4920894"/>
          </a:xfrm>
        </p:spPr>
        <p:txBody>
          <a:bodyPr/>
          <a:lstStyle/>
          <a:p>
            <a:r>
              <a:rPr lang="en-US" sz="3200" dirty="0" smtClean="0"/>
              <a:t>Better definitions for </a:t>
            </a:r>
            <a:r>
              <a:rPr lang="en-US" sz="3200" dirty="0" smtClean="0">
                <a:solidFill>
                  <a:schemeClr val="tx1">
                    <a:lumMod val="75000"/>
                    <a:lumOff val="25000"/>
                  </a:schemeClr>
                </a:solidFill>
              </a:rPr>
              <a:t>commonly accepted educational settings</a:t>
            </a:r>
            <a:r>
              <a:rPr lang="en-US" sz="3200" dirty="0" smtClean="0"/>
              <a:t> and </a:t>
            </a:r>
            <a:r>
              <a:rPr lang="en-US" sz="3200" dirty="0" smtClean="0">
                <a:solidFill>
                  <a:schemeClr val="tx1">
                    <a:lumMod val="75000"/>
                    <a:lumOff val="25000"/>
                  </a:schemeClr>
                </a:solidFill>
              </a:rPr>
              <a:t>normal educational practices</a:t>
            </a:r>
            <a:endParaRPr lang="en-US" sz="3200" dirty="0"/>
          </a:p>
          <a:p>
            <a:r>
              <a:rPr lang="en-US" dirty="0" smtClean="0"/>
              <a:t>More specific information on FERPA applicability</a:t>
            </a:r>
            <a:endParaRPr lang="en-US" dirty="0"/>
          </a:p>
        </p:txBody>
      </p:sp>
    </p:spTree>
    <p:extLst>
      <p:ext uri="{BB962C8B-B14F-4D97-AF65-F5344CB8AC3E}">
        <p14:creationId xmlns:p14="http://schemas.microsoft.com/office/powerpoint/2010/main" val="537689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GO ON</a:t>
            </a:r>
            <a:endParaRPr lang="en-US" dirty="0"/>
          </a:p>
        </p:txBody>
      </p:sp>
      <p:sp>
        <p:nvSpPr>
          <p:cNvPr id="3" name="Content Placeholder 2"/>
          <p:cNvSpPr>
            <a:spLocks noGrp="1"/>
          </p:cNvSpPr>
          <p:nvPr>
            <p:ph idx="1"/>
          </p:nvPr>
        </p:nvSpPr>
        <p:spPr/>
        <p:txBody>
          <a:bodyPr/>
          <a:lstStyle/>
          <a:p>
            <a:pPr marL="0" indent="0">
              <a:buNone/>
            </a:pPr>
            <a:r>
              <a:rPr lang="en-US" dirty="0" smtClean="0"/>
              <a:t>Many of the Exemption categories are set up as follows:</a:t>
            </a:r>
          </a:p>
          <a:p>
            <a:r>
              <a:rPr lang="en-US" dirty="0" smtClean="0"/>
              <a:t>Category and it’s overall purpose</a:t>
            </a:r>
          </a:p>
          <a:p>
            <a:r>
              <a:rPr lang="en-US" dirty="0" smtClean="0"/>
              <a:t>“Parts” that identify specific ways in which the category can be applied</a:t>
            </a:r>
          </a:p>
          <a:p>
            <a:endParaRPr lang="en-US" dirty="0"/>
          </a:p>
          <a:p>
            <a:pPr marL="0" indent="0">
              <a:buNone/>
            </a:pPr>
            <a:r>
              <a:rPr lang="en-US" dirty="0" smtClean="0"/>
              <a:t>In most cases, each Part can be thought of a separate, distinct application of the category.</a:t>
            </a:r>
            <a:endParaRPr lang="en-US" dirty="0"/>
          </a:p>
        </p:txBody>
      </p:sp>
    </p:spTree>
    <p:extLst>
      <p:ext uri="{BB962C8B-B14F-4D97-AF65-F5344CB8AC3E}">
        <p14:creationId xmlns:p14="http://schemas.microsoft.com/office/powerpoint/2010/main" val="625237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2 – SURVEYS/INTERVIEWS/EDUCATIONAL TESTS/OBSERVATION OF PUBLIC BEHAVIOR</a:t>
            </a:r>
            <a:endParaRPr lang="en-US" dirty="0"/>
          </a:p>
        </p:txBody>
      </p:sp>
      <p:sp>
        <p:nvSpPr>
          <p:cNvPr id="3" name="Content Placeholder 2"/>
          <p:cNvSpPr>
            <a:spLocks noGrp="1"/>
          </p:cNvSpPr>
          <p:nvPr>
            <p:ph idx="1"/>
          </p:nvPr>
        </p:nvSpPr>
        <p:spPr/>
        <p:txBody>
          <a:bodyPr/>
          <a:lstStyle/>
          <a:p>
            <a:pPr marL="0" indent="0" fontAlgn="base">
              <a:buNone/>
            </a:pPr>
            <a:r>
              <a:rPr lang="en-US" dirty="0" smtClean="0"/>
              <a:t>“Research </a:t>
            </a:r>
            <a:r>
              <a:rPr lang="en-US" dirty="0"/>
              <a:t>that </a:t>
            </a:r>
            <a:r>
              <a:rPr lang="en-US" i="1" dirty="0">
                <a:solidFill>
                  <a:srgbClr val="FF0000"/>
                </a:solidFill>
              </a:rPr>
              <a:t>only</a:t>
            </a:r>
            <a:r>
              <a:rPr lang="en-US" dirty="0"/>
              <a:t> includes interactions involving educational tests (cognitive, diagnostic, aptitude, achievement), survey procedures, interview procedures, or observation of public behavior (including visual or auditory recording) if at least one of the following criteria is met:”</a:t>
            </a:r>
          </a:p>
          <a:p>
            <a:pPr marL="0" indent="0">
              <a:buNone/>
            </a:pPr>
            <a:r>
              <a:rPr lang="en-US" dirty="0"/>
              <a:t>													§46.104(d)(2))</a:t>
            </a:r>
          </a:p>
          <a:p>
            <a:pPr marL="0" indent="0">
              <a:buNone/>
            </a:pPr>
            <a:endParaRPr lang="en-US" sz="48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5029200" y="5638800"/>
            <a:ext cx="3810000" cy="646331"/>
          </a:xfrm>
          <a:prstGeom prst="rect">
            <a:avLst/>
          </a:prstGeom>
          <a:noFill/>
          <a:ln w="38100">
            <a:solidFill>
              <a:schemeClr val="tx1">
                <a:lumMod val="75000"/>
                <a:lumOff val="25000"/>
              </a:schemeClr>
            </a:solidFill>
          </a:ln>
        </p:spPr>
        <p:txBody>
          <a:bodyPr wrap="square" rtlCol="0">
            <a:spAutoFit/>
          </a:bodyPr>
          <a:lstStyle/>
          <a:p>
            <a:r>
              <a:rPr lang="en-US" dirty="0" smtClean="0"/>
              <a:t>This is the Category and it’s overall purpose</a:t>
            </a:r>
            <a:endParaRPr lang="en-US" dirty="0"/>
          </a:p>
        </p:txBody>
      </p:sp>
    </p:spTree>
    <p:extLst>
      <p:ext uri="{BB962C8B-B14F-4D97-AF65-F5344CB8AC3E}">
        <p14:creationId xmlns:p14="http://schemas.microsoft.com/office/powerpoint/2010/main" val="3620509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2 – SURVEYS/INTERVIEWS/EDUCATIONAL TESTS/OBSERVATION OF PUBLIC BEHAVIOR</a:t>
            </a:r>
            <a:endParaRPr lang="en-US" dirty="0"/>
          </a:p>
        </p:txBody>
      </p:sp>
      <p:sp>
        <p:nvSpPr>
          <p:cNvPr id="3" name="Content Placeholder 2"/>
          <p:cNvSpPr>
            <a:spLocks noGrp="1"/>
          </p:cNvSpPr>
          <p:nvPr>
            <p:ph idx="1"/>
          </p:nvPr>
        </p:nvSpPr>
        <p:spPr/>
        <p:txBody>
          <a:bodyPr/>
          <a:lstStyle/>
          <a:p>
            <a:pPr fontAlgn="t"/>
            <a:r>
              <a:rPr lang="en-US" dirty="0" smtClean="0"/>
              <a:t>(i)The </a:t>
            </a:r>
            <a:r>
              <a:rPr lang="en-US" dirty="0"/>
              <a:t>information obtained is recorded by the investigator in such a manner that the identity of the human subjects cannot be readily ascertained, directly or through identifiers linked to the subject, </a:t>
            </a:r>
            <a:endParaRPr lang="en-US" sz="3200" dirty="0"/>
          </a:p>
          <a:p>
            <a:pPr fontAlgn="t"/>
            <a:r>
              <a:rPr lang="en-US" dirty="0"/>
              <a:t>(ii) Any disclosure of the human subjects’ responses outside the research would not reasonably place the subjects at risk of criminal or civil liability or be damaging to the subjects’ financial standing, employability, </a:t>
            </a:r>
            <a:r>
              <a:rPr lang="en-US" dirty="0">
                <a:solidFill>
                  <a:srgbClr val="FF0000"/>
                </a:solidFill>
              </a:rPr>
              <a:t>educational advancement,</a:t>
            </a:r>
            <a:r>
              <a:rPr lang="en-US" dirty="0"/>
              <a:t> or reputation.</a:t>
            </a:r>
            <a:endParaRPr lang="en-US" sz="3200" dirty="0"/>
          </a:p>
          <a:p>
            <a:pPr marL="0" indent="0">
              <a:buNone/>
            </a:pPr>
            <a:r>
              <a:rPr lang="en-US" dirty="0"/>
              <a:t>													</a:t>
            </a:r>
          </a:p>
          <a:p>
            <a:pPr marL="0" indent="0">
              <a:buNone/>
            </a:pPr>
            <a:endParaRPr lang="en-US" sz="48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4419600" y="5791200"/>
            <a:ext cx="4572000" cy="923330"/>
          </a:xfrm>
          <a:prstGeom prst="rect">
            <a:avLst/>
          </a:prstGeom>
          <a:noFill/>
          <a:ln w="38100">
            <a:solidFill>
              <a:schemeClr val="tx1">
                <a:lumMod val="75000"/>
                <a:lumOff val="25000"/>
              </a:schemeClr>
            </a:solidFill>
          </a:ln>
        </p:spPr>
        <p:txBody>
          <a:bodyPr wrap="square" rtlCol="0">
            <a:spAutoFit/>
          </a:bodyPr>
          <a:lstStyle/>
          <a:p>
            <a:r>
              <a:rPr lang="en-US" u="sng" dirty="0" smtClean="0"/>
              <a:t>These are Parts i and ii.</a:t>
            </a:r>
            <a:r>
              <a:rPr lang="en-US" dirty="0" smtClean="0"/>
              <a:t>  </a:t>
            </a:r>
            <a:endParaRPr lang="en-US" dirty="0"/>
          </a:p>
          <a:p>
            <a:r>
              <a:rPr lang="en-US" dirty="0" smtClean="0"/>
              <a:t>Part i – anonymously collected</a:t>
            </a:r>
          </a:p>
          <a:p>
            <a:r>
              <a:rPr lang="en-US" dirty="0" smtClean="0"/>
              <a:t>Part ii – identifiably collected but </a:t>
            </a:r>
            <a:r>
              <a:rPr lang="en-US" dirty="0" err="1" smtClean="0"/>
              <a:t>nonsensitive</a:t>
            </a:r>
            <a:endParaRPr lang="en-US" dirty="0"/>
          </a:p>
        </p:txBody>
      </p:sp>
    </p:spTree>
    <p:extLst>
      <p:ext uri="{BB962C8B-B14F-4D97-AF65-F5344CB8AC3E}">
        <p14:creationId xmlns:p14="http://schemas.microsoft.com/office/powerpoint/2010/main" val="679550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2 – SURVEYS/INTERVIEWS/EDUCATIONAL TESTS/OBSERVATION OF PUBLIC BEHAVIOR</a:t>
            </a:r>
            <a:endParaRPr lang="en-US" dirty="0"/>
          </a:p>
        </p:txBody>
      </p:sp>
      <p:sp>
        <p:nvSpPr>
          <p:cNvPr id="3" name="Content Placeholder 2"/>
          <p:cNvSpPr>
            <a:spLocks noGrp="1"/>
          </p:cNvSpPr>
          <p:nvPr>
            <p:ph idx="1"/>
          </p:nvPr>
        </p:nvSpPr>
        <p:spPr/>
        <p:txBody>
          <a:bodyPr/>
          <a:lstStyle/>
          <a:p>
            <a:r>
              <a:rPr lang="en-US" dirty="0" smtClean="0"/>
              <a:t>(</a:t>
            </a:r>
            <a:r>
              <a:rPr lang="en-US" dirty="0"/>
              <a:t>iii) </a:t>
            </a:r>
            <a:r>
              <a:rPr lang="en-US" dirty="0">
                <a:solidFill>
                  <a:srgbClr val="FF0000"/>
                </a:solidFill>
              </a:rPr>
              <a:t>The information obtained is recorded by the investigator in such a manner that the identity of the human subjects can readily be ascertained, directly or through identifiers linked to the subjects, and an IRB conducts a </a:t>
            </a:r>
            <a:r>
              <a:rPr lang="en-US" dirty="0">
                <a:solidFill>
                  <a:srgbClr val="00B050"/>
                </a:solidFill>
              </a:rPr>
              <a:t>limited IRB review</a:t>
            </a:r>
            <a:r>
              <a:rPr lang="en-US" dirty="0">
                <a:solidFill>
                  <a:srgbClr val="FF0000"/>
                </a:solidFill>
              </a:rPr>
              <a:t> to make the determination required by §46.111(a)(7)</a:t>
            </a:r>
            <a:r>
              <a:rPr lang="en-US" dirty="0"/>
              <a:t>.”</a:t>
            </a:r>
            <a:endParaRPr lang="en-US" sz="96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4419600" y="5791200"/>
            <a:ext cx="4572000" cy="646331"/>
          </a:xfrm>
          <a:prstGeom prst="rect">
            <a:avLst/>
          </a:prstGeom>
          <a:noFill/>
          <a:ln w="38100">
            <a:solidFill>
              <a:schemeClr val="tx1">
                <a:lumMod val="75000"/>
                <a:lumOff val="25000"/>
              </a:schemeClr>
            </a:solidFill>
          </a:ln>
        </p:spPr>
        <p:txBody>
          <a:bodyPr wrap="square" rtlCol="0">
            <a:spAutoFit/>
          </a:bodyPr>
          <a:lstStyle/>
          <a:p>
            <a:r>
              <a:rPr lang="en-US" u="sng" dirty="0" smtClean="0"/>
              <a:t>This is Part iii.</a:t>
            </a:r>
            <a:r>
              <a:rPr lang="en-US" dirty="0" smtClean="0"/>
              <a:t>  </a:t>
            </a:r>
            <a:endParaRPr lang="en-US" dirty="0"/>
          </a:p>
          <a:p>
            <a:r>
              <a:rPr lang="en-US" dirty="0" smtClean="0"/>
              <a:t>Part iii – identifiably collected and sensitive</a:t>
            </a:r>
            <a:endParaRPr lang="en-US" dirty="0"/>
          </a:p>
        </p:txBody>
      </p:sp>
    </p:spTree>
    <p:extLst>
      <p:ext uri="{BB962C8B-B14F-4D97-AF65-F5344CB8AC3E}">
        <p14:creationId xmlns:p14="http://schemas.microsoft.com/office/powerpoint/2010/main" val="14418077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January 21, 2019 is both the effective date and the compliance date for the Revised Common Rule.  </a:t>
            </a:r>
            <a:endParaRPr lang="en-US" dirty="0" smtClean="0"/>
          </a:p>
          <a:p>
            <a:endParaRPr lang="en-US" dirty="0"/>
          </a:p>
          <a:p>
            <a:r>
              <a:rPr lang="en-US" dirty="0"/>
              <a:t>This means that applications currently submitted and awaiting review may require revision based on the revised common rule requirements.  </a:t>
            </a:r>
          </a:p>
        </p:txBody>
      </p:sp>
    </p:spTree>
    <p:extLst>
      <p:ext uri="{BB962C8B-B14F-4D97-AF65-F5344CB8AC3E}">
        <p14:creationId xmlns:p14="http://schemas.microsoft.com/office/powerpoint/2010/main" val="1505645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REGULATIONS?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r>
              <a:rPr lang="en-US" sz="3200" dirty="0"/>
              <a:t>Addition of the word </a:t>
            </a:r>
            <a:r>
              <a:rPr lang="en-US" sz="3200" dirty="0" smtClean="0"/>
              <a:t>ONLY to the overall category description:</a:t>
            </a:r>
            <a:endParaRPr lang="en-US" sz="3200" dirty="0"/>
          </a:p>
          <a:p>
            <a:pPr marL="0" indent="0">
              <a:buNone/>
            </a:pPr>
            <a:endParaRPr lang="en-US" sz="1200" dirty="0" smtClean="0"/>
          </a:p>
          <a:p>
            <a:pPr marL="0" indent="0">
              <a:buNone/>
            </a:pPr>
            <a:r>
              <a:rPr lang="en-US" sz="3200" dirty="0" smtClean="0"/>
              <a:t>Exemption </a:t>
            </a:r>
            <a:r>
              <a:rPr lang="en-US" sz="3200" dirty="0"/>
              <a:t>2 can </a:t>
            </a:r>
            <a:r>
              <a:rPr lang="en-US" sz="3200" dirty="0">
                <a:solidFill>
                  <a:srgbClr val="FF0000"/>
                </a:solidFill>
              </a:rPr>
              <a:t>NOT</a:t>
            </a:r>
            <a:r>
              <a:rPr lang="en-US" sz="3200" dirty="0"/>
              <a:t> involve any </a:t>
            </a:r>
            <a:r>
              <a:rPr lang="en-US" sz="3200" dirty="0">
                <a:solidFill>
                  <a:schemeClr val="tx1">
                    <a:lumMod val="75000"/>
                    <a:lumOff val="25000"/>
                  </a:schemeClr>
                </a:solidFill>
              </a:rPr>
              <a:t>intervention</a:t>
            </a:r>
            <a:r>
              <a:rPr lang="en-US" sz="3200" dirty="0"/>
              <a:t>. ONLY:</a:t>
            </a:r>
          </a:p>
          <a:p>
            <a:r>
              <a:rPr lang="en-US" sz="3200" dirty="0"/>
              <a:t>Surveys</a:t>
            </a:r>
          </a:p>
          <a:p>
            <a:r>
              <a:rPr lang="en-US" sz="3200" dirty="0"/>
              <a:t>Interviews</a:t>
            </a:r>
          </a:p>
          <a:p>
            <a:r>
              <a:rPr lang="en-US" sz="3200" dirty="0"/>
              <a:t>Educational tests</a:t>
            </a:r>
          </a:p>
          <a:p>
            <a:r>
              <a:rPr lang="en-US" sz="3200" dirty="0"/>
              <a:t>Observation of public behavior</a:t>
            </a:r>
          </a:p>
          <a:p>
            <a:pPr marL="0" indent="0">
              <a:buNone/>
            </a:pPr>
            <a:endParaRPr lang="en-US" dirty="0"/>
          </a:p>
        </p:txBody>
      </p:sp>
    </p:spTree>
    <p:extLst>
      <p:ext uri="{BB962C8B-B14F-4D97-AF65-F5344CB8AC3E}">
        <p14:creationId xmlns:p14="http://schemas.microsoft.com/office/powerpoint/2010/main" val="3232991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CONSIDERED AN INTERVENTION?</a:t>
            </a:r>
            <a:endParaRPr lang="en-US" dirty="0"/>
          </a:p>
        </p:txBody>
      </p:sp>
      <p:sp>
        <p:nvSpPr>
          <p:cNvPr id="3" name="Content Placeholder 2"/>
          <p:cNvSpPr>
            <a:spLocks noGrp="1"/>
          </p:cNvSpPr>
          <p:nvPr>
            <p:ph idx="1"/>
          </p:nvPr>
        </p:nvSpPr>
        <p:spPr>
          <a:xfrm>
            <a:off x="457200" y="1447800"/>
            <a:ext cx="8229600" cy="4920894"/>
          </a:xfrm>
        </p:spPr>
        <p:txBody>
          <a:bodyPr/>
          <a:lstStyle/>
          <a:p>
            <a:r>
              <a:rPr lang="en-US" dirty="0" smtClean="0"/>
              <a:t>Typically prior to or in-between survey/interview</a:t>
            </a:r>
          </a:p>
          <a:p>
            <a:r>
              <a:rPr lang="en-US" dirty="0" smtClean="0"/>
              <a:t>The intent is to change the participant or to compare across different activities</a:t>
            </a:r>
          </a:p>
          <a:p>
            <a:pPr marL="0" indent="0">
              <a:buNone/>
            </a:pPr>
            <a:r>
              <a:rPr lang="en-US" b="1" u="sng" dirty="0" smtClean="0"/>
              <a:t>Intervention (not allowed):</a:t>
            </a:r>
          </a:p>
          <a:p>
            <a:r>
              <a:rPr lang="en-US" dirty="0" smtClean="0"/>
              <a:t>Read a diabetes nutrition pamphlet and survey participants prior to and after to see if diabetes knowledge improves</a:t>
            </a:r>
          </a:p>
          <a:p>
            <a:pPr marL="0" indent="0">
              <a:buNone/>
            </a:pPr>
            <a:r>
              <a:rPr lang="en-US" b="1" u="sng" dirty="0" smtClean="0"/>
              <a:t>Activity (allowed):</a:t>
            </a:r>
          </a:p>
          <a:p>
            <a:r>
              <a:rPr lang="en-US" dirty="0" smtClean="0"/>
              <a:t>Read a diabetes nutrition pamphlet and survey participants on format, content readability.</a:t>
            </a:r>
            <a:endParaRPr lang="en-US" dirty="0"/>
          </a:p>
        </p:txBody>
      </p:sp>
    </p:spTree>
    <p:extLst>
      <p:ext uri="{BB962C8B-B14F-4D97-AF65-F5344CB8AC3E}">
        <p14:creationId xmlns:p14="http://schemas.microsoft.com/office/powerpoint/2010/main" val="2785220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REGULATIONS?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r>
              <a:rPr lang="en-US" sz="3200" dirty="0" smtClean="0"/>
              <a:t>Part ii: </a:t>
            </a:r>
            <a:r>
              <a:rPr lang="en-US" sz="3200" dirty="0">
                <a:solidFill>
                  <a:srgbClr val="FF0000"/>
                </a:solidFill>
              </a:rPr>
              <a:t>E</a:t>
            </a:r>
            <a:r>
              <a:rPr lang="en-US" sz="3200" dirty="0" smtClean="0">
                <a:solidFill>
                  <a:srgbClr val="FF0000"/>
                </a:solidFill>
              </a:rPr>
              <a:t>ducational advancement</a:t>
            </a:r>
            <a:r>
              <a:rPr lang="en-US" sz="3200" dirty="0" smtClean="0"/>
              <a:t> has been added to an existing list of potential risks that are not allowed.</a:t>
            </a:r>
          </a:p>
          <a:p>
            <a:pPr marL="0" indent="0">
              <a:buNone/>
            </a:pPr>
            <a:endParaRPr lang="en-US" sz="3200" dirty="0"/>
          </a:p>
          <a:p>
            <a:pPr marL="0" indent="0">
              <a:buNone/>
            </a:pPr>
            <a:r>
              <a:rPr lang="en-US" sz="3200" dirty="0" smtClean="0"/>
              <a:t>This means that research that could affect a someone’s ability for educational advancement is not allowed under Category 2(ii).</a:t>
            </a:r>
            <a:endParaRPr lang="en-US" dirty="0"/>
          </a:p>
        </p:txBody>
      </p:sp>
    </p:spTree>
    <p:extLst>
      <p:ext uri="{BB962C8B-B14F-4D97-AF65-F5344CB8AC3E}">
        <p14:creationId xmlns:p14="http://schemas.microsoft.com/office/powerpoint/2010/main" val="39242983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REGULATIONS?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r>
              <a:rPr lang="en-US" sz="3200" dirty="0" smtClean="0"/>
              <a:t>Part iii is entirely new.</a:t>
            </a:r>
          </a:p>
          <a:p>
            <a:pPr marL="0" indent="0">
              <a:buNone/>
            </a:pPr>
            <a:endParaRPr lang="en-US" sz="3200" dirty="0"/>
          </a:p>
          <a:p>
            <a:pPr marL="0" indent="0">
              <a:buNone/>
            </a:pPr>
            <a:r>
              <a:rPr lang="en-US" sz="3200" dirty="0" smtClean="0"/>
              <a:t>Surveys/Interviews that are both identifiable AND sensitive may be included, but will require Limited Review.</a:t>
            </a:r>
          </a:p>
          <a:p>
            <a:pPr marL="0" indent="0">
              <a:buNone/>
            </a:pPr>
            <a:endParaRPr lang="en-US" sz="3200" dirty="0"/>
          </a:p>
          <a:p>
            <a:pPr marL="0" indent="0">
              <a:buNone/>
            </a:pPr>
            <a:r>
              <a:rPr lang="en-US" sz="3200" dirty="0" smtClean="0"/>
              <a:t>Previously – these were Expedited Category 7</a:t>
            </a:r>
            <a:endParaRPr lang="en-US" dirty="0"/>
          </a:p>
        </p:txBody>
      </p:sp>
    </p:spTree>
    <p:extLst>
      <p:ext uri="{BB962C8B-B14F-4D97-AF65-F5344CB8AC3E}">
        <p14:creationId xmlns:p14="http://schemas.microsoft.com/office/powerpoint/2010/main" val="1011554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LIMITED REVIEW?</a:t>
            </a:r>
            <a:endParaRPr lang="en-US" dirty="0"/>
          </a:p>
        </p:txBody>
      </p:sp>
      <p:sp>
        <p:nvSpPr>
          <p:cNvPr id="3" name="Content Placeholder 2"/>
          <p:cNvSpPr>
            <a:spLocks noGrp="1"/>
          </p:cNvSpPr>
          <p:nvPr>
            <p:ph idx="1"/>
          </p:nvPr>
        </p:nvSpPr>
        <p:spPr>
          <a:xfrm>
            <a:off x="457200" y="1447800"/>
            <a:ext cx="8229600" cy="4920894"/>
          </a:xfrm>
        </p:spPr>
        <p:txBody>
          <a:bodyPr/>
          <a:lstStyle/>
          <a:p>
            <a:r>
              <a:rPr lang="en-US" dirty="0" smtClean="0"/>
              <a:t>Conducted by an experienced reviewer assigned by the IRB Chair.</a:t>
            </a:r>
          </a:p>
          <a:p>
            <a:r>
              <a:rPr lang="en-US" dirty="0" smtClean="0"/>
              <a:t>Purpose is to determine that there are adequate provisions for protecting privacy and confidentiality</a:t>
            </a:r>
          </a:p>
          <a:p>
            <a:r>
              <a:rPr lang="en-US" dirty="0" smtClean="0"/>
              <a:t>It’s an extra step in the approval process</a:t>
            </a:r>
          </a:p>
        </p:txBody>
      </p:sp>
    </p:spTree>
    <p:extLst>
      <p:ext uri="{BB962C8B-B14F-4D97-AF65-F5344CB8AC3E}">
        <p14:creationId xmlns:p14="http://schemas.microsoft.com/office/powerpoint/2010/main" val="16686817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GUIDEBOOK?</a:t>
            </a:r>
            <a:endParaRPr lang="en-US" dirty="0"/>
          </a:p>
        </p:txBody>
      </p:sp>
      <p:sp>
        <p:nvSpPr>
          <p:cNvPr id="3" name="Content Placeholder 2"/>
          <p:cNvSpPr>
            <a:spLocks noGrp="1"/>
          </p:cNvSpPr>
          <p:nvPr>
            <p:ph idx="1"/>
          </p:nvPr>
        </p:nvSpPr>
        <p:spPr>
          <a:xfrm>
            <a:off x="457200" y="1447800"/>
            <a:ext cx="8229600" cy="4920894"/>
          </a:xfrm>
        </p:spPr>
        <p:txBody>
          <a:bodyPr/>
          <a:lstStyle/>
          <a:p>
            <a:r>
              <a:rPr lang="en-US" sz="3200" dirty="0" smtClean="0"/>
              <a:t>Better definitions of what is identifiable vs. anonymous.</a:t>
            </a:r>
          </a:p>
          <a:p>
            <a:r>
              <a:rPr lang="en-US" sz="3200" dirty="0" smtClean="0"/>
              <a:t>Full discussion, including several examples, of interventions vs. activities.</a:t>
            </a:r>
          </a:p>
          <a:p>
            <a:r>
              <a:rPr lang="en-US" sz="3200" dirty="0" smtClean="0"/>
              <a:t>Discussion of how HIPAA may apply in Part iii.</a:t>
            </a:r>
          </a:p>
          <a:p>
            <a:r>
              <a:rPr lang="en-US" sz="3200" dirty="0" smtClean="0"/>
              <a:t>Updated/expanded examples for each part.</a:t>
            </a:r>
            <a:endParaRPr lang="en-US" sz="3200" dirty="0"/>
          </a:p>
          <a:p>
            <a:pPr marL="0" indent="0">
              <a:buNone/>
            </a:pPr>
            <a:endParaRPr lang="en-US" sz="3200" dirty="0" smtClean="0"/>
          </a:p>
        </p:txBody>
      </p:sp>
    </p:spTree>
    <p:extLst>
      <p:ext uri="{BB962C8B-B14F-4D97-AF65-F5344CB8AC3E}">
        <p14:creationId xmlns:p14="http://schemas.microsoft.com/office/powerpoint/2010/main" val="1916845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3:  BENIGN BEHAVIORAL INTERVENTIONS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r>
              <a:rPr lang="en-US" dirty="0" smtClean="0">
                <a:solidFill>
                  <a:srgbClr val="FF0000"/>
                </a:solidFill>
              </a:rPr>
              <a:t>“Research </a:t>
            </a:r>
            <a:r>
              <a:rPr lang="en-US" dirty="0">
                <a:solidFill>
                  <a:srgbClr val="FF0000"/>
                </a:solidFill>
              </a:rPr>
              <a:t>involving benign behavioral </a:t>
            </a:r>
            <a:r>
              <a:rPr lang="en-US" dirty="0" smtClean="0">
                <a:solidFill>
                  <a:srgbClr val="FF0000"/>
                </a:solidFill>
              </a:rPr>
              <a:t>interventions </a:t>
            </a:r>
            <a:r>
              <a:rPr lang="en-US" dirty="0">
                <a:solidFill>
                  <a:srgbClr val="FF0000"/>
                </a:solidFill>
              </a:rPr>
              <a:t>in conjunction with the collection </a:t>
            </a:r>
            <a:r>
              <a:rPr lang="en-US" dirty="0" smtClean="0">
                <a:solidFill>
                  <a:srgbClr val="FF0000"/>
                </a:solidFill>
              </a:rPr>
              <a:t>of </a:t>
            </a:r>
            <a:r>
              <a:rPr lang="en-US" dirty="0">
                <a:solidFill>
                  <a:srgbClr val="FF0000"/>
                </a:solidFill>
              </a:rPr>
              <a:t>information from an adult subject through </a:t>
            </a:r>
            <a:r>
              <a:rPr lang="en-US" dirty="0" smtClean="0">
                <a:solidFill>
                  <a:srgbClr val="FF0000"/>
                </a:solidFill>
              </a:rPr>
              <a:t>verbal </a:t>
            </a:r>
            <a:r>
              <a:rPr lang="en-US" dirty="0">
                <a:solidFill>
                  <a:srgbClr val="FF0000"/>
                </a:solidFill>
              </a:rPr>
              <a:t>or written responses (including data </a:t>
            </a:r>
            <a:r>
              <a:rPr lang="en-US" dirty="0" smtClean="0">
                <a:solidFill>
                  <a:srgbClr val="FF0000"/>
                </a:solidFill>
              </a:rPr>
              <a:t>entry</a:t>
            </a:r>
            <a:r>
              <a:rPr lang="en-US" dirty="0">
                <a:solidFill>
                  <a:srgbClr val="FF0000"/>
                </a:solidFill>
              </a:rPr>
              <a:t>) or audiovisual recording if the </a:t>
            </a:r>
            <a:r>
              <a:rPr lang="en-US" dirty="0" smtClean="0">
                <a:solidFill>
                  <a:srgbClr val="FF0000"/>
                </a:solidFill>
              </a:rPr>
              <a:t>subject </a:t>
            </a:r>
            <a:r>
              <a:rPr lang="en-US" dirty="0">
                <a:solidFill>
                  <a:srgbClr val="FF0000"/>
                </a:solidFill>
              </a:rPr>
              <a:t>prospectively agrees to the </a:t>
            </a:r>
            <a:r>
              <a:rPr lang="en-US" dirty="0" smtClean="0">
                <a:solidFill>
                  <a:srgbClr val="FF0000"/>
                </a:solidFill>
              </a:rPr>
              <a:t>intervention”</a:t>
            </a:r>
            <a:r>
              <a:rPr lang="en-US" dirty="0" smtClean="0"/>
              <a:t> </a:t>
            </a:r>
          </a:p>
          <a:p>
            <a:pPr marL="0" indent="0">
              <a:buNone/>
            </a:pPr>
            <a:r>
              <a:rPr lang="en-US" dirty="0" smtClean="0"/>
              <a:t>												§ 46.104(d)(3)(i)</a:t>
            </a:r>
            <a:endParaRPr lang="en-US" dirty="0"/>
          </a:p>
          <a:p>
            <a:pPr marL="0" indent="0">
              <a:buNone/>
            </a:pPr>
            <a:endParaRPr lang="en-US" dirty="0"/>
          </a:p>
        </p:txBody>
      </p:sp>
      <p:sp>
        <p:nvSpPr>
          <p:cNvPr id="4" name="TextBox 3"/>
          <p:cNvSpPr txBox="1"/>
          <p:nvPr/>
        </p:nvSpPr>
        <p:spPr>
          <a:xfrm>
            <a:off x="5257800" y="5791200"/>
            <a:ext cx="3810000" cy="646331"/>
          </a:xfrm>
          <a:prstGeom prst="rect">
            <a:avLst/>
          </a:prstGeom>
          <a:noFill/>
          <a:ln w="38100">
            <a:solidFill>
              <a:schemeClr val="tx1">
                <a:lumMod val="75000"/>
                <a:lumOff val="25000"/>
              </a:schemeClr>
            </a:solidFill>
          </a:ln>
        </p:spPr>
        <p:txBody>
          <a:bodyPr wrap="square" rtlCol="0">
            <a:spAutoFit/>
          </a:bodyPr>
          <a:lstStyle/>
          <a:p>
            <a:r>
              <a:rPr lang="en-US" dirty="0" smtClean="0"/>
              <a:t>This is the Category and it’s overall purpose</a:t>
            </a:r>
            <a:endParaRPr lang="en-US" dirty="0"/>
          </a:p>
        </p:txBody>
      </p:sp>
    </p:spTree>
    <p:extLst>
      <p:ext uri="{BB962C8B-B14F-4D97-AF65-F5344CB8AC3E}">
        <p14:creationId xmlns:p14="http://schemas.microsoft.com/office/powerpoint/2010/main" val="38642572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3 – </a:t>
            </a:r>
            <a:r>
              <a:rPr lang="en-US" dirty="0"/>
              <a:t>BENIGN BEHAVIORAL INTERVENTIONS</a:t>
            </a:r>
          </a:p>
        </p:txBody>
      </p:sp>
      <p:sp>
        <p:nvSpPr>
          <p:cNvPr id="3" name="Content Placeholder 2"/>
          <p:cNvSpPr>
            <a:spLocks noGrp="1"/>
          </p:cNvSpPr>
          <p:nvPr>
            <p:ph idx="1"/>
          </p:nvPr>
        </p:nvSpPr>
        <p:spPr/>
        <p:txBody>
          <a:bodyPr/>
          <a:lstStyle/>
          <a:p>
            <a:pPr fontAlgn="t"/>
            <a:r>
              <a:rPr lang="en-US" dirty="0" smtClean="0">
                <a:solidFill>
                  <a:srgbClr val="FF0000"/>
                </a:solidFill>
              </a:rPr>
              <a:t>(A)The </a:t>
            </a:r>
            <a:r>
              <a:rPr lang="en-US" dirty="0">
                <a:solidFill>
                  <a:srgbClr val="FF0000"/>
                </a:solidFill>
              </a:rPr>
              <a:t>information obtained is recorded by the investigator in such a manner that the identity of the human subjects cannot be readily ascertained, directly or through identifiers linked to the subject, </a:t>
            </a:r>
            <a:endParaRPr lang="en-US" sz="3200" dirty="0">
              <a:solidFill>
                <a:srgbClr val="FF0000"/>
              </a:solidFill>
            </a:endParaRPr>
          </a:p>
          <a:p>
            <a:pPr fontAlgn="t"/>
            <a:r>
              <a:rPr lang="en-US" dirty="0" smtClean="0">
                <a:solidFill>
                  <a:srgbClr val="FF0000"/>
                </a:solidFill>
              </a:rPr>
              <a:t>(B)</a:t>
            </a:r>
            <a:r>
              <a:rPr lang="en-US" dirty="0">
                <a:solidFill>
                  <a:srgbClr val="FF0000"/>
                </a:solidFill>
              </a:rPr>
              <a:t> Any disclosure of the human subjects’ responses outside the research would not reasonably place the subjects at risk of criminal or civil liability or be damaging to the subjects’ financial standing, employability, educational advancement, or reputation.</a:t>
            </a:r>
            <a:endParaRPr lang="en-US" sz="3200" dirty="0">
              <a:solidFill>
                <a:srgbClr val="FF0000"/>
              </a:solidFill>
            </a:endParaRPr>
          </a:p>
          <a:p>
            <a:pPr marL="0" indent="0">
              <a:buNone/>
            </a:pPr>
            <a:r>
              <a:rPr lang="en-US" dirty="0"/>
              <a:t>													</a:t>
            </a:r>
          </a:p>
          <a:p>
            <a:pPr marL="0" indent="0">
              <a:buNone/>
            </a:pPr>
            <a:endParaRPr lang="en-US" sz="48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4419600" y="5791200"/>
            <a:ext cx="4572000" cy="923330"/>
          </a:xfrm>
          <a:prstGeom prst="rect">
            <a:avLst/>
          </a:prstGeom>
          <a:noFill/>
          <a:ln w="38100">
            <a:solidFill>
              <a:schemeClr val="tx1">
                <a:lumMod val="75000"/>
                <a:lumOff val="25000"/>
              </a:schemeClr>
            </a:solidFill>
          </a:ln>
        </p:spPr>
        <p:txBody>
          <a:bodyPr wrap="square" rtlCol="0">
            <a:spAutoFit/>
          </a:bodyPr>
          <a:lstStyle/>
          <a:p>
            <a:r>
              <a:rPr lang="en-US" u="sng" dirty="0" smtClean="0"/>
              <a:t>These are Parts A and B.</a:t>
            </a:r>
            <a:r>
              <a:rPr lang="en-US" dirty="0" smtClean="0"/>
              <a:t>  </a:t>
            </a:r>
            <a:endParaRPr lang="en-US" dirty="0"/>
          </a:p>
          <a:p>
            <a:r>
              <a:rPr lang="en-US" dirty="0" smtClean="0"/>
              <a:t>Part A – anonymously </a:t>
            </a:r>
            <a:r>
              <a:rPr lang="en-US" i="1" u="sng" dirty="0" smtClean="0"/>
              <a:t>collected</a:t>
            </a:r>
          </a:p>
          <a:p>
            <a:r>
              <a:rPr lang="en-US" dirty="0" smtClean="0"/>
              <a:t>Part B – identifiably </a:t>
            </a:r>
            <a:r>
              <a:rPr lang="en-US" i="1" u="sng" dirty="0" smtClean="0"/>
              <a:t>collected</a:t>
            </a:r>
            <a:r>
              <a:rPr lang="en-US" dirty="0" smtClean="0"/>
              <a:t> but </a:t>
            </a:r>
            <a:r>
              <a:rPr lang="en-US" dirty="0" err="1" smtClean="0"/>
              <a:t>nonsensitive</a:t>
            </a:r>
            <a:endParaRPr lang="en-US" dirty="0"/>
          </a:p>
        </p:txBody>
      </p:sp>
    </p:spTree>
    <p:extLst>
      <p:ext uri="{BB962C8B-B14F-4D97-AF65-F5344CB8AC3E}">
        <p14:creationId xmlns:p14="http://schemas.microsoft.com/office/powerpoint/2010/main" val="39036787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 3 – BENIGN BEHAVIORAL INTERVENTIONS</a:t>
            </a:r>
          </a:p>
        </p:txBody>
      </p:sp>
      <p:sp>
        <p:nvSpPr>
          <p:cNvPr id="3" name="Content Placeholder 2"/>
          <p:cNvSpPr>
            <a:spLocks noGrp="1"/>
          </p:cNvSpPr>
          <p:nvPr>
            <p:ph idx="1"/>
          </p:nvPr>
        </p:nvSpPr>
        <p:spPr/>
        <p:txBody>
          <a:bodyPr/>
          <a:lstStyle/>
          <a:p>
            <a:r>
              <a:rPr lang="en-US" dirty="0" smtClean="0">
                <a:solidFill>
                  <a:srgbClr val="FF0000"/>
                </a:solidFill>
              </a:rPr>
              <a:t>(C) </a:t>
            </a:r>
            <a:r>
              <a:rPr lang="en-US" dirty="0">
                <a:solidFill>
                  <a:srgbClr val="FF0000"/>
                </a:solidFill>
              </a:rPr>
              <a:t>The information obtained is recorded by the investigator in such a manner that the identity of the human subjects can readily be ascertained, directly or through identifiers linked to the subjects, and an IRB conducts a </a:t>
            </a:r>
            <a:r>
              <a:rPr lang="en-US" dirty="0">
                <a:solidFill>
                  <a:srgbClr val="00B050"/>
                </a:solidFill>
              </a:rPr>
              <a:t>limited IRB review</a:t>
            </a:r>
            <a:r>
              <a:rPr lang="en-US" dirty="0">
                <a:solidFill>
                  <a:srgbClr val="FF0000"/>
                </a:solidFill>
              </a:rPr>
              <a:t> to make the determination required by §46.111(a)(7)</a:t>
            </a:r>
            <a:r>
              <a:rPr lang="en-US" dirty="0"/>
              <a:t>.”</a:t>
            </a:r>
            <a:endParaRPr lang="en-US" sz="96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4419600" y="5791200"/>
            <a:ext cx="4572000" cy="646331"/>
          </a:xfrm>
          <a:prstGeom prst="rect">
            <a:avLst/>
          </a:prstGeom>
          <a:noFill/>
          <a:ln w="38100">
            <a:solidFill>
              <a:schemeClr val="tx1">
                <a:lumMod val="75000"/>
                <a:lumOff val="25000"/>
              </a:schemeClr>
            </a:solidFill>
          </a:ln>
        </p:spPr>
        <p:txBody>
          <a:bodyPr wrap="square" rtlCol="0">
            <a:spAutoFit/>
          </a:bodyPr>
          <a:lstStyle/>
          <a:p>
            <a:r>
              <a:rPr lang="en-US" u="sng" dirty="0" smtClean="0"/>
              <a:t>This is Part C.</a:t>
            </a:r>
            <a:r>
              <a:rPr lang="en-US" dirty="0" smtClean="0"/>
              <a:t>  </a:t>
            </a:r>
            <a:endParaRPr lang="en-US" dirty="0"/>
          </a:p>
          <a:p>
            <a:r>
              <a:rPr lang="en-US" dirty="0" smtClean="0"/>
              <a:t>Part C – identifiably collected and sensitive</a:t>
            </a:r>
            <a:endParaRPr lang="en-US" dirty="0"/>
          </a:p>
        </p:txBody>
      </p:sp>
    </p:spTree>
    <p:extLst>
      <p:ext uri="{BB962C8B-B14F-4D97-AF65-F5344CB8AC3E}">
        <p14:creationId xmlns:p14="http://schemas.microsoft.com/office/powerpoint/2010/main" val="804200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FAMILIAR?</a:t>
            </a:r>
            <a:endParaRPr lang="en-US" dirty="0"/>
          </a:p>
        </p:txBody>
      </p:sp>
      <p:sp>
        <p:nvSpPr>
          <p:cNvPr id="3" name="Content Placeholder 2"/>
          <p:cNvSpPr>
            <a:spLocks noGrp="1"/>
          </p:cNvSpPr>
          <p:nvPr>
            <p:ph idx="1"/>
          </p:nvPr>
        </p:nvSpPr>
        <p:spPr/>
        <p:txBody>
          <a:bodyPr/>
          <a:lstStyle/>
          <a:p>
            <a:pPr marL="0" indent="0">
              <a:buNone/>
            </a:pPr>
            <a:r>
              <a:rPr lang="en-US" dirty="0" smtClean="0"/>
              <a:t>The three parts are the same wording as Exempt 2</a:t>
            </a:r>
            <a:endParaRPr lang="en-US" dirty="0"/>
          </a:p>
        </p:txBody>
      </p:sp>
    </p:spTree>
    <p:extLst>
      <p:ext uri="{BB962C8B-B14F-4D97-AF65-F5344CB8AC3E}">
        <p14:creationId xmlns:p14="http://schemas.microsoft.com/office/powerpoint/2010/main" val="4945559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6000" dirty="0" smtClean="0"/>
              <a:t>This session is being recorded and will be available on the IRB website shortly</a:t>
            </a:r>
            <a:endParaRPr lang="en-US" sz="6000" dirty="0"/>
          </a:p>
        </p:txBody>
      </p:sp>
    </p:spTree>
    <p:extLst>
      <p:ext uri="{BB962C8B-B14F-4D97-AF65-F5344CB8AC3E}">
        <p14:creationId xmlns:p14="http://schemas.microsoft.com/office/powerpoint/2010/main" val="13125656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BEHAVIORAL INTERVENTION?</a:t>
            </a:r>
            <a:endParaRPr lang="en-US" dirty="0"/>
          </a:p>
        </p:txBody>
      </p:sp>
      <p:sp>
        <p:nvSpPr>
          <p:cNvPr id="3" name="Content Placeholder 2"/>
          <p:cNvSpPr>
            <a:spLocks noGrp="1"/>
          </p:cNvSpPr>
          <p:nvPr>
            <p:ph idx="1"/>
          </p:nvPr>
        </p:nvSpPr>
        <p:spPr>
          <a:xfrm>
            <a:off x="457200" y="1447800"/>
            <a:ext cx="8229600" cy="4920894"/>
          </a:xfrm>
        </p:spPr>
        <p:txBody>
          <a:bodyPr/>
          <a:lstStyle/>
          <a:p>
            <a:r>
              <a:rPr lang="en-US" dirty="0" smtClean="0"/>
              <a:t>Cognitive</a:t>
            </a:r>
            <a:r>
              <a:rPr lang="en-US" dirty="0"/>
              <a:t>, intellectual, educational, or behavioral task or the manipulation of the participant’s physical, sensory, social, or emotional environment. </a:t>
            </a:r>
            <a:endParaRPr lang="en-US" dirty="0" smtClean="0"/>
          </a:p>
          <a:p>
            <a:r>
              <a:rPr lang="en-US" dirty="0" smtClean="0"/>
              <a:t>No </a:t>
            </a:r>
            <a:r>
              <a:rPr lang="en-US" dirty="0"/>
              <a:t>medical tests, medical procedures, and/or the use of medical </a:t>
            </a:r>
            <a:r>
              <a:rPr lang="en-US" dirty="0" smtClean="0"/>
              <a:t>devices. </a:t>
            </a:r>
          </a:p>
        </p:txBody>
      </p:sp>
    </p:spTree>
    <p:extLst>
      <p:ext uri="{BB962C8B-B14F-4D97-AF65-F5344CB8AC3E}">
        <p14:creationId xmlns:p14="http://schemas.microsoft.com/office/powerpoint/2010/main" val="828874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DECEPTION ALLOWED</a:t>
            </a:r>
            <a:endParaRPr lang="en-US" dirty="0"/>
          </a:p>
        </p:txBody>
      </p:sp>
      <p:sp>
        <p:nvSpPr>
          <p:cNvPr id="3" name="Content Placeholder 2"/>
          <p:cNvSpPr>
            <a:spLocks noGrp="1"/>
          </p:cNvSpPr>
          <p:nvPr>
            <p:ph idx="1"/>
          </p:nvPr>
        </p:nvSpPr>
        <p:spPr>
          <a:xfrm>
            <a:off x="457200" y="1447800"/>
            <a:ext cx="8229600" cy="4920894"/>
          </a:xfrm>
        </p:spPr>
        <p:txBody>
          <a:bodyPr/>
          <a:lstStyle/>
          <a:p>
            <a:pPr marL="0" lvl="0" indent="0" fontAlgn="t">
              <a:buNone/>
            </a:pPr>
            <a:r>
              <a:rPr lang="en-US" dirty="0" smtClean="0"/>
              <a:t>Participant must provide “prospective agreement”</a:t>
            </a:r>
          </a:p>
          <a:p>
            <a:pPr lvl="0" fontAlgn="t"/>
            <a:endParaRPr lang="en-US" dirty="0"/>
          </a:p>
          <a:p>
            <a:pPr marL="0" lvl="0" indent="0" fontAlgn="t">
              <a:buNone/>
            </a:pPr>
            <a:r>
              <a:rPr lang="en-US" dirty="0" smtClean="0"/>
              <a:t>“As part of this project, I will be keeping certain information from you.  Still want to be in it?”</a:t>
            </a:r>
            <a:endParaRPr lang="en-US" dirty="0"/>
          </a:p>
        </p:txBody>
      </p:sp>
    </p:spTree>
    <p:extLst>
      <p:ext uri="{BB962C8B-B14F-4D97-AF65-F5344CB8AC3E}">
        <p14:creationId xmlns:p14="http://schemas.microsoft.com/office/powerpoint/2010/main" val="35482523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a:t>
            </a:r>
            <a:endParaRPr lang="en-US" dirty="0"/>
          </a:p>
        </p:txBody>
      </p:sp>
      <p:sp>
        <p:nvSpPr>
          <p:cNvPr id="3" name="Content Placeholder 2"/>
          <p:cNvSpPr>
            <a:spLocks noGrp="1"/>
          </p:cNvSpPr>
          <p:nvPr>
            <p:ph idx="1"/>
          </p:nvPr>
        </p:nvSpPr>
        <p:spPr>
          <a:xfrm>
            <a:off x="457200" y="1447800"/>
            <a:ext cx="8229600" cy="4920894"/>
          </a:xfrm>
        </p:spPr>
        <p:txBody>
          <a:bodyPr/>
          <a:lstStyle/>
          <a:p>
            <a:pPr marL="0" lvl="0" indent="0" fontAlgn="t">
              <a:buNone/>
            </a:pPr>
            <a:r>
              <a:rPr lang="en-US" smtClean="0"/>
              <a:t>Only verbal </a:t>
            </a:r>
            <a:r>
              <a:rPr lang="en-US" dirty="0"/>
              <a:t>or written responses (e.g., surveys or interviews, test responses, data entry), observation, or audiovisual recordings.  </a:t>
            </a:r>
            <a:endParaRPr lang="en-US" dirty="0" smtClean="0"/>
          </a:p>
          <a:p>
            <a:pPr marL="0" lvl="0" indent="0" fontAlgn="t">
              <a:buNone/>
            </a:pPr>
            <a:endParaRPr lang="en-US" dirty="0"/>
          </a:p>
          <a:p>
            <a:pPr marL="0" lvl="0" indent="0" fontAlgn="t">
              <a:buNone/>
            </a:pPr>
            <a:r>
              <a:rPr lang="en-US" dirty="0" smtClean="0"/>
              <a:t>Data </a:t>
            </a:r>
            <a:r>
              <a:rPr lang="en-US" dirty="0"/>
              <a:t>cannot be collected via physical procedures such as blood pressure monitoring, EEG, activity trackers (e.g., Fitbit), eye trackers, or blood draws. </a:t>
            </a:r>
          </a:p>
        </p:txBody>
      </p:sp>
    </p:spTree>
    <p:extLst>
      <p:ext uri="{BB962C8B-B14F-4D97-AF65-F5344CB8AC3E}">
        <p14:creationId xmlns:p14="http://schemas.microsoft.com/office/powerpoint/2010/main" val="2865422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GUIDEBOOK?</a:t>
            </a:r>
            <a:endParaRPr lang="en-US" dirty="0"/>
          </a:p>
        </p:txBody>
      </p:sp>
      <p:sp>
        <p:nvSpPr>
          <p:cNvPr id="3" name="Content Placeholder 2"/>
          <p:cNvSpPr>
            <a:spLocks noGrp="1"/>
          </p:cNvSpPr>
          <p:nvPr>
            <p:ph idx="1"/>
          </p:nvPr>
        </p:nvSpPr>
        <p:spPr>
          <a:xfrm>
            <a:off x="457200" y="1447800"/>
            <a:ext cx="8229600" cy="4920894"/>
          </a:xfrm>
        </p:spPr>
        <p:txBody>
          <a:bodyPr/>
          <a:lstStyle/>
          <a:p>
            <a:r>
              <a:rPr lang="en-US" sz="3200" dirty="0" smtClean="0"/>
              <a:t>Everything</a:t>
            </a:r>
          </a:p>
          <a:p>
            <a:r>
              <a:rPr lang="en-US" sz="3200" dirty="0" smtClean="0"/>
              <a:t>Full definitions</a:t>
            </a:r>
          </a:p>
          <a:p>
            <a:r>
              <a:rPr lang="en-US" sz="3200" dirty="0" smtClean="0"/>
              <a:t>Specific regulatory requirement of what kinds of data collection can occur</a:t>
            </a:r>
          </a:p>
          <a:p>
            <a:r>
              <a:rPr lang="en-US" sz="3200" dirty="0" smtClean="0"/>
              <a:t>How deception may be allowable</a:t>
            </a:r>
          </a:p>
          <a:p>
            <a:r>
              <a:rPr lang="en-US" sz="3200" dirty="0" smtClean="0"/>
              <a:t>Discussion of how HIPAA may apply in Part C</a:t>
            </a:r>
          </a:p>
          <a:p>
            <a:r>
              <a:rPr lang="en-US" sz="3200" dirty="0" smtClean="0"/>
              <a:t>Examples for each part</a:t>
            </a:r>
            <a:endParaRPr lang="en-US" sz="3200" dirty="0"/>
          </a:p>
          <a:p>
            <a:pPr marL="0" indent="0">
              <a:buNone/>
            </a:pPr>
            <a:endParaRPr lang="en-US" sz="3200" dirty="0" smtClean="0"/>
          </a:p>
        </p:txBody>
      </p:sp>
    </p:spTree>
    <p:extLst>
      <p:ext uri="{BB962C8B-B14F-4D97-AF65-F5344CB8AC3E}">
        <p14:creationId xmlns:p14="http://schemas.microsoft.com/office/powerpoint/2010/main" val="176978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4 – SECONDARY RESEARCH</a:t>
            </a:r>
            <a:endParaRPr lang="en-US" dirty="0"/>
          </a:p>
        </p:txBody>
      </p:sp>
      <p:sp>
        <p:nvSpPr>
          <p:cNvPr id="3" name="Content Placeholder 2"/>
          <p:cNvSpPr>
            <a:spLocks noGrp="1"/>
          </p:cNvSpPr>
          <p:nvPr>
            <p:ph idx="1"/>
          </p:nvPr>
        </p:nvSpPr>
        <p:spPr/>
        <p:txBody>
          <a:bodyPr/>
          <a:lstStyle/>
          <a:p>
            <a:pPr marL="0" indent="0" fontAlgn="base">
              <a:buNone/>
            </a:pPr>
            <a:r>
              <a:rPr lang="en-US" dirty="0" smtClean="0">
                <a:solidFill>
                  <a:srgbClr val="FF0000"/>
                </a:solidFill>
              </a:rPr>
              <a:t>“</a:t>
            </a:r>
            <a:r>
              <a:rPr lang="en-US" dirty="0">
                <a:solidFill>
                  <a:srgbClr val="FF0000"/>
                </a:solidFill>
              </a:rPr>
              <a:t>Secondary research for which consent is not required: Secondary research uses </a:t>
            </a:r>
            <a:r>
              <a:rPr lang="en-US" dirty="0" smtClean="0">
                <a:solidFill>
                  <a:srgbClr val="FF0000"/>
                </a:solidFill>
              </a:rPr>
              <a:t>of identifiable private information or </a:t>
            </a:r>
            <a:r>
              <a:rPr lang="en-US" dirty="0">
                <a:solidFill>
                  <a:srgbClr val="FF0000"/>
                </a:solidFill>
              </a:rPr>
              <a:t>identifiable </a:t>
            </a:r>
            <a:r>
              <a:rPr lang="en-US" dirty="0" err="1">
                <a:solidFill>
                  <a:srgbClr val="FF0000"/>
                </a:solidFill>
              </a:rPr>
              <a:t>biospecimens</a:t>
            </a:r>
            <a:r>
              <a:rPr lang="en-US" dirty="0">
                <a:solidFill>
                  <a:srgbClr val="FF0000"/>
                </a:solidFill>
              </a:rPr>
              <a:t>, if at least one of the </a:t>
            </a:r>
            <a:r>
              <a:rPr lang="en-US" dirty="0" smtClean="0">
                <a:solidFill>
                  <a:srgbClr val="FF0000"/>
                </a:solidFill>
              </a:rPr>
              <a:t>following </a:t>
            </a:r>
            <a:r>
              <a:rPr lang="en-US" dirty="0">
                <a:solidFill>
                  <a:srgbClr val="FF0000"/>
                </a:solidFill>
              </a:rPr>
              <a:t>criteria is </a:t>
            </a:r>
            <a:r>
              <a:rPr lang="en-US" dirty="0" smtClean="0">
                <a:solidFill>
                  <a:srgbClr val="FF0000"/>
                </a:solidFill>
              </a:rPr>
              <a:t>met”</a:t>
            </a:r>
            <a:endParaRPr lang="en-US" dirty="0">
              <a:solidFill>
                <a:srgbClr val="FF0000"/>
              </a:solidFill>
            </a:endParaRPr>
          </a:p>
          <a:p>
            <a:pPr marL="0" indent="0">
              <a:buNone/>
            </a:pPr>
            <a:r>
              <a:rPr lang="en-US" dirty="0"/>
              <a:t>													§46.104(d</a:t>
            </a:r>
            <a:r>
              <a:rPr lang="en-US" dirty="0" smtClean="0"/>
              <a:t>)(4))</a:t>
            </a:r>
            <a:endParaRPr lang="en-US" dirty="0"/>
          </a:p>
          <a:p>
            <a:pPr marL="0" indent="0">
              <a:buNone/>
            </a:pPr>
            <a:endParaRPr lang="en-US" sz="48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5029200" y="5638800"/>
            <a:ext cx="3810000" cy="646331"/>
          </a:xfrm>
          <a:prstGeom prst="rect">
            <a:avLst/>
          </a:prstGeom>
          <a:noFill/>
          <a:ln w="38100">
            <a:solidFill>
              <a:schemeClr val="tx1">
                <a:lumMod val="75000"/>
                <a:lumOff val="25000"/>
              </a:schemeClr>
            </a:solidFill>
          </a:ln>
        </p:spPr>
        <p:txBody>
          <a:bodyPr wrap="square" rtlCol="0">
            <a:spAutoFit/>
          </a:bodyPr>
          <a:lstStyle/>
          <a:p>
            <a:r>
              <a:rPr lang="en-US" dirty="0" smtClean="0"/>
              <a:t>This is the Category and it’s overall purpose</a:t>
            </a:r>
            <a:endParaRPr lang="en-US" dirty="0"/>
          </a:p>
        </p:txBody>
      </p:sp>
    </p:spTree>
    <p:extLst>
      <p:ext uri="{BB962C8B-B14F-4D97-AF65-F5344CB8AC3E}">
        <p14:creationId xmlns:p14="http://schemas.microsoft.com/office/powerpoint/2010/main" val="161278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 4 – SECONDARY RESEARCH</a:t>
            </a:r>
          </a:p>
        </p:txBody>
      </p:sp>
      <p:sp>
        <p:nvSpPr>
          <p:cNvPr id="3" name="Content Placeholder 2"/>
          <p:cNvSpPr>
            <a:spLocks noGrp="1"/>
          </p:cNvSpPr>
          <p:nvPr>
            <p:ph idx="1"/>
          </p:nvPr>
        </p:nvSpPr>
        <p:spPr/>
        <p:txBody>
          <a:bodyPr/>
          <a:lstStyle/>
          <a:p>
            <a:r>
              <a:rPr lang="en-US" dirty="0" smtClean="0"/>
              <a:t>(i)</a:t>
            </a:r>
            <a:r>
              <a:rPr lang="en-US" dirty="0"/>
              <a:t> The identifiable private information or </a:t>
            </a:r>
            <a:r>
              <a:rPr lang="en-US" dirty="0">
                <a:solidFill>
                  <a:srgbClr val="FF0000"/>
                </a:solidFill>
              </a:rPr>
              <a:t>identifiable </a:t>
            </a:r>
            <a:r>
              <a:rPr lang="en-US" dirty="0" err="1">
                <a:solidFill>
                  <a:srgbClr val="FF0000"/>
                </a:solidFill>
              </a:rPr>
              <a:t>biospecimens</a:t>
            </a:r>
            <a:r>
              <a:rPr lang="en-US" dirty="0">
                <a:solidFill>
                  <a:srgbClr val="FF0000"/>
                </a:solidFill>
              </a:rPr>
              <a:t> are publicly available; </a:t>
            </a:r>
          </a:p>
          <a:p>
            <a:r>
              <a:rPr lang="en-US" dirty="0" smtClean="0"/>
              <a:t>(ii) Information</a:t>
            </a:r>
            <a:r>
              <a:rPr lang="en-US" dirty="0"/>
              <a:t>, which may include information about </a:t>
            </a:r>
            <a:r>
              <a:rPr lang="en-US" dirty="0" err="1"/>
              <a:t>biospecimens</a:t>
            </a:r>
            <a:r>
              <a:rPr lang="en-US" dirty="0"/>
              <a:t>, is recorded by the investigator in such a manner that the identity of the human subjects cannot readily be ascertained directly or through identifiers linked to the subjects, the investigator does not contact the subjects, and the investigator will not re-identify subjects;													</a:t>
            </a:r>
          </a:p>
          <a:p>
            <a:pPr marL="0" indent="0">
              <a:buNone/>
            </a:pPr>
            <a:endParaRPr lang="en-US" sz="48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4419600" y="5791200"/>
            <a:ext cx="4572000" cy="923330"/>
          </a:xfrm>
          <a:prstGeom prst="rect">
            <a:avLst/>
          </a:prstGeom>
          <a:noFill/>
          <a:ln w="38100">
            <a:solidFill>
              <a:schemeClr val="tx1">
                <a:lumMod val="75000"/>
                <a:lumOff val="25000"/>
              </a:schemeClr>
            </a:solidFill>
          </a:ln>
        </p:spPr>
        <p:txBody>
          <a:bodyPr wrap="square" rtlCol="0">
            <a:spAutoFit/>
          </a:bodyPr>
          <a:lstStyle/>
          <a:p>
            <a:r>
              <a:rPr lang="en-US" u="sng" dirty="0" smtClean="0"/>
              <a:t>These are Parts i and ii.</a:t>
            </a:r>
            <a:r>
              <a:rPr lang="en-US" dirty="0" smtClean="0"/>
              <a:t>  </a:t>
            </a:r>
            <a:endParaRPr lang="en-US" dirty="0"/>
          </a:p>
          <a:p>
            <a:r>
              <a:rPr lang="en-US" dirty="0" smtClean="0"/>
              <a:t>Part i – Publically available</a:t>
            </a:r>
          </a:p>
          <a:p>
            <a:r>
              <a:rPr lang="en-US" dirty="0" smtClean="0"/>
              <a:t>Part ii – only dates/zip codes allowed</a:t>
            </a:r>
            <a:endParaRPr lang="en-US" dirty="0"/>
          </a:p>
        </p:txBody>
      </p:sp>
    </p:spTree>
    <p:extLst>
      <p:ext uri="{BB962C8B-B14F-4D97-AF65-F5344CB8AC3E}">
        <p14:creationId xmlns:p14="http://schemas.microsoft.com/office/powerpoint/2010/main" val="3610408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 4 – SECONDARY RESEARCH</a:t>
            </a:r>
          </a:p>
        </p:txBody>
      </p:sp>
      <p:sp>
        <p:nvSpPr>
          <p:cNvPr id="3" name="Content Placeholder 2"/>
          <p:cNvSpPr>
            <a:spLocks noGrp="1"/>
          </p:cNvSpPr>
          <p:nvPr>
            <p:ph idx="1"/>
          </p:nvPr>
        </p:nvSpPr>
        <p:spPr/>
        <p:txBody>
          <a:bodyPr/>
          <a:lstStyle/>
          <a:p>
            <a:r>
              <a:rPr lang="en-US" dirty="0" smtClean="0">
                <a:solidFill>
                  <a:srgbClr val="FF0000"/>
                </a:solidFill>
              </a:rPr>
              <a:t>(</a:t>
            </a:r>
            <a:r>
              <a:rPr lang="en-US" dirty="0">
                <a:solidFill>
                  <a:srgbClr val="FF0000"/>
                </a:solidFill>
              </a:rPr>
              <a:t>iii) The research involves only information collection and analysis involving the investigator’s use of identifiable health information when that use is regulated under 45 CFR parts 160 and 164, subparts A and E, for the purposes of ‘‘health care operations’’ or ‘‘research’’ as those terms are defined at 45 CFR 164.501 or for ‘‘public health activities and purposes’’ as described under 45 CFR 164.512(b); or </a:t>
            </a:r>
          </a:p>
          <a:p>
            <a:pPr marL="0" indent="0">
              <a:buNone/>
            </a:pPr>
            <a:endParaRPr lang="en-US" sz="96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4419600" y="5791200"/>
            <a:ext cx="4572000" cy="646331"/>
          </a:xfrm>
          <a:prstGeom prst="rect">
            <a:avLst/>
          </a:prstGeom>
          <a:noFill/>
          <a:ln w="38100">
            <a:solidFill>
              <a:schemeClr val="tx1">
                <a:lumMod val="75000"/>
                <a:lumOff val="25000"/>
              </a:schemeClr>
            </a:solidFill>
          </a:ln>
        </p:spPr>
        <p:txBody>
          <a:bodyPr wrap="square" rtlCol="0">
            <a:spAutoFit/>
          </a:bodyPr>
          <a:lstStyle/>
          <a:p>
            <a:r>
              <a:rPr lang="en-US" u="sng" dirty="0" smtClean="0"/>
              <a:t>This is Part iii.</a:t>
            </a:r>
            <a:r>
              <a:rPr lang="en-US" dirty="0" smtClean="0"/>
              <a:t>  </a:t>
            </a:r>
            <a:endParaRPr lang="en-US" dirty="0"/>
          </a:p>
          <a:p>
            <a:r>
              <a:rPr lang="en-US" dirty="0" smtClean="0"/>
              <a:t>Part iii – it’s HIPAA regulated</a:t>
            </a:r>
            <a:endParaRPr lang="en-US" dirty="0"/>
          </a:p>
        </p:txBody>
      </p:sp>
    </p:spTree>
    <p:extLst>
      <p:ext uri="{BB962C8B-B14F-4D97-AF65-F5344CB8AC3E}">
        <p14:creationId xmlns:p14="http://schemas.microsoft.com/office/powerpoint/2010/main" val="38850310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 4 – SECONDARY RESEARCH</a:t>
            </a:r>
          </a:p>
        </p:txBody>
      </p:sp>
      <p:sp>
        <p:nvSpPr>
          <p:cNvPr id="3" name="Content Placeholder 2"/>
          <p:cNvSpPr>
            <a:spLocks noGrp="1"/>
          </p:cNvSpPr>
          <p:nvPr>
            <p:ph idx="1"/>
          </p:nvPr>
        </p:nvSpPr>
        <p:spPr/>
        <p:txBody>
          <a:bodyPr/>
          <a:lstStyle/>
          <a:p>
            <a:r>
              <a:rPr lang="en-US" dirty="0" smtClean="0">
                <a:solidFill>
                  <a:srgbClr val="FF0000"/>
                </a:solidFill>
              </a:rPr>
              <a:t>(</a:t>
            </a:r>
            <a:r>
              <a:rPr lang="en-US" dirty="0">
                <a:solidFill>
                  <a:srgbClr val="FF0000"/>
                </a:solidFill>
              </a:rPr>
              <a:t>iii) The research involves only information collection and analysis involving the investigator’s use of identifiable health information when that use is regulated under 45 CFR parts 160 and 164, subparts A and E, for the purposes of ‘‘health care operations’’ or ‘‘research’’ as those terms are defined at 45 CFR 164.501 or for ‘‘public health activities and purposes’’ as described under 45 CFR 164.512(b); or </a:t>
            </a:r>
          </a:p>
          <a:p>
            <a:pPr marL="0" indent="0">
              <a:buNone/>
            </a:pPr>
            <a:endParaRPr lang="en-US" sz="96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4419600" y="5791200"/>
            <a:ext cx="4572000" cy="923330"/>
          </a:xfrm>
          <a:prstGeom prst="rect">
            <a:avLst/>
          </a:prstGeom>
          <a:noFill/>
          <a:ln w="38100">
            <a:solidFill>
              <a:schemeClr val="tx1">
                <a:lumMod val="75000"/>
                <a:lumOff val="25000"/>
              </a:schemeClr>
            </a:solidFill>
          </a:ln>
        </p:spPr>
        <p:txBody>
          <a:bodyPr wrap="square" rtlCol="0">
            <a:spAutoFit/>
          </a:bodyPr>
          <a:lstStyle/>
          <a:p>
            <a:r>
              <a:rPr lang="en-US" u="sng" dirty="0" smtClean="0"/>
              <a:t>This is Part iv.</a:t>
            </a:r>
            <a:r>
              <a:rPr lang="en-US" dirty="0" smtClean="0"/>
              <a:t>  </a:t>
            </a:r>
            <a:endParaRPr lang="en-US" dirty="0"/>
          </a:p>
          <a:p>
            <a:r>
              <a:rPr lang="en-US" dirty="0" smtClean="0"/>
              <a:t>Part iv – It’s regulated under other regulations involving data security and privacy</a:t>
            </a:r>
            <a:endParaRPr lang="en-US" dirty="0"/>
          </a:p>
        </p:txBody>
      </p:sp>
    </p:spTree>
    <p:extLst>
      <p:ext uri="{BB962C8B-B14F-4D97-AF65-F5344CB8AC3E}">
        <p14:creationId xmlns:p14="http://schemas.microsoft.com/office/powerpoint/2010/main" val="3936061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REGULATIONS?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r>
              <a:rPr lang="en-US" sz="3200" dirty="0" smtClean="0"/>
              <a:t>Addition of identifiable </a:t>
            </a:r>
            <a:r>
              <a:rPr lang="en-US" sz="3200" i="1" dirty="0" err="1" smtClean="0"/>
              <a:t>biospecimens</a:t>
            </a:r>
            <a:r>
              <a:rPr lang="en-US" sz="3200" dirty="0" smtClean="0"/>
              <a:t> </a:t>
            </a:r>
          </a:p>
          <a:p>
            <a:r>
              <a:rPr lang="en-US" sz="3200" dirty="0" err="1" smtClean="0"/>
              <a:t>Biospecimens</a:t>
            </a:r>
            <a:r>
              <a:rPr lang="en-US" sz="3200" dirty="0" smtClean="0"/>
              <a:t> were always allowed, but this addition aligns with an overall regulatory change addressing information and </a:t>
            </a:r>
            <a:r>
              <a:rPr lang="en-US" sz="3200" dirty="0" err="1" smtClean="0"/>
              <a:t>biospecimens</a:t>
            </a:r>
            <a:r>
              <a:rPr lang="en-US" sz="3200" dirty="0" smtClean="0"/>
              <a:t> separately.</a:t>
            </a:r>
            <a:endParaRPr lang="en-US" sz="3200" dirty="0"/>
          </a:p>
          <a:p>
            <a:pPr marL="0" indent="0">
              <a:buNone/>
            </a:pPr>
            <a:endParaRPr lang="en-US" dirty="0"/>
          </a:p>
        </p:txBody>
      </p:sp>
    </p:spTree>
    <p:extLst>
      <p:ext uri="{BB962C8B-B14F-4D97-AF65-F5344CB8AC3E}">
        <p14:creationId xmlns:p14="http://schemas.microsoft.com/office/powerpoint/2010/main" val="3623853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REGULATIONS?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r>
              <a:rPr lang="en-US" sz="3200" dirty="0" smtClean="0"/>
              <a:t>Parts i and ii are the same as before but have been given their own “part”.</a:t>
            </a:r>
            <a:endParaRPr lang="en-US" dirty="0"/>
          </a:p>
        </p:txBody>
      </p:sp>
    </p:spTree>
    <p:extLst>
      <p:ext uri="{BB962C8B-B14F-4D97-AF65-F5344CB8AC3E}">
        <p14:creationId xmlns:p14="http://schemas.microsoft.com/office/powerpoint/2010/main" val="1238071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presentation is to inform you of </a:t>
            </a:r>
            <a:r>
              <a:rPr lang="en-US" i="1" dirty="0" smtClean="0">
                <a:solidFill>
                  <a:srgbClr val="FF0000"/>
                </a:solidFill>
              </a:rPr>
              <a:t>changes</a:t>
            </a:r>
            <a:r>
              <a:rPr lang="en-US" dirty="0" smtClean="0"/>
              <a:t> made to the exemption categories.</a:t>
            </a:r>
          </a:p>
          <a:p>
            <a:endParaRPr lang="en-US" dirty="0"/>
          </a:p>
          <a:p>
            <a:r>
              <a:rPr lang="en-US" dirty="0" smtClean="0"/>
              <a:t>If you would like to schedule training for your faculty on the specifics of each, please email Cari Oliver at croliver@uab.edu.</a:t>
            </a:r>
            <a:endParaRPr lang="en-US" dirty="0"/>
          </a:p>
        </p:txBody>
      </p:sp>
    </p:spTree>
    <p:extLst>
      <p:ext uri="{BB962C8B-B14F-4D97-AF65-F5344CB8AC3E}">
        <p14:creationId xmlns:p14="http://schemas.microsoft.com/office/powerpoint/2010/main" val="2391421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REGULATIONS?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r>
              <a:rPr lang="en-US" sz="3200" b="1" u="sng" dirty="0" smtClean="0"/>
              <a:t>Previously only allowed</a:t>
            </a:r>
            <a:r>
              <a:rPr lang="en-US" sz="3200" dirty="0" smtClean="0"/>
              <a:t> if </a:t>
            </a:r>
          </a:p>
          <a:p>
            <a:r>
              <a:rPr lang="en-US" sz="3200" dirty="0" smtClean="0"/>
              <a:t>Publically available (unchanged – now Part i)</a:t>
            </a:r>
          </a:p>
          <a:p>
            <a:r>
              <a:rPr lang="en-US" sz="3200" dirty="0" smtClean="0"/>
              <a:t>Already in existence (changed – limitation removed entirely)</a:t>
            </a:r>
          </a:p>
          <a:p>
            <a:r>
              <a:rPr lang="en-US" sz="3200" dirty="0" smtClean="0"/>
              <a:t>At most, dates/zip codes (changed – this is still true for Part ii, but Part iii allows for any HIPAA identifier)</a:t>
            </a:r>
            <a:endParaRPr lang="en-US" sz="3200" dirty="0"/>
          </a:p>
          <a:p>
            <a:pPr marL="0" indent="0">
              <a:buNone/>
            </a:pPr>
            <a:endParaRPr lang="en-US" dirty="0"/>
          </a:p>
        </p:txBody>
      </p:sp>
    </p:spTree>
    <p:extLst>
      <p:ext uri="{BB962C8B-B14F-4D97-AF65-F5344CB8AC3E}">
        <p14:creationId xmlns:p14="http://schemas.microsoft.com/office/powerpoint/2010/main" val="13390066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sz="4000" dirty="0" smtClean="0"/>
              <a:t>WAIT, ARE YOU SAYING WHAT I THINK YOU’RE SAYING, CARI…..?</a:t>
            </a:r>
            <a:endParaRPr lang="en-US" sz="4000" dirty="0"/>
          </a:p>
        </p:txBody>
      </p:sp>
      <p:sp>
        <p:nvSpPr>
          <p:cNvPr id="3" name="Content Placeholder 2"/>
          <p:cNvSpPr>
            <a:spLocks noGrp="1"/>
          </p:cNvSpPr>
          <p:nvPr>
            <p:ph idx="1"/>
          </p:nvPr>
        </p:nvSpPr>
        <p:spPr>
          <a:xfrm>
            <a:off x="457200" y="1447800"/>
            <a:ext cx="8229600" cy="4920894"/>
          </a:xfrm>
        </p:spPr>
        <p:txBody>
          <a:bodyPr/>
          <a:lstStyle/>
          <a:p>
            <a:pPr marL="0" indent="0">
              <a:buNone/>
            </a:pPr>
            <a:endParaRPr lang="en-US" sz="3200" dirty="0" smtClean="0"/>
          </a:p>
          <a:p>
            <a:pPr marL="0" indent="0">
              <a:buNone/>
            </a:pPr>
            <a:r>
              <a:rPr lang="en-US" sz="3200" dirty="0" smtClean="0"/>
              <a:t>YES!  CHART REVIEWS ARE EXEMPT!!!!!!!!</a:t>
            </a:r>
          </a:p>
          <a:p>
            <a:pPr marL="0" indent="0">
              <a:buNone/>
            </a:pPr>
            <a:endParaRPr lang="en-US" sz="3200" dirty="0"/>
          </a:p>
          <a:p>
            <a:pPr marL="0" indent="0">
              <a:buNone/>
            </a:pPr>
            <a:r>
              <a:rPr lang="en-US" sz="3200" dirty="0" smtClean="0"/>
              <a:t>A simple medical record review (electronic or paper) to address a single purpose will fall under Exempt 4(iii).</a:t>
            </a:r>
            <a:endParaRPr lang="en-US" sz="3200" dirty="0"/>
          </a:p>
          <a:p>
            <a:pPr marL="0" indent="0">
              <a:buNone/>
            </a:pPr>
            <a:endParaRPr lang="en-US" dirty="0"/>
          </a:p>
        </p:txBody>
      </p:sp>
    </p:spTree>
    <p:extLst>
      <p:ext uri="{BB962C8B-B14F-4D97-AF65-F5344CB8AC3E}">
        <p14:creationId xmlns:p14="http://schemas.microsoft.com/office/powerpoint/2010/main" val="23230703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sz="4000" dirty="0" smtClean="0"/>
              <a:t>AND ARE YOU ALSO TELLING ME….?</a:t>
            </a:r>
            <a:endParaRPr lang="en-US" sz="4000" dirty="0"/>
          </a:p>
        </p:txBody>
      </p:sp>
      <p:sp>
        <p:nvSpPr>
          <p:cNvPr id="3" name="Content Placeholder 2"/>
          <p:cNvSpPr>
            <a:spLocks noGrp="1"/>
          </p:cNvSpPr>
          <p:nvPr>
            <p:ph idx="1"/>
          </p:nvPr>
        </p:nvSpPr>
        <p:spPr>
          <a:xfrm>
            <a:off x="457200" y="1447800"/>
            <a:ext cx="8229600" cy="4920894"/>
          </a:xfrm>
        </p:spPr>
        <p:txBody>
          <a:bodyPr/>
          <a:lstStyle/>
          <a:p>
            <a:pPr marL="0" indent="0">
              <a:buNone/>
            </a:pPr>
            <a:r>
              <a:rPr lang="en-US" sz="3200" dirty="0" smtClean="0"/>
              <a:t>YES!  YOU CAN PROSPECTIVELY COLLECT!!!!!!!!</a:t>
            </a:r>
          </a:p>
          <a:p>
            <a:pPr marL="0" indent="0">
              <a:buNone/>
            </a:pPr>
            <a:endParaRPr lang="en-US" sz="3200" dirty="0"/>
          </a:p>
          <a:p>
            <a:pPr marL="0" indent="0">
              <a:buNone/>
            </a:pPr>
            <a:r>
              <a:rPr lang="en-US" sz="3200" dirty="0" smtClean="0"/>
              <a:t>Collecting data to analyze a research question can be done retrospectively and prospectively.</a:t>
            </a:r>
          </a:p>
          <a:p>
            <a:pPr marL="0" indent="0">
              <a:buNone/>
            </a:pPr>
            <a:endParaRPr lang="en-US" sz="3200" dirty="0"/>
          </a:p>
          <a:p>
            <a:pPr marL="0" indent="0">
              <a:buNone/>
            </a:pPr>
            <a:r>
              <a:rPr lang="en-US" sz="3200" dirty="0" smtClean="0"/>
              <a:t>Keep in mind, this category is for secondary research only – no direct collection from participants is allowed.</a:t>
            </a:r>
            <a:endParaRPr lang="en-US" sz="3200" dirty="0"/>
          </a:p>
          <a:p>
            <a:pPr marL="0" indent="0">
              <a:buNone/>
            </a:pPr>
            <a:endParaRPr lang="en-US" dirty="0"/>
          </a:p>
        </p:txBody>
      </p:sp>
    </p:spTree>
    <p:extLst>
      <p:ext uri="{BB962C8B-B14F-4D97-AF65-F5344CB8AC3E}">
        <p14:creationId xmlns:p14="http://schemas.microsoft.com/office/powerpoint/2010/main" val="947789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REGULATIONS?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r>
              <a:rPr lang="en-US" sz="3200" dirty="0" smtClean="0"/>
              <a:t>Part iv: Allows for research collected under regulations that have their own strict privacy and confidentiality regulations</a:t>
            </a:r>
          </a:p>
          <a:p>
            <a:r>
              <a:rPr lang="en-US" sz="3200" dirty="0" err="1" smtClean="0"/>
              <a:t>eGovernment</a:t>
            </a:r>
            <a:r>
              <a:rPr lang="en-US" sz="3200" dirty="0" smtClean="0"/>
              <a:t> Act</a:t>
            </a:r>
          </a:p>
          <a:p>
            <a:r>
              <a:rPr lang="en-US" sz="3200" dirty="0" smtClean="0"/>
              <a:t>FISMA</a:t>
            </a:r>
          </a:p>
          <a:p>
            <a:r>
              <a:rPr lang="en-US" sz="3200" dirty="0" smtClean="0"/>
              <a:t>Paperwork Reduction Act of 1995 </a:t>
            </a:r>
            <a:endParaRPr lang="en-US" dirty="0"/>
          </a:p>
        </p:txBody>
      </p:sp>
    </p:spTree>
    <p:extLst>
      <p:ext uri="{BB962C8B-B14F-4D97-AF65-F5344CB8AC3E}">
        <p14:creationId xmlns:p14="http://schemas.microsoft.com/office/powerpoint/2010/main" val="343277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GUIDEBOOK?</a:t>
            </a:r>
            <a:endParaRPr lang="en-US" dirty="0"/>
          </a:p>
        </p:txBody>
      </p:sp>
      <p:sp>
        <p:nvSpPr>
          <p:cNvPr id="3" name="Content Placeholder 2"/>
          <p:cNvSpPr>
            <a:spLocks noGrp="1"/>
          </p:cNvSpPr>
          <p:nvPr>
            <p:ph idx="1"/>
          </p:nvPr>
        </p:nvSpPr>
        <p:spPr>
          <a:xfrm>
            <a:off x="457200" y="1447800"/>
            <a:ext cx="8229600" cy="4920894"/>
          </a:xfrm>
        </p:spPr>
        <p:txBody>
          <a:bodyPr/>
          <a:lstStyle/>
          <a:p>
            <a:r>
              <a:rPr lang="en-US" sz="3200" dirty="0" smtClean="0"/>
              <a:t>Pretty much everything</a:t>
            </a:r>
            <a:endParaRPr lang="en-US" sz="3200" dirty="0"/>
          </a:p>
          <a:p>
            <a:r>
              <a:rPr lang="en-US" sz="3200" dirty="0"/>
              <a:t>Full definitions</a:t>
            </a:r>
          </a:p>
          <a:p>
            <a:r>
              <a:rPr lang="en-US" sz="3200" dirty="0" smtClean="0"/>
              <a:t>Discussion </a:t>
            </a:r>
            <a:r>
              <a:rPr lang="en-US" sz="3200" dirty="0"/>
              <a:t>of how HIPAA may apply in Part </a:t>
            </a:r>
            <a:r>
              <a:rPr lang="en-US" sz="3200" dirty="0" smtClean="0"/>
              <a:t>iv</a:t>
            </a:r>
            <a:endParaRPr lang="en-US" sz="3200" dirty="0"/>
          </a:p>
          <a:p>
            <a:r>
              <a:rPr lang="en-US" sz="3200" dirty="0"/>
              <a:t>Updated/expanded examples for each part</a:t>
            </a:r>
          </a:p>
          <a:p>
            <a:pPr marL="0" indent="0">
              <a:buNone/>
            </a:pPr>
            <a:endParaRPr lang="en-US" sz="3200" dirty="0" smtClean="0"/>
          </a:p>
        </p:txBody>
      </p:sp>
    </p:spTree>
    <p:extLst>
      <p:ext uri="{BB962C8B-B14F-4D97-AF65-F5344CB8AC3E}">
        <p14:creationId xmlns:p14="http://schemas.microsoft.com/office/powerpoint/2010/main" val="28666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5 – PUBLIC BENEFIT/SERVICE PROGRAM RESEARCH (FEDERAL DEMONSTRATION PROJECTS)</a:t>
            </a:r>
            <a:endParaRPr lang="en-US" dirty="0"/>
          </a:p>
        </p:txBody>
      </p:sp>
      <p:sp>
        <p:nvSpPr>
          <p:cNvPr id="3" name="Content Placeholder 2"/>
          <p:cNvSpPr>
            <a:spLocks noGrp="1"/>
          </p:cNvSpPr>
          <p:nvPr>
            <p:ph idx="1"/>
          </p:nvPr>
        </p:nvSpPr>
        <p:spPr/>
        <p:txBody>
          <a:bodyPr/>
          <a:lstStyle/>
          <a:p>
            <a:pPr marL="0" indent="0" fontAlgn="base">
              <a:buNone/>
            </a:pPr>
            <a:r>
              <a:rPr lang="en-US" sz="2400" dirty="0" smtClean="0">
                <a:solidFill>
                  <a:srgbClr val="FF0000"/>
                </a:solidFill>
              </a:rPr>
              <a:t>“</a:t>
            </a:r>
            <a:r>
              <a:rPr lang="en-US" sz="2400" dirty="0">
                <a:solidFill>
                  <a:srgbClr val="FF0000"/>
                </a:solidFill>
              </a:rPr>
              <a:t>Research and demonstration projects that are conducted or supported by a Federal department or agency, or otherwise subject to the approval of department or agency heads (or the approval of the heads of bureaus or other subordinate agencies that have been delegated authority to conduct the research and demonstration projects), and that are designed to study, evaluate, improve, or otherwise examine public benefit or service programs, including procedures for obtaining benefits or services under those programs, possible changes in or alternatives to those programs or procedures, or possible changes in methods or levels of payment for benefits or services under those programs</a:t>
            </a:r>
            <a:r>
              <a:rPr lang="en-US" sz="2400" dirty="0" smtClean="0">
                <a:solidFill>
                  <a:srgbClr val="FF0000"/>
                </a:solidFill>
              </a:rPr>
              <a:t>.</a:t>
            </a:r>
            <a:endParaRPr lang="en-US" sz="2400" dirty="0">
              <a:solidFill>
                <a:srgbClr val="FF0000"/>
              </a:solidFill>
            </a:endParaRPr>
          </a:p>
          <a:p>
            <a:pPr marL="0" indent="0">
              <a:buNone/>
            </a:pPr>
            <a:r>
              <a:rPr lang="en-US" dirty="0"/>
              <a:t>													</a:t>
            </a:r>
            <a:r>
              <a:rPr lang="en-US" sz="2000" dirty="0"/>
              <a:t>§46.104(d</a:t>
            </a:r>
            <a:r>
              <a:rPr lang="en-US" sz="2000" dirty="0" smtClean="0"/>
              <a:t>)(5))</a:t>
            </a:r>
            <a:endParaRPr lang="en-US" sz="2000" dirty="0"/>
          </a:p>
          <a:p>
            <a:pPr marL="0" indent="0">
              <a:buNone/>
            </a:pPr>
            <a:endParaRPr lang="en-US" sz="48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5105400" y="5943600"/>
            <a:ext cx="3810000" cy="338554"/>
          </a:xfrm>
          <a:prstGeom prst="rect">
            <a:avLst/>
          </a:prstGeom>
          <a:noFill/>
          <a:ln w="38100">
            <a:solidFill>
              <a:schemeClr val="tx1">
                <a:lumMod val="75000"/>
                <a:lumOff val="25000"/>
              </a:schemeClr>
            </a:solidFill>
          </a:ln>
        </p:spPr>
        <p:txBody>
          <a:bodyPr wrap="square" rtlCol="0">
            <a:spAutoFit/>
          </a:bodyPr>
          <a:lstStyle/>
          <a:p>
            <a:r>
              <a:rPr lang="en-US" sz="1600" dirty="0" smtClean="0"/>
              <a:t>This is the Category and it’s overall purpose</a:t>
            </a:r>
            <a:endParaRPr lang="en-US" sz="1600" dirty="0"/>
          </a:p>
        </p:txBody>
      </p:sp>
    </p:spTree>
    <p:extLst>
      <p:ext uri="{BB962C8B-B14F-4D97-AF65-F5344CB8AC3E}">
        <p14:creationId xmlns:p14="http://schemas.microsoft.com/office/powerpoint/2010/main" val="2037547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5 – PUBLIC BENEFIT/SERVICE PROGRAM RESEARCH (FEDERAL DEMONSTRATION PROJECTS)</a:t>
            </a:r>
            <a:endParaRPr lang="en-US" dirty="0"/>
          </a:p>
        </p:txBody>
      </p:sp>
      <p:sp>
        <p:nvSpPr>
          <p:cNvPr id="3" name="Content Placeholder 2"/>
          <p:cNvSpPr>
            <a:spLocks noGrp="1"/>
          </p:cNvSpPr>
          <p:nvPr>
            <p:ph idx="1"/>
          </p:nvPr>
        </p:nvSpPr>
        <p:spPr/>
        <p:txBody>
          <a:bodyPr/>
          <a:lstStyle/>
          <a:p>
            <a:pPr marL="0" indent="0" fontAlgn="base">
              <a:buNone/>
            </a:pPr>
            <a:r>
              <a:rPr lang="en-US" sz="2400" dirty="0" smtClean="0">
                <a:solidFill>
                  <a:srgbClr val="FF0000"/>
                </a:solidFill>
              </a:rPr>
              <a:t>“Such </a:t>
            </a:r>
            <a:r>
              <a:rPr lang="en-US" sz="2400" dirty="0">
                <a:solidFill>
                  <a:srgbClr val="FF0000"/>
                </a:solidFill>
              </a:rPr>
              <a:t>projects include, but are not limited to, internal studies by Federal employees, and studies under contracts or consulting arrangements, cooperative agreements, or grants. Exempt projects also include waivers of otherwise mandatory requirements using authorities such as sections 1115 and 1115A of the Social Security Act, as amended.</a:t>
            </a:r>
            <a:r>
              <a:rPr lang="en-US" sz="2400" dirty="0" smtClean="0">
                <a:solidFill>
                  <a:srgbClr val="FF0000"/>
                </a:solidFill>
              </a:rPr>
              <a:t>”</a:t>
            </a:r>
            <a:endParaRPr lang="en-US" sz="2400" dirty="0">
              <a:solidFill>
                <a:srgbClr val="FF0000"/>
              </a:solidFill>
            </a:endParaRPr>
          </a:p>
          <a:p>
            <a:pPr marL="0" indent="0">
              <a:buNone/>
            </a:pPr>
            <a:r>
              <a:rPr lang="en-US" dirty="0"/>
              <a:t>													</a:t>
            </a:r>
            <a:r>
              <a:rPr lang="en-US" sz="2000" dirty="0"/>
              <a:t>§46.104(d</a:t>
            </a:r>
            <a:r>
              <a:rPr lang="en-US" sz="2000" dirty="0" smtClean="0"/>
              <a:t>)(5))</a:t>
            </a:r>
            <a:endParaRPr lang="en-US" sz="2000" dirty="0"/>
          </a:p>
          <a:p>
            <a:pPr marL="0" indent="0">
              <a:buNone/>
            </a:pPr>
            <a:endParaRPr lang="en-US" sz="48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5029200" y="5638800"/>
            <a:ext cx="3810000" cy="338554"/>
          </a:xfrm>
          <a:prstGeom prst="rect">
            <a:avLst/>
          </a:prstGeom>
          <a:noFill/>
          <a:ln w="38100">
            <a:solidFill>
              <a:schemeClr val="tx1">
                <a:lumMod val="75000"/>
                <a:lumOff val="25000"/>
              </a:schemeClr>
            </a:solidFill>
          </a:ln>
        </p:spPr>
        <p:txBody>
          <a:bodyPr wrap="square" rtlCol="0">
            <a:spAutoFit/>
          </a:bodyPr>
          <a:lstStyle/>
          <a:p>
            <a:r>
              <a:rPr lang="en-US" sz="1600" dirty="0" smtClean="0"/>
              <a:t>This is the Category and it’s overall purpose</a:t>
            </a:r>
            <a:endParaRPr lang="en-US" sz="1600" dirty="0"/>
          </a:p>
        </p:txBody>
      </p:sp>
    </p:spTree>
    <p:extLst>
      <p:ext uri="{BB962C8B-B14F-4D97-AF65-F5344CB8AC3E}">
        <p14:creationId xmlns:p14="http://schemas.microsoft.com/office/powerpoint/2010/main" val="4014476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 5 – PUBLIC BENEFIT/SERVICE PROGRAM RESEARCH (FEDERAL DEMONSTRATION PROJECTS)</a:t>
            </a:r>
          </a:p>
        </p:txBody>
      </p:sp>
      <p:sp>
        <p:nvSpPr>
          <p:cNvPr id="3" name="Content Placeholder 2"/>
          <p:cNvSpPr>
            <a:spLocks noGrp="1"/>
          </p:cNvSpPr>
          <p:nvPr>
            <p:ph idx="1"/>
          </p:nvPr>
        </p:nvSpPr>
        <p:spPr/>
        <p:txBody>
          <a:bodyPr/>
          <a:lstStyle/>
          <a:p>
            <a:r>
              <a:rPr lang="en-US" sz="2400" dirty="0" smtClean="0">
                <a:solidFill>
                  <a:srgbClr val="FF0000"/>
                </a:solidFill>
              </a:rPr>
              <a:t>(i) </a:t>
            </a:r>
            <a:r>
              <a:rPr lang="en-US" sz="2400" dirty="0">
                <a:solidFill>
                  <a:srgbClr val="FF0000"/>
                </a:solidFill>
              </a:rPr>
              <a:t>Each Federal department or agency conducting or supporting the research and demonstration projects must establish, on a publicly accessible Federal Web site or in such other manner as the department or agency head may determine, a list of the research and demonstration projects that the Federal department or agency conducts or supports under this provision. The research or demonstration project must be published on this list prior to commencing the research involving human subjects.</a:t>
            </a:r>
            <a:r>
              <a:rPr lang="en-US" dirty="0"/>
              <a:t>													</a:t>
            </a:r>
          </a:p>
          <a:p>
            <a:pPr marL="0" indent="0">
              <a:buNone/>
            </a:pPr>
            <a:endParaRPr lang="en-US" sz="48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4419600" y="5791200"/>
            <a:ext cx="4572000" cy="646331"/>
          </a:xfrm>
          <a:prstGeom prst="rect">
            <a:avLst/>
          </a:prstGeom>
          <a:noFill/>
          <a:ln w="38100">
            <a:solidFill>
              <a:schemeClr val="tx1">
                <a:lumMod val="75000"/>
                <a:lumOff val="25000"/>
              </a:schemeClr>
            </a:solidFill>
          </a:ln>
        </p:spPr>
        <p:txBody>
          <a:bodyPr wrap="square" rtlCol="0">
            <a:spAutoFit/>
          </a:bodyPr>
          <a:lstStyle/>
          <a:p>
            <a:r>
              <a:rPr lang="en-US" u="sng" dirty="0" smtClean="0"/>
              <a:t>This is Part i.</a:t>
            </a:r>
            <a:r>
              <a:rPr lang="en-US" dirty="0" smtClean="0"/>
              <a:t>  </a:t>
            </a:r>
            <a:endParaRPr lang="en-US" dirty="0"/>
          </a:p>
          <a:p>
            <a:r>
              <a:rPr lang="en-US" dirty="0" smtClean="0"/>
              <a:t>Part i – must be listed on a website</a:t>
            </a:r>
          </a:p>
        </p:txBody>
      </p:sp>
    </p:spTree>
    <p:extLst>
      <p:ext uri="{BB962C8B-B14F-4D97-AF65-F5344CB8AC3E}">
        <p14:creationId xmlns:p14="http://schemas.microsoft.com/office/powerpoint/2010/main" val="34470983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A WORD ABOUT EXEMPT 5</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endParaRPr lang="en-US" sz="3200" dirty="0" smtClean="0"/>
          </a:p>
          <a:p>
            <a:r>
              <a:rPr lang="en-US" sz="3200" dirty="0" smtClean="0"/>
              <a:t>Rarely applicable</a:t>
            </a:r>
          </a:p>
          <a:p>
            <a:r>
              <a:rPr lang="en-US" sz="3200" dirty="0" smtClean="0"/>
              <a:t>In 9 years at UAB – we’ve had one.</a:t>
            </a:r>
            <a:endParaRPr lang="en-US" sz="3200" dirty="0"/>
          </a:p>
          <a:p>
            <a:pPr marL="0" indent="0">
              <a:buNone/>
            </a:pPr>
            <a:endParaRPr lang="en-US" dirty="0"/>
          </a:p>
        </p:txBody>
      </p:sp>
    </p:spTree>
    <p:extLst>
      <p:ext uri="{BB962C8B-B14F-4D97-AF65-F5344CB8AC3E}">
        <p14:creationId xmlns:p14="http://schemas.microsoft.com/office/powerpoint/2010/main" val="40422629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REGULATIONS?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endParaRPr lang="en-US" sz="3200" dirty="0" smtClean="0"/>
          </a:p>
          <a:p>
            <a:r>
              <a:rPr lang="en-US" sz="3200" dirty="0" smtClean="0"/>
              <a:t>The research and demonstration project has to be published on a publically accessible Federal website.  </a:t>
            </a:r>
            <a:endParaRPr lang="en-US" sz="3200" dirty="0"/>
          </a:p>
          <a:p>
            <a:pPr marL="0" indent="0">
              <a:buNone/>
            </a:pPr>
            <a:endParaRPr lang="en-US" dirty="0"/>
          </a:p>
        </p:txBody>
      </p:sp>
    </p:spTree>
    <p:extLst>
      <p:ext uri="{BB962C8B-B14F-4D97-AF65-F5344CB8AC3E}">
        <p14:creationId xmlns:p14="http://schemas.microsoft.com/office/powerpoint/2010/main" val="2273604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 Exempt Research</a:t>
            </a:r>
            <a:endParaRPr lang="en-US" dirty="0"/>
          </a:p>
        </p:txBody>
      </p:sp>
      <p:sp>
        <p:nvSpPr>
          <p:cNvPr id="3" name="Content Placeholder 2"/>
          <p:cNvSpPr>
            <a:spLocks noGrp="1"/>
          </p:cNvSpPr>
          <p:nvPr>
            <p:ph idx="1"/>
          </p:nvPr>
        </p:nvSpPr>
        <p:spPr/>
        <p:txBody>
          <a:bodyPr/>
          <a:lstStyle/>
          <a:p>
            <a:r>
              <a:rPr lang="en-US" dirty="0" smtClean="0"/>
              <a:t>Revised Categories</a:t>
            </a:r>
          </a:p>
          <a:p>
            <a:r>
              <a:rPr lang="en-US" dirty="0" smtClean="0"/>
              <a:t>New Categories</a:t>
            </a:r>
          </a:p>
          <a:p>
            <a:r>
              <a:rPr lang="en-US" dirty="0" smtClean="0"/>
              <a:t>Limited Review</a:t>
            </a:r>
          </a:p>
          <a:p>
            <a:r>
              <a:rPr lang="en-US" dirty="0" smtClean="0"/>
              <a:t>Resources</a:t>
            </a:r>
          </a:p>
          <a:p>
            <a:endParaRPr lang="en-US" dirty="0" smtClean="0"/>
          </a:p>
        </p:txBody>
      </p:sp>
    </p:spTree>
    <p:extLst>
      <p:ext uri="{BB962C8B-B14F-4D97-AF65-F5344CB8AC3E}">
        <p14:creationId xmlns:p14="http://schemas.microsoft.com/office/powerpoint/2010/main" val="13123501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GUIDEBOOK?</a:t>
            </a:r>
            <a:endParaRPr lang="en-US" dirty="0"/>
          </a:p>
        </p:txBody>
      </p:sp>
      <p:sp>
        <p:nvSpPr>
          <p:cNvPr id="3" name="Content Placeholder 2"/>
          <p:cNvSpPr>
            <a:spLocks noGrp="1"/>
          </p:cNvSpPr>
          <p:nvPr>
            <p:ph idx="1"/>
          </p:nvPr>
        </p:nvSpPr>
        <p:spPr>
          <a:xfrm>
            <a:off x="457200" y="1447800"/>
            <a:ext cx="8229600" cy="4920894"/>
          </a:xfrm>
        </p:spPr>
        <p:txBody>
          <a:bodyPr/>
          <a:lstStyle/>
          <a:p>
            <a:r>
              <a:rPr lang="en-US" sz="3200" dirty="0" smtClean="0"/>
              <a:t>Not much, but we will update with information as the Feds provide us with guidance</a:t>
            </a:r>
            <a:endParaRPr lang="en-US" sz="3200" dirty="0"/>
          </a:p>
          <a:p>
            <a:pPr marL="0" indent="0">
              <a:buNone/>
            </a:pPr>
            <a:endParaRPr lang="en-US" sz="3200" dirty="0" smtClean="0"/>
          </a:p>
        </p:txBody>
      </p:sp>
    </p:spTree>
    <p:extLst>
      <p:ext uri="{BB962C8B-B14F-4D97-AF65-F5344CB8AC3E}">
        <p14:creationId xmlns:p14="http://schemas.microsoft.com/office/powerpoint/2010/main" val="3159476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6 – TASTE AND FOOD QUALITY</a:t>
            </a:r>
            <a:endParaRPr lang="en-US" dirty="0"/>
          </a:p>
        </p:txBody>
      </p:sp>
      <p:sp>
        <p:nvSpPr>
          <p:cNvPr id="3" name="Content Placeholder 2"/>
          <p:cNvSpPr>
            <a:spLocks noGrp="1"/>
          </p:cNvSpPr>
          <p:nvPr>
            <p:ph idx="1"/>
          </p:nvPr>
        </p:nvSpPr>
        <p:spPr/>
        <p:txBody>
          <a:bodyPr/>
          <a:lstStyle/>
          <a:p>
            <a:pPr marL="0" indent="0" fontAlgn="base">
              <a:buNone/>
            </a:pPr>
            <a:r>
              <a:rPr lang="en-US" dirty="0"/>
              <a:t>“Taste and food quality evaluation and consumer acceptance studies, (i) if wholesome foods without additives are consumed or (ii) if a food is consumed that contains a food ingredient at or below the level and for the use found to be safe, or agricultural chemical or environmental contaminant at or below the level found to be safe, by the Food and Drug Administration or approved by the Environmental Protection Agency or the Food Safety and Inspection Service of the U.S. Department of Agriculture</a:t>
            </a:r>
            <a:r>
              <a:rPr lang="en-US" dirty="0" smtClean="0"/>
              <a:t>.”</a:t>
            </a:r>
            <a:r>
              <a:rPr lang="en-US" dirty="0"/>
              <a:t>													</a:t>
            </a:r>
            <a:r>
              <a:rPr lang="en-US" sz="2000" dirty="0"/>
              <a:t>§46.104(d</a:t>
            </a:r>
            <a:r>
              <a:rPr lang="en-US" sz="2000" dirty="0" smtClean="0"/>
              <a:t>)(6))</a:t>
            </a:r>
            <a:endParaRPr lang="en-US" sz="2000" dirty="0"/>
          </a:p>
          <a:p>
            <a:pPr marL="0" indent="0">
              <a:buNone/>
            </a:pPr>
            <a:endParaRPr lang="en-US" sz="4800" dirty="0" smtClean="0"/>
          </a:p>
          <a:p>
            <a:pPr marL="344488" lvl="1" indent="0">
              <a:buNone/>
            </a:pPr>
            <a:endParaRPr lang="en-US" dirty="0" smtClean="0"/>
          </a:p>
          <a:p>
            <a:pPr marL="344488" lvl="1" indent="0">
              <a:buNone/>
            </a:pPr>
            <a:endParaRPr lang="en-US" dirty="0" smtClean="0"/>
          </a:p>
          <a:p>
            <a:endParaRPr lang="en-US" dirty="0"/>
          </a:p>
        </p:txBody>
      </p:sp>
      <p:sp>
        <p:nvSpPr>
          <p:cNvPr id="4" name="TextBox 3"/>
          <p:cNvSpPr txBox="1"/>
          <p:nvPr/>
        </p:nvSpPr>
        <p:spPr>
          <a:xfrm>
            <a:off x="1219200" y="6159090"/>
            <a:ext cx="3810000" cy="338554"/>
          </a:xfrm>
          <a:prstGeom prst="rect">
            <a:avLst/>
          </a:prstGeom>
          <a:noFill/>
          <a:ln w="38100">
            <a:solidFill>
              <a:schemeClr val="tx1">
                <a:lumMod val="75000"/>
                <a:lumOff val="25000"/>
              </a:schemeClr>
            </a:solidFill>
          </a:ln>
        </p:spPr>
        <p:txBody>
          <a:bodyPr wrap="square" rtlCol="0">
            <a:spAutoFit/>
          </a:bodyPr>
          <a:lstStyle/>
          <a:p>
            <a:r>
              <a:rPr lang="en-US" sz="1600" dirty="0" smtClean="0"/>
              <a:t>This is the Category and it’s overall purpose</a:t>
            </a:r>
            <a:endParaRPr lang="en-US" sz="1600" dirty="0"/>
          </a:p>
        </p:txBody>
      </p:sp>
    </p:spTree>
    <p:extLst>
      <p:ext uri="{BB962C8B-B14F-4D97-AF65-F5344CB8AC3E}">
        <p14:creationId xmlns:p14="http://schemas.microsoft.com/office/powerpoint/2010/main" val="3471188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07"/>
            <a:ext cx="8458200" cy="980965"/>
          </a:xfrm>
        </p:spPr>
        <p:txBody>
          <a:bodyPr/>
          <a:lstStyle/>
          <a:p>
            <a:r>
              <a:rPr lang="en-US" dirty="0" smtClean="0"/>
              <a:t>WHAT’S NEW - REGULATIONS?</a:t>
            </a:r>
            <a:endParaRPr lang="en-US" dirty="0"/>
          </a:p>
        </p:txBody>
      </p:sp>
      <p:sp>
        <p:nvSpPr>
          <p:cNvPr id="3" name="Content Placeholder 2"/>
          <p:cNvSpPr>
            <a:spLocks noGrp="1"/>
          </p:cNvSpPr>
          <p:nvPr>
            <p:ph idx="1"/>
          </p:nvPr>
        </p:nvSpPr>
        <p:spPr>
          <a:xfrm>
            <a:off x="457200" y="1447800"/>
            <a:ext cx="8229600" cy="4920894"/>
          </a:xfrm>
        </p:spPr>
        <p:txBody>
          <a:bodyPr/>
          <a:lstStyle/>
          <a:p>
            <a:pPr marL="0" indent="0">
              <a:buNone/>
            </a:pPr>
            <a:endParaRPr lang="en-US" sz="3200" dirty="0" smtClean="0"/>
          </a:p>
          <a:p>
            <a:r>
              <a:rPr lang="en-US" sz="3200" dirty="0" smtClean="0"/>
              <a:t>NOTHING </a:t>
            </a:r>
            <a:endParaRPr lang="en-US" sz="3200" dirty="0"/>
          </a:p>
          <a:p>
            <a:pPr marL="0" indent="0">
              <a:buNone/>
            </a:pPr>
            <a:endParaRPr lang="en-US" dirty="0"/>
          </a:p>
        </p:txBody>
      </p:sp>
    </p:spTree>
    <p:extLst>
      <p:ext uri="{BB962C8B-B14F-4D97-AF65-F5344CB8AC3E}">
        <p14:creationId xmlns:p14="http://schemas.microsoft.com/office/powerpoint/2010/main" val="35348413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 REVIEW: New Categories</a:t>
            </a:r>
            <a:endParaRPr lang="en-US" dirty="0"/>
          </a:p>
        </p:txBody>
      </p:sp>
      <p:sp>
        <p:nvSpPr>
          <p:cNvPr id="3" name="Content Placeholder 2"/>
          <p:cNvSpPr>
            <a:spLocks noGrp="1"/>
          </p:cNvSpPr>
          <p:nvPr>
            <p:ph idx="1"/>
          </p:nvPr>
        </p:nvSpPr>
        <p:spPr>
          <a:xfrm>
            <a:off x="533400" y="1447800"/>
            <a:ext cx="8229600" cy="4558860"/>
          </a:xfrm>
        </p:spPr>
        <p:txBody>
          <a:bodyPr/>
          <a:lstStyle/>
          <a:p>
            <a:pPr marL="0" indent="0">
              <a:buNone/>
            </a:pPr>
            <a:r>
              <a:rPr lang="en-US" sz="3200" dirty="0" smtClean="0"/>
              <a:t>Category 7 – Storage/Maintenance of data/specimens for secondary research for which </a:t>
            </a:r>
            <a:r>
              <a:rPr lang="en-US" sz="3200" b="1" dirty="0" smtClean="0">
                <a:solidFill>
                  <a:srgbClr val="FF0000"/>
                </a:solidFill>
              </a:rPr>
              <a:t>broad consent </a:t>
            </a:r>
            <a:r>
              <a:rPr lang="en-US" sz="3200" dirty="0" smtClean="0"/>
              <a:t>is required</a:t>
            </a:r>
          </a:p>
          <a:p>
            <a:pPr marL="0" indent="0">
              <a:buNone/>
            </a:pPr>
            <a:endParaRPr lang="en-US" sz="3200" dirty="0" smtClean="0"/>
          </a:p>
          <a:p>
            <a:pPr marL="0" indent="0">
              <a:buNone/>
            </a:pPr>
            <a:r>
              <a:rPr lang="en-US" sz="3200" dirty="0" smtClean="0"/>
              <a:t>[§ 46.104(d)(7)]</a:t>
            </a:r>
            <a:endParaRPr lang="en-US" sz="3200" dirty="0"/>
          </a:p>
          <a:p>
            <a:pPr marL="0" indent="0">
              <a:buNone/>
            </a:pPr>
            <a:endParaRPr lang="en-US" dirty="0"/>
          </a:p>
        </p:txBody>
      </p:sp>
    </p:spTree>
    <p:extLst>
      <p:ext uri="{BB962C8B-B14F-4D97-AF65-F5344CB8AC3E}">
        <p14:creationId xmlns:p14="http://schemas.microsoft.com/office/powerpoint/2010/main" val="2214148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 REVIEW: New Categories</a:t>
            </a:r>
            <a:endParaRPr lang="en-US" dirty="0"/>
          </a:p>
        </p:txBody>
      </p:sp>
      <p:sp>
        <p:nvSpPr>
          <p:cNvPr id="3" name="Content Placeholder 2"/>
          <p:cNvSpPr>
            <a:spLocks noGrp="1"/>
          </p:cNvSpPr>
          <p:nvPr>
            <p:ph idx="1"/>
          </p:nvPr>
        </p:nvSpPr>
        <p:spPr>
          <a:xfrm>
            <a:off x="533400" y="1447800"/>
            <a:ext cx="8229600" cy="4558860"/>
          </a:xfrm>
        </p:spPr>
        <p:txBody>
          <a:bodyPr/>
          <a:lstStyle/>
          <a:p>
            <a:pPr marL="0" indent="0">
              <a:buNone/>
            </a:pPr>
            <a:r>
              <a:rPr lang="en-US" sz="3200" dirty="0" smtClean="0"/>
              <a:t>Category 8 – Secondary Research for which </a:t>
            </a:r>
            <a:r>
              <a:rPr lang="en-US" sz="3200" b="1" dirty="0" smtClean="0">
                <a:solidFill>
                  <a:srgbClr val="FF0000"/>
                </a:solidFill>
              </a:rPr>
              <a:t>broad consent </a:t>
            </a:r>
            <a:r>
              <a:rPr lang="en-US" sz="3200" dirty="0" smtClean="0"/>
              <a:t>is required</a:t>
            </a:r>
          </a:p>
          <a:p>
            <a:pPr marL="0" indent="0">
              <a:buNone/>
            </a:pPr>
            <a:endParaRPr lang="en-US" sz="3200" dirty="0" smtClean="0"/>
          </a:p>
          <a:p>
            <a:pPr marL="0" indent="0">
              <a:buNone/>
            </a:pPr>
            <a:r>
              <a:rPr lang="en-US" sz="3200" dirty="0" smtClean="0"/>
              <a:t>[§ 46.104(d)(8)]</a:t>
            </a:r>
            <a:endParaRPr lang="en-US" sz="3200" dirty="0"/>
          </a:p>
          <a:p>
            <a:pPr marL="0" indent="0">
              <a:buNone/>
            </a:pPr>
            <a:endParaRPr lang="en-US" dirty="0"/>
          </a:p>
        </p:txBody>
      </p:sp>
    </p:spTree>
    <p:extLst>
      <p:ext uri="{BB962C8B-B14F-4D97-AF65-F5344CB8AC3E}">
        <p14:creationId xmlns:p14="http://schemas.microsoft.com/office/powerpoint/2010/main" val="17405134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p:spPr>
        <p:txBody>
          <a:bodyPr/>
          <a:lstStyle/>
          <a:p>
            <a:pPr marL="0" indent="0">
              <a:buNone/>
            </a:pPr>
            <a:r>
              <a:rPr lang="en-US" b="1" dirty="0" smtClean="0"/>
              <a:t>Broad Consent </a:t>
            </a:r>
            <a:r>
              <a:rPr lang="en-US" dirty="0" smtClean="0"/>
              <a:t>– </a:t>
            </a:r>
            <a:r>
              <a:rPr lang="en-US" dirty="0"/>
              <a:t>an (optional) alternative consent process for use </a:t>
            </a:r>
            <a:r>
              <a:rPr lang="en-US" b="1" dirty="0"/>
              <a:t>only</a:t>
            </a:r>
            <a:r>
              <a:rPr lang="en-US" dirty="0"/>
              <a:t> for the storage, maintenance, and secondary use of </a:t>
            </a:r>
            <a:r>
              <a:rPr lang="en-US" u="sng" dirty="0">
                <a:hlinkClick r:id="rId2"/>
              </a:rPr>
              <a:t>identifiable private information</a:t>
            </a:r>
            <a:r>
              <a:rPr lang="en-US" dirty="0"/>
              <a:t> or </a:t>
            </a:r>
            <a:r>
              <a:rPr lang="en-US" b="1" dirty="0"/>
              <a:t>identifiable </a:t>
            </a:r>
            <a:r>
              <a:rPr lang="en-US" b="1" dirty="0" err="1"/>
              <a:t>biospecimens</a:t>
            </a:r>
            <a:r>
              <a:rPr lang="en-US" dirty="0"/>
              <a:t> for future, yet-to-be-specified research</a:t>
            </a:r>
            <a:r>
              <a:rPr lang="en-US" dirty="0" smtClean="0"/>
              <a:t>.</a:t>
            </a:r>
          </a:p>
          <a:p>
            <a:pPr marL="0" indent="0">
              <a:buNone/>
            </a:pPr>
            <a:r>
              <a:rPr lang="en-US" dirty="0"/>
              <a:t>  </a:t>
            </a:r>
            <a:endParaRPr lang="en-US" dirty="0" smtClean="0"/>
          </a:p>
          <a:p>
            <a:r>
              <a:rPr lang="en-US" dirty="0" smtClean="0"/>
              <a:t>If a participant declines, the IRB may not waive consent for that participant on other projects; therefore, this requires the PI to </a:t>
            </a:r>
            <a:r>
              <a:rPr lang="en-US" b="1" dirty="0" smtClean="0"/>
              <a:t>record </a:t>
            </a:r>
            <a:r>
              <a:rPr lang="en-US" b="1" dirty="0"/>
              <a:t>and track who has agreed to or refused</a:t>
            </a:r>
            <a:r>
              <a:rPr lang="en-US" dirty="0"/>
              <a:t> </a:t>
            </a:r>
            <a:r>
              <a:rPr lang="en-US" dirty="0" smtClean="0"/>
              <a:t>consent in a manner that other investigators and the IRB can access.</a:t>
            </a:r>
            <a:endParaRPr lang="en-US" dirty="0"/>
          </a:p>
          <a:p>
            <a:endParaRPr lang="en-US" dirty="0"/>
          </a:p>
        </p:txBody>
      </p:sp>
    </p:spTree>
    <p:extLst>
      <p:ext uri="{BB962C8B-B14F-4D97-AF65-F5344CB8AC3E}">
        <p14:creationId xmlns:p14="http://schemas.microsoft.com/office/powerpoint/2010/main" val="4109613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UAB IRB has determined that as currently interpreted, Broad Consent is not feasible at UAB and these 2 categories will </a:t>
            </a:r>
            <a:r>
              <a:rPr lang="en-US" dirty="0" smtClean="0">
                <a:solidFill>
                  <a:srgbClr val="FF0000"/>
                </a:solidFill>
              </a:rPr>
              <a:t>NOT BE IMPLEMENTED</a:t>
            </a:r>
            <a:r>
              <a:rPr lang="en-US" dirty="0" smtClean="0">
                <a:solidFill>
                  <a:schemeClr val="accent1">
                    <a:lumMod val="75000"/>
                  </a:schemeClr>
                </a:solidFill>
              </a:rPr>
              <a:t> at this time</a:t>
            </a:r>
            <a:r>
              <a:rPr lang="en-US" dirty="0" smtClean="0"/>
              <a:t>.</a:t>
            </a:r>
          </a:p>
          <a:p>
            <a:endParaRPr lang="en-US" dirty="0" smtClean="0"/>
          </a:p>
          <a:p>
            <a:r>
              <a:rPr lang="en-US" dirty="0" smtClean="0"/>
              <a:t>We will be watching the discourse on this concept as the new regulations roll out.</a:t>
            </a:r>
          </a:p>
          <a:p>
            <a:endParaRPr lang="en-US" dirty="0"/>
          </a:p>
        </p:txBody>
      </p:sp>
    </p:spTree>
    <p:extLst>
      <p:ext uri="{BB962C8B-B14F-4D97-AF65-F5344CB8AC3E}">
        <p14:creationId xmlns:p14="http://schemas.microsoft.com/office/powerpoint/2010/main" val="3005924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p:txBody>
          <a:bodyPr/>
          <a:lstStyle/>
          <a:p>
            <a:pPr marL="0" indent="0">
              <a:buNone/>
            </a:pPr>
            <a:r>
              <a:rPr lang="en-US" dirty="0" smtClean="0"/>
              <a:t>Application will be drastically changed</a:t>
            </a:r>
          </a:p>
          <a:p>
            <a:r>
              <a:rPr lang="en-US" dirty="0" smtClean="0"/>
              <a:t>Longer but asking more specific questions</a:t>
            </a:r>
          </a:p>
          <a:p>
            <a:r>
              <a:rPr lang="en-US" dirty="0" smtClean="0"/>
              <a:t>Should elicit needed information</a:t>
            </a:r>
          </a:p>
          <a:p>
            <a:endParaRPr lang="en-US" dirty="0"/>
          </a:p>
          <a:p>
            <a:pPr marL="0" indent="0">
              <a:buNone/>
            </a:pPr>
            <a:r>
              <a:rPr lang="en-US" dirty="0" smtClean="0"/>
              <a:t>Guidebook is still under construction, but draft coming very soon</a:t>
            </a:r>
            <a:endParaRPr lang="en-US" dirty="0"/>
          </a:p>
        </p:txBody>
      </p:sp>
    </p:spTree>
    <p:extLst>
      <p:ext uri="{BB962C8B-B14F-4D97-AF65-F5344CB8AC3E}">
        <p14:creationId xmlns:p14="http://schemas.microsoft.com/office/powerpoint/2010/main" val="3115982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sz="4400" dirty="0"/>
          </a:p>
        </p:txBody>
      </p:sp>
    </p:spTree>
    <p:extLst>
      <p:ext uri="{BB962C8B-B14F-4D97-AF65-F5344CB8AC3E}">
        <p14:creationId xmlns:p14="http://schemas.microsoft.com/office/powerpoint/2010/main" val="4185207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Review at UAB IRB</a:t>
            </a:r>
            <a:endParaRPr lang="en-US" dirty="0"/>
          </a:p>
        </p:txBody>
      </p:sp>
      <p:sp>
        <p:nvSpPr>
          <p:cNvPr id="3" name="Content Placeholder 2"/>
          <p:cNvSpPr>
            <a:spLocks noGrp="1"/>
          </p:cNvSpPr>
          <p:nvPr>
            <p:ph idx="1"/>
          </p:nvPr>
        </p:nvSpPr>
        <p:spPr/>
        <p:txBody>
          <a:bodyPr/>
          <a:lstStyle/>
          <a:p>
            <a:r>
              <a:rPr lang="en-US" sz="3200" dirty="0" smtClean="0"/>
              <a:t>Designation of Not Human Subjects Research (NHSR)</a:t>
            </a:r>
          </a:p>
          <a:p>
            <a:r>
              <a:rPr lang="en-US" sz="3200" dirty="0" smtClean="0">
                <a:solidFill>
                  <a:srgbClr val="FF0000"/>
                </a:solidFill>
              </a:rPr>
              <a:t>Exempt</a:t>
            </a:r>
          </a:p>
          <a:p>
            <a:r>
              <a:rPr lang="en-US" sz="3200" dirty="0" smtClean="0"/>
              <a:t>Expedited</a:t>
            </a:r>
          </a:p>
          <a:p>
            <a:r>
              <a:rPr lang="en-US" sz="3200" dirty="0" smtClean="0"/>
              <a:t>Full</a:t>
            </a:r>
          </a:p>
        </p:txBody>
      </p:sp>
    </p:spTree>
    <p:extLst>
      <p:ext uri="{BB962C8B-B14F-4D97-AF65-F5344CB8AC3E}">
        <p14:creationId xmlns:p14="http://schemas.microsoft.com/office/powerpoint/2010/main" val="31603608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Review at UAB IRB</a:t>
            </a:r>
            <a:endParaRPr lang="en-US" dirty="0"/>
          </a:p>
        </p:txBody>
      </p:sp>
      <p:sp>
        <p:nvSpPr>
          <p:cNvPr id="3" name="Content Placeholder 2"/>
          <p:cNvSpPr>
            <a:spLocks noGrp="1"/>
          </p:cNvSpPr>
          <p:nvPr>
            <p:ph idx="1"/>
          </p:nvPr>
        </p:nvSpPr>
        <p:spPr/>
        <p:txBody>
          <a:bodyPr/>
          <a:lstStyle/>
          <a:p>
            <a:pPr marL="0" indent="0">
              <a:buNone/>
            </a:pPr>
            <a:r>
              <a:rPr lang="en-US" sz="3200" dirty="0" smtClean="0"/>
              <a:t>NOTE:  NHSR and Exempt are </a:t>
            </a:r>
            <a:r>
              <a:rPr lang="en-US" sz="3200" u="sng" dirty="0" smtClean="0"/>
              <a:t>NOT</a:t>
            </a:r>
            <a:r>
              <a:rPr lang="en-US" sz="3200" dirty="0" smtClean="0"/>
              <a:t> synonymous</a:t>
            </a:r>
          </a:p>
          <a:p>
            <a:pPr marL="0" indent="0">
              <a:buNone/>
            </a:pPr>
            <a:endParaRPr lang="en-US" sz="3200" dirty="0" smtClean="0"/>
          </a:p>
          <a:p>
            <a:pPr marL="0" indent="0">
              <a:buNone/>
            </a:pPr>
            <a:r>
              <a:rPr lang="en-US" sz="3200" dirty="0" smtClean="0"/>
              <a:t>DOUBLE, EXTRA SPECIAL NOTE:  Exempt is a </a:t>
            </a:r>
            <a:r>
              <a:rPr lang="en-US" sz="3200" b="1" u="sng" dirty="0" smtClean="0"/>
              <a:t>category</a:t>
            </a:r>
            <a:r>
              <a:rPr lang="en-US" sz="3200" dirty="0" smtClean="0"/>
              <a:t> – not a verb – it is a not a “Get Out of Jail Free” card.  It still requires an application to the IRB.</a:t>
            </a:r>
            <a:endParaRPr lang="en-US" sz="3200" dirty="0"/>
          </a:p>
        </p:txBody>
      </p:sp>
    </p:spTree>
    <p:extLst>
      <p:ext uri="{BB962C8B-B14F-4D97-AF65-F5344CB8AC3E}">
        <p14:creationId xmlns:p14="http://schemas.microsoft.com/office/powerpoint/2010/main" val="39467383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REDUCTION</a:t>
            </a:r>
            <a:endParaRPr lang="en-US" dirty="0"/>
          </a:p>
        </p:txBody>
      </p:sp>
      <p:sp>
        <p:nvSpPr>
          <p:cNvPr id="3" name="Content Placeholder 2"/>
          <p:cNvSpPr>
            <a:spLocks noGrp="1"/>
          </p:cNvSpPr>
          <p:nvPr>
            <p:ph idx="1"/>
          </p:nvPr>
        </p:nvSpPr>
        <p:spPr>
          <a:xfrm>
            <a:off x="432816" y="1447800"/>
            <a:ext cx="8229600" cy="4558860"/>
          </a:xfrm>
        </p:spPr>
        <p:txBody>
          <a:bodyPr/>
          <a:lstStyle/>
          <a:p>
            <a:pPr marL="0" indent="0">
              <a:buNone/>
            </a:pPr>
            <a:r>
              <a:rPr lang="en-US" sz="3200" dirty="0" smtClean="0"/>
              <a:t>The following </a:t>
            </a:r>
            <a:r>
              <a:rPr lang="en-US" sz="3200" i="1" dirty="0" smtClean="0">
                <a:solidFill>
                  <a:schemeClr val="tx1">
                    <a:lumMod val="75000"/>
                    <a:lumOff val="25000"/>
                  </a:schemeClr>
                </a:solidFill>
              </a:rPr>
              <a:t>previously Expedited</a:t>
            </a:r>
            <a:r>
              <a:rPr lang="en-US" sz="3200" dirty="0" smtClean="0"/>
              <a:t> research </a:t>
            </a:r>
            <a:r>
              <a:rPr lang="en-US" sz="3200" i="1" u="sng" dirty="0" smtClean="0"/>
              <a:t>may</a:t>
            </a:r>
            <a:r>
              <a:rPr lang="en-US" sz="3200" dirty="0" smtClean="0"/>
              <a:t> now be reviewable under </a:t>
            </a:r>
            <a:r>
              <a:rPr lang="en-US" sz="3200" dirty="0" smtClean="0">
                <a:solidFill>
                  <a:schemeClr val="tx1">
                    <a:lumMod val="75000"/>
                    <a:lumOff val="25000"/>
                  </a:schemeClr>
                </a:solidFill>
              </a:rPr>
              <a:t>Exemption</a:t>
            </a:r>
            <a:r>
              <a:rPr lang="en-US" sz="3200" dirty="0" smtClean="0"/>
              <a:t> Review:</a:t>
            </a:r>
          </a:p>
          <a:p>
            <a:pPr marL="0" indent="0">
              <a:buNone/>
            </a:pPr>
            <a:endParaRPr lang="en-US" sz="3200" dirty="0" smtClean="0"/>
          </a:p>
          <a:p>
            <a:r>
              <a:rPr lang="en-US" sz="3200" dirty="0" smtClean="0"/>
              <a:t>Medical Record Reviews involving identifiers</a:t>
            </a:r>
          </a:p>
          <a:p>
            <a:r>
              <a:rPr lang="en-US" sz="3200" dirty="0" smtClean="0"/>
              <a:t>Surveys/Interviews involving sensitive and identifiable content</a:t>
            </a:r>
          </a:p>
          <a:p>
            <a:r>
              <a:rPr lang="en-US" sz="3200" dirty="0" smtClean="0"/>
              <a:t>Benign Behavioral Interventions</a:t>
            </a:r>
            <a:endParaRPr lang="en-US" sz="3200" dirty="0"/>
          </a:p>
          <a:p>
            <a:endParaRPr lang="en-US" dirty="0"/>
          </a:p>
        </p:txBody>
      </p:sp>
    </p:spTree>
    <p:extLst>
      <p:ext uri="{BB962C8B-B14F-4D97-AF65-F5344CB8AC3E}">
        <p14:creationId xmlns:p14="http://schemas.microsoft.com/office/powerpoint/2010/main" val="3427666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REDUCTION</a:t>
            </a:r>
            <a:endParaRPr lang="en-US" dirty="0"/>
          </a:p>
        </p:txBody>
      </p:sp>
      <p:sp>
        <p:nvSpPr>
          <p:cNvPr id="3" name="Content Placeholder 2"/>
          <p:cNvSpPr>
            <a:spLocks noGrp="1"/>
          </p:cNvSpPr>
          <p:nvPr>
            <p:ph idx="1"/>
          </p:nvPr>
        </p:nvSpPr>
        <p:spPr/>
        <p:txBody>
          <a:bodyPr/>
          <a:lstStyle/>
          <a:p>
            <a:pPr marL="0" indent="0">
              <a:buNone/>
            </a:pPr>
            <a:r>
              <a:rPr lang="en-US" sz="3200" dirty="0" smtClean="0"/>
              <a:t>Protocol Oversight Review Form </a:t>
            </a:r>
            <a:r>
              <a:rPr lang="en-US" sz="3200" dirty="0" smtClean="0">
                <a:solidFill>
                  <a:schemeClr val="tx1">
                    <a:lumMod val="75000"/>
                    <a:lumOff val="25000"/>
                  </a:schemeClr>
                </a:solidFill>
              </a:rPr>
              <a:t>no longer required for EXEMPT</a:t>
            </a:r>
            <a:r>
              <a:rPr lang="en-US" sz="3200" dirty="0" smtClean="0"/>
              <a:t> (still required for Expedited and Full)</a:t>
            </a:r>
          </a:p>
          <a:p>
            <a:pPr marL="0" indent="0">
              <a:buNone/>
            </a:pPr>
            <a:endParaRPr lang="en-US" sz="3200" dirty="0" smtClean="0"/>
          </a:p>
          <a:p>
            <a:r>
              <a:rPr lang="en-US" sz="3200" dirty="0" smtClean="0"/>
              <a:t>UAB IRB policy change, not regulatory change </a:t>
            </a:r>
          </a:p>
          <a:p>
            <a:r>
              <a:rPr lang="en-US" sz="3200" dirty="0" smtClean="0"/>
              <a:t>Departments can still require them, but the IRB will not be the gatekeeper.</a:t>
            </a:r>
            <a:endParaRPr lang="en-US" sz="3200" dirty="0"/>
          </a:p>
        </p:txBody>
      </p:sp>
    </p:spTree>
    <p:extLst>
      <p:ext uri="{BB962C8B-B14F-4D97-AF65-F5344CB8AC3E}">
        <p14:creationId xmlns:p14="http://schemas.microsoft.com/office/powerpoint/2010/main" val="41281854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Custom 4">
      <a:dk1>
        <a:srgbClr val="003C19"/>
      </a:dk1>
      <a:lt1>
        <a:sysClr val="window" lastClr="FFFFFF"/>
      </a:lt1>
      <a:dk2>
        <a:srgbClr val="83A4A5"/>
      </a:dk2>
      <a:lt2>
        <a:srgbClr val="EEECE1"/>
      </a:lt2>
      <a:accent1>
        <a:srgbClr val="155E45"/>
      </a:accent1>
      <a:accent2>
        <a:srgbClr val="C0914F"/>
      </a:accent2>
      <a:accent3>
        <a:srgbClr val="9BBB59"/>
      </a:accent3>
      <a:accent4>
        <a:srgbClr val="7F7F7F"/>
      </a:accent4>
      <a:accent5>
        <a:srgbClr val="A3A401"/>
      </a:accent5>
      <a:accent6>
        <a:srgbClr val="CDBF2F"/>
      </a:accent6>
      <a:hlink>
        <a:srgbClr val="A9AA01"/>
      </a:hlink>
      <a:folHlink>
        <a:srgbClr val="2180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s and Forms" ma:contentTypeID="0x0101005CD7FF8448DD8241B359321E8F726E670094BBC07B3A579B429F6DF7D0CB6009A8" ma:contentTypeVersion="9" ma:contentTypeDescription="" ma:contentTypeScope="" ma:versionID="3dd2e8ef9383706634687c62e8c393e1">
  <xsd:schema xmlns:xsd="http://www.w3.org/2001/XMLSchema" xmlns:xs="http://www.w3.org/2001/XMLSchema" xmlns:p="http://schemas.microsoft.com/office/2006/metadata/properties" xmlns:ns2="b7565f3e-f365-40fb-821d-006a11e578ff" targetNamespace="http://schemas.microsoft.com/office/2006/metadata/properties" ma:root="true" ma:fieldsID="5203b3b458d270207fdb6fa61924c490" ns2:_="">
    <xsd:import namespace="b7565f3e-f365-40fb-821d-006a11e578ff"/>
    <xsd:element name="properties">
      <xsd:complexType>
        <xsd:sequence>
          <xsd:element name="documentManagement">
            <xsd:complexType>
              <xsd:all>
                <xsd:element ref="ns2:raDocumentCategory" minOccurs="0"/>
                <xsd:element ref="ns2:raDocumentSubCat" minOccurs="0"/>
                <xsd:element ref="ns2:raDocumentDescription" minOccurs="0"/>
                <xsd:element ref="ns2:ra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65f3e-f365-40fb-821d-006a11e578ff" elementFormDefault="qualified">
    <xsd:import namespace="http://schemas.microsoft.com/office/2006/documentManagement/types"/>
    <xsd:import namespace="http://schemas.microsoft.com/office/infopath/2007/PartnerControls"/>
    <xsd:element name="raDocumentCategory" ma:index="2" nillable="true" ma:displayName="Document Category (old)" ma:internalName="raDocumentCategory">
      <xsd:complexType>
        <xsd:complexContent>
          <xsd:extension base="dms:MultiChoice">
            <xsd:sequence>
              <xsd:element name="Value" maxOccurs="unbounded" minOccurs="0" nillable="true">
                <xsd:simpleType>
                  <xsd:restriction base="dms:Choice">
                    <xsd:enumeration value="Form"/>
                    <xsd:enumeration value="Guidance Document"/>
                    <xsd:enumeration value="IRB Rosters"/>
                    <xsd:enumeration value="Informed Consent"/>
                    <xsd:enumeration value="Training"/>
                    <xsd:enumeration value="Policy"/>
                    <xsd:enumeration value="Form"/>
                    <xsd:enumeration value="HIPPAA"/>
                  </xsd:restriction>
                </xsd:simpleType>
              </xsd:element>
            </xsd:sequence>
          </xsd:extension>
        </xsd:complexContent>
      </xsd:complexType>
    </xsd:element>
    <xsd:element name="raDocumentSubCat" ma:index="3" nillable="true" ma:displayName="Subcategory" ma:format="Dropdown" ma:internalName="raDocumentSubCat">
      <xsd:simpleType>
        <xsd:restriction base="dms:Choice">
          <xsd:enumeration value="Application Forms"/>
          <xsd:enumeration value="Applications and Checklists"/>
          <xsd:enumeration value="Consent, Assent, HIPAA Authorizations, and Waivers"/>
          <xsd:enumeration value="Continuing Review"/>
          <xsd:enumeration value="Departmental Forms"/>
          <xsd:enumeration value="FDA, Drugs, Device Studies"/>
          <xsd:enumeration value="General"/>
          <xsd:enumeration value="Industry Sponsors"/>
          <xsd:enumeration value="Miscellaneous"/>
          <xsd:enumeration value="Outside IRBs"/>
          <xsd:enumeration value="Reportable Events, Unanticipated Problems"/>
          <xsd:enumeration value="Revisions, Amendments"/>
          <xsd:enumeration value="Special Population Review Forms"/>
        </xsd:restriction>
      </xsd:simpleType>
    </xsd:element>
    <xsd:element name="raDocumentDescription" ma:index="4" nillable="true" ma:displayName="Document Description" ma:internalName="raDocumentDescription">
      <xsd:simpleType>
        <xsd:restriction base="dms:Note">
          <xsd:maxLength value="255"/>
        </xsd:restriction>
      </xsd:simpleType>
    </xsd:element>
    <xsd:element name="raAudience" ma:index="5" nillable="true" ma:displayName="Audience" ma:internalName="raAudience">
      <xsd:complexType>
        <xsd:complexContent>
          <xsd:extension base="dms:MultiChoice">
            <xsd:sequence>
              <xsd:element name="Value" maxOccurs="unbounded" minOccurs="0" nillable="true">
                <xsd:simpleType>
                  <xsd:restriction base="dms:Choice">
                    <xsd:enumeration value="Members"/>
                    <xsd:enumeration value="Participants"/>
                    <xsd:enumeration value="Researchers"/>
                    <xsd:enumeration value="Student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aDocumentSubCat xmlns="b7565f3e-f365-40fb-821d-006a11e578ff" xsi:nil="true"/>
    <raDocumentCategory xmlns="b7565f3e-f365-40fb-821d-006a11e578ff">
      <Value>Guidance Document</Value>
    </raDocumentCategory>
    <raAudience xmlns="b7565f3e-f365-40fb-821d-006a11e578ff">
      <Value>Members</Value>
      <Value>Participants</Value>
      <Value>Researchers</Value>
      <Value>Students</Value>
    </raAudience>
    <raDocumentDescription xmlns="b7565f3e-f365-40fb-821d-006a11e578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A48A34-33D7-45FD-8281-5D8074E2D1B2}"/>
</file>

<file path=customXml/itemProps2.xml><?xml version="1.0" encoding="utf-8"?>
<ds:datastoreItem xmlns:ds="http://schemas.openxmlformats.org/officeDocument/2006/customXml" ds:itemID="{B4F45367-510C-459B-B16F-A19F47FABF44}"/>
</file>

<file path=customXml/itemProps3.xml><?xml version="1.0" encoding="utf-8"?>
<ds:datastoreItem xmlns:ds="http://schemas.openxmlformats.org/officeDocument/2006/customXml" ds:itemID="{E526E6F2-8D05-44C7-A21F-B54878848853}"/>
</file>

<file path=docProps/app.xml><?xml version="1.0" encoding="utf-8"?>
<Properties xmlns="http://schemas.openxmlformats.org/officeDocument/2006/extended-properties" xmlns:vt="http://schemas.openxmlformats.org/officeDocument/2006/docPropsVTypes">
  <Template>Theme1</Template>
  <TotalTime>943</TotalTime>
  <Words>2512</Words>
  <Application>Microsoft Office PowerPoint</Application>
  <PresentationFormat>On-screen Show (4:3)</PresentationFormat>
  <Paragraphs>291</Paragraphs>
  <Slides>58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58</vt:i4>
      </vt:variant>
    </vt:vector>
  </HeadingPairs>
  <TitlesOfParts>
    <vt:vector size="64" baseType="lpstr">
      <vt:lpstr>Arial</vt:lpstr>
      <vt:lpstr>Avenir Heavy</vt:lpstr>
      <vt:lpstr>Avenir Roman</vt:lpstr>
      <vt:lpstr>Calibri</vt:lpstr>
      <vt:lpstr>Theme1</vt:lpstr>
      <vt:lpstr>Default Design</vt:lpstr>
      <vt:lpstr>2018 Revised Common Rule: Exemptions</vt:lpstr>
      <vt:lpstr>PowerPoint Presentation</vt:lpstr>
      <vt:lpstr>PowerPoint Presentation</vt:lpstr>
      <vt:lpstr>PowerPoint Presentation</vt:lpstr>
      <vt:lpstr>Goals – Exempt Research</vt:lpstr>
      <vt:lpstr>Levels of Review at UAB IRB</vt:lpstr>
      <vt:lpstr>Levels of Review at UAB IRB</vt:lpstr>
      <vt:lpstr>BURDEN REDUCTION</vt:lpstr>
      <vt:lpstr>BURDEN REDUCTION</vt:lpstr>
      <vt:lpstr>GUIDEBOOK</vt:lpstr>
      <vt:lpstr>GUIDEBOOK</vt:lpstr>
      <vt:lpstr>THE CATEGORIES </vt:lpstr>
      <vt:lpstr>EXEMPT 1 – EDUCATIONAL RESEARCH</vt:lpstr>
      <vt:lpstr>WHAT’S NEW - REGULATIONS?</vt:lpstr>
      <vt:lpstr>WHAT’S NEW - GUIDEBOOK</vt:lpstr>
      <vt:lpstr>BEFORE WE GO ON</vt:lpstr>
      <vt:lpstr>EXEMPT 2 – SURVEYS/INTERVIEWS/EDUCATIONAL TESTS/OBSERVATION OF PUBLIC BEHAVIOR</vt:lpstr>
      <vt:lpstr>EXEMPT 2 – SURVEYS/INTERVIEWS/EDUCATIONAL TESTS/OBSERVATION OF PUBLIC BEHAVIOR</vt:lpstr>
      <vt:lpstr>EXEMPT 2 – SURVEYS/INTERVIEWS/EDUCATIONAL TESTS/OBSERVATION OF PUBLIC BEHAVIOR</vt:lpstr>
      <vt:lpstr>WHAT’S NEW - REGULATIONS?</vt:lpstr>
      <vt:lpstr>WHAT’S CONSIDERED AN INTERVENTION?</vt:lpstr>
      <vt:lpstr>WHAT’S NEW - REGULATIONS?</vt:lpstr>
      <vt:lpstr>WHAT’S NEW - REGULATIONS?</vt:lpstr>
      <vt:lpstr>WHAT’S LIMITED REVIEW?</vt:lpstr>
      <vt:lpstr>WHAT’S NEW - GUIDEBOOK?</vt:lpstr>
      <vt:lpstr>EXEMPT 3:  BENIGN BEHAVIORAL INTERVENTIONS</vt:lpstr>
      <vt:lpstr>EXEMPT 3 – BENIGN BEHAVIORAL INTERVENTIONS</vt:lpstr>
      <vt:lpstr>EXEMPT 3 – BENIGN BEHAVIORAL INTERVENTIONS</vt:lpstr>
      <vt:lpstr>SOUND FAMILIAR?</vt:lpstr>
      <vt:lpstr>WHAT’S A BEHAVIORAL INTERVENTION?</vt:lpstr>
      <vt:lpstr>DECEPTION ALLOWED</vt:lpstr>
      <vt:lpstr>DATA COLLECTION METHODS</vt:lpstr>
      <vt:lpstr>WHAT’S NEW - GUIDEBOOK?</vt:lpstr>
      <vt:lpstr>EXEMPT 4 – SECONDARY RESEARCH</vt:lpstr>
      <vt:lpstr>EXEMPT 4 – SECONDARY RESEARCH</vt:lpstr>
      <vt:lpstr>EXEMPT 4 – SECONDARY RESEARCH</vt:lpstr>
      <vt:lpstr>EXEMPT 4 – SECONDARY RESEARCH</vt:lpstr>
      <vt:lpstr>WHAT’S NEW - REGULATIONS?</vt:lpstr>
      <vt:lpstr>WHAT’S NEW - REGULATIONS?</vt:lpstr>
      <vt:lpstr>WHAT’S NEW - REGULATIONS?</vt:lpstr>
      <vt:lpstr>WAIT, ARE YOU SAYING WHAT I THINK YOU’RE SAYING, CARI…..?</vt:lpstr>
      <vt:lpstr>AND ARE YOU ALSO TELLING ME….?</vt:lpstr>
      <vt:lpstr>WHAT’S NEW - REGULATIONS?</vt:lpstr>
      <vt:lpstr>WHAT’S NEW - GUIDEBOOK?</vt:lpstr>
      <vt:lpstr>EXEMPT 5 – PUBLIC BENEFIT/SERVICE PROGRAM RESEARCH (FEDERAL DEMONSTRATION PROJECTS)</vt:lpstr>
      <vt:lpstr>EXEMPT 5 – PUBLIC BENEFIT/SERVICE PROGRAM RESEARCH (FEDERAL DEMONSTRATION PROJECTS)</vt:lpstr>
      <vt:lpstr>EXEMPT 5 – PUBLIC BENEFIT/SERVICE PROGRAM RESEARCH (FEDERAL DEMONSTRATION PROJECTS)</vt:lpstr>
      <vt:lpstr>A WORD ABOUT EXEMPT 5</vt:lpstr>
      <vt:lpstr>WHAT’S NEW - REGULATIONS?</vt:lpstr>
      <vt:lpstr>WHAT’S NEW - GUIDEBOOK?</vt:lpstr>
      <vt:lpstr>EXEMPT 6 – TASTE AND FOOD QUALITY</vt:lpstr>
      <vt:lpstr>WHAT’S NEW - REGULATIONS?</vt:lpstr>
      <vt:lpstr>EXEMPTION REVIEW: New Categories</vt:lpstr>
      <vt:lpstr>EXEMPTION REVIEW: New Categories</vt:lpstr>
      <vt:lpstr>PowerPoint Presentation</vt:lpstr>
      <vt:lpstr>PowerPoint Presentation</vt:lpstr>
      <vt:lpstr>MORE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NoteBook</dc:creator>
  <cp:lastModifiedBy>Hill, Michael</cp:lastModifiedBy>
  <cp:revision>64</cp:revision>
  <dcterms:created xsi:type="dcterms:W3CDTF">2015-06-08T14:11:36Z</dcterms:created>
  <dcterms:modified xsi:type="dcterms:W3CDTF">2019-01-08T18:48:19Z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0x0101005CD7FF8448DD8241B359321E8F726E670094BBC07B3A579B429F6DF7D0CB6009A8</vt:lpwstr>
  </property>
</Properties>
</file>