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diagrams/data1.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5.xml" ContentType="application/vnd.openxmlformats-officedocument.presentationml.slide+xml"/>
  <Override PartName="/ppt/slides/slide50.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23.xml" ContentType="application/vnd.openxmlformats-officedocument.presentationml.slide+xml"/>
  <Override PartName="/ppt/slides/slide58.xml" ContentType="application/vnd.openxmlformats-officedocument.presentationml.slide+xml"/>
  <Override PartName="/ppt/slides/slide57.xml" ContentType="application/vnd.openxmlformats-officedocument.presentationml.slide+xml"/>
  <Override PartName="/ppt/slides/slide56.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1.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24.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diagrams/drawing2.xml" ContentType="application/vnd.ms-office.drawingml.diagramDrawing+xml"/>
  <Override PartName="/ppt/diagrams/quickStyle2.xml" ContentType="application/vnd.openxmlformats-officedocument.drawingml.diagramStyle+xml"/>
  <Override PartName="/ppt/diagrams/colors2.xml" ContentType="application/vnd.openxmlformats-officedocument.drawingml.diagramColors+xml"/>
  <Override PartName="/ppt/theme/theme2.xml" ContentType="application/vnd.openxmlformats-officedocument.theme+xml"/>
  <Override PartName="/ppt/diagrams/layout2.xml" ContentType="application/vnd.openxmlformats-officedocument.drawingml.diagramLayout+xml"/>
  <Override PartName="/ppt/diagrams/layout1.xml" ContentType="application/vnd.openxmlformats-officedocument.drawingml.diagramLayout+xml"/>
  <Override PartName="/ppt/theme/theme1.xml" ContentType="application/vnd.openxmlformats-officedocument.theme+xml"/>
  <Override PartName="/ppt/diagrams/colors1.xml" ContentType="application/vnd.openxmlformats-officedocument.drawingml.diagramColors+xml"/>
  <Override PartName="/ppt/diagrams/quickStyle1.xml" ContentType="application/vnd.openxmlformats-officedocument.drawingml.diagramStyle+xml"/>
  <Override PartName="/ppt/diagrams/drawing1.xml" ContentType="application/vnd.ms-office.drawingml.diagramDrawing+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Lst>
  <p:sldIdLst>
    <p:sldId id="256" r:id="rId3"/>
    <p:sldId id="319" r:id="rId4"/>
    <p:sldId id="341" r:id="rId5"/>
    <p:sldId id="350" r:id="rId6"/>
    <p:sldId id="354" r:id="rId7"/>
    <p:sldId id="359" r:id="rId8"/>
    <p:sldId id="347" r:id="rId9"/>
    <p:sldId id="342" r:id="rId10"/>
    <p:sldId id="362" r:id="rId11"/>
    <p:sldId id="364" r:id="rId12"/>
    <p:sldId id="365" r:id="rId13"/>
    <p:sldId id="363" r:id="rId14"/>
    <p:sldId id="366" r:id="rId15"/>
    <p:sldId id="368" r:id="rId16"/>
    <p:sldId id="367" r:id="rId17"/>
    <p:sldId id="369" r:id="rId18"/>
    <p:sldId id="343" r:id="rId19"/>
    <p:sldId id="344" r:id="rId20"/>
    <p:sldId id="345" r:id="rId21"/>
    <p:sldId id="352" r:id="rId22"/>
    <p:sldId id="353" r:id="rId23"/>
    <p:sldId id="355" r:id="rId24"/>
    <p:sldId id="356" r:id="rId25"/>
    <p:sldId id="358" r:id="rId26"/>
    <p:sldId id="357" r:id="rId27"/>
    <p:sldId id="360" r:id="rId28"/>
    <p:sldId id="361" r:id="rId29"/>
    <p:sldId id="346" r:id="rId30"/>
    <p:sldId id="349" r:id="rId31"/>
    <p:sldId id="370" r:id="rId32"/>
    <p:sldId id="371" r:id="rId33"/>
    <p:sldId id="372" r:id="rId34"/>
    <p:sldId id="373" r:id="rId35"/>
    <p:sldId id="374" r:id="rId36"/>
    <p:sldId id="375" r:id="rId37"/>
    <p:sldId id="376" r:id="rId38"/>
    <p:sldId id="377" r:id="rId39"/>
    <p:sldId id="378" r:id="rId40"/>
    <p:sldId id="379" r:id="rId41"/>
    <p:sldId id="380" r:id="rId42"/>
    <p:sldId id="381" r:id="rId43"/>
    <p:sldId id="326" r:id="rId44"/>
    <p:sldId id="320" r:id="rId45"/>
    <p:sldId id="332" r:id="rId46"/>
    <p:sldId id="333" r:id="rId47"/>
    <p:sldId id="321" r:id="rId48"/>
    <p:sldId id="322" r:id="rId49"/>
    <p:sldId id="324" r:id="rId50"/>
    <p:sldId id="329" r:id="rId51"/>
    <p:sldId id="325" r:id="rId52"/>
    <p:sldId id="323" r:id="rId53"/>
    <p:sldId id="331" r:id="rId54"/>
    <p:sldId id="334" r:id="rId55"/>
    <p:sldId id="335" r:id="rId56"/>
    <p:sldId id="336" r:id="rId57"/>
    <p:sldId id="337" r:id="rId58"/>
    <p:sldId id="338" r:id="rId59"/>
    <p:sldId id="339" r:id="rId60"/>
    <p:sldId id="340"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68" Type="http://schemas.openxmlformats.org/officeDocument/2006/relationships/customXml" Target="../customXml/item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customXml" Target="../customXml/item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customXml" Target="../customXml/item2.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1F8E05-5607-4CBA-8CAC-F4463505EE88}"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E82FC75C-9E00-444E-BCDE-BA6028B4D318}">
      <dgm:prSet/>
      <dgm:spPr/>
      <dgm:t>
        <a:bodyPr/>
        <a:lstStyle/>
        <a:p>
          <a:pPr rtl="0"/>
          <a:r>
            <a:rPr lang="en-US" b="0" i="0" dirty="0" smtClean="0"/>
            <a:t>Expedited protocol approved on January 1, 2019 (ESU required before January 1, 2022)</a:t>
          </a:r>
          <a:endParaRPr lang="en-US" dirty="0"/>
        </a:p>
      </dgm:t>
    </dgm:pt>
    <dgm:pt modelId="{64891B0A-3002-4C31-8A66-841D5A7AF8F1}" type="parTrans" cxnId="{24E777C4-0D51-4435-AD69-7CE21786342A}">
      <dgm:prSet/>
      <dgm:spPr/>
      <dgm:t>
        <a:bodyPr/>
        <a:lstStyle/>
        <a:p>
          <a:endParaRPr lang="en-US"/>
        </a:p>
      </dgm:t>
    </dgm:pt>
    <dgm:pt modelId="{A6A0E72E-9556-4AC8-A773-5847111E79EB}" type="sibTrans" cxnId="{24E777C4-0D51-4435-AD69-7CE21786342A}">
      <dgm:prSet/>
      <dgm:spPr/>
      <dgm:t>
        <a:bodyPr/>
        <a:lstStyle/>
        <a:p>
          <a:endParaRPr lang="en-US"/>
        </a:p>
      </dgm:t>
    </dgm:pt>
    <dgm:pt modelId="{561C9744-E0B9-4864-AEF7-C76E1256B2F2}">
      <dgm:prSet/>
      <dgm:spPr/>
      <dgm:t>
        <a:bodyPr/>
        <a:lstStyle/>
        <a:p>
          <a:pPr rtl="0"/>
          <a:r>
            <a:rPr lang="en-US" dirty="0" smtClean="0"/>
            <a:t>Amendment approved June 1, 2020 (ESU required before June 1, 2023)</a:t>
          </a:r>
          <a:endParaRPr lang="en-US" dirty="0"/>
        </a:p>
      </dgm:t>
    </dgm:pt>
    <dgm:pt modelId="{368546CE-3669-4D1D-B576-C25BB45550F6}" type="parTrans" cxnId="{B853C2C5-EEF4-4102-8520-302808B306CE}">
      <dgm:prSet/>
      <dgm:spPr/>
      <dgm:t>
        <a:bodyPr/>
        <a:lstStyle/>
        <a:p>
          <a:endParaRPr lang="en-US"/>
        </a:p>
      </dgm:t>
    </dgm:pt>
    <dgm:pt modelId="{7181BDD7-99C5-4937-A97B-9012DA24C3B3}" type="sibTrans" cxnId="{B853C2C5-EEF4-4102-8520-302808B306CE}">
      <dgm:prSet/>
      <dgm:spPr/>
      <dgm:t>
        <a:bodyPr/>
        <a:lstStyle/>
        <a:p>
          <a:endParaRPr lang="en-US"/>
        </a:p>
      </dgm:t>
    </dgm:pt>
    <dgm:pt modelId="{FB015C8F-C43C-4EB0-A228-8F7F5A5BF176}">
      <dgm:prSet/>
      <dgm:spPr/>
      <dgm:t>
        <a:bodyPr/>
        <a:lstStyle/>
        <a:p>
          <a:pPr rtl="0"/>
          <a:r>
            <a:rPr lang="en-US" dirty="0" smtClean="0"/>
            <a:t>Protocol completed – Submit ESU Only prior to June 1, 2023</a:t>
          </a:r>
          <a:endParaRPr lang="en-US" dirty="0"/>
        </a:p>
      </dgm:t>
    </dgm:pt>
    <dgm:pt modelId="{8DC0888E-84EC-4076-AC89-05517C1C007F}" type="parTrans" cxnId="{9D8A2613-D918-40E1-B8B2-4D848244547B}">
      <dgm:prSet/>
      <dgm:spPr/>
      <dgm:t>
        <a:bodyPr/>
        <a:lstStyle/>
        <a:p>
          <a:endParaRPr lang="en-US"/>
        </a:p>
      </dgm:t>
    </dgm:pt>
    <dgm:pt modelId="{131731A1-800B-4E98-80EB-92814B5F7D49}" type="sibTrans" cxnId="{9D8A2613-D918-40E1-B8B2-4D848244547B}">
      <dgm:prSet/>
      <dgm:spPr/>
      <dgm:t>
        <a:bodyPr/>
        <a:lstStyle/>
        <a:p>
          <a:endParaRPr lang="en-US"/>
        </a:p>
      </dgm:t>
    </dgm:pt>
    <dgm:pt modelId="{3FA39847-26B5-4D13-A4A8-1F3FA64098AA}" type="pres">
      <dgm:prSet presAssocID="{3C1F8E05-5607-4CBA-8CAC-F4463505EE88}" presName="linearFlow" presStyleCnt="0">
        <dgm:presLayoutVars>
          <dgm:resizeHandles val="exact"/>
        </dgm:presLayoutVars>
      </dgm:prSet>
      <dgm:spPr/>
      <dgm:t>
        <a:bodyPr/>
        <a:lstStyle/>
        <a:p>
          <a:endParaRPr lang="en-US"/>
        </a:p>
      </dgm:t>
    </dgm:pt>
    <dgm:pt modelId="{2EEA2C99-D37F-4162-9D73-E186B2BA52C3}" type="pres">
      <dgm:prSet presAssocID="{E82FC75C-9E00-444E-BCDE-BA6028B4D318}" presName="node" presStyleLbl="node1" presStyleIdx="0" presStyleCnt="3">
        <dgm:presLayoutVars>
          <dgm:bulletEnabled val="1"/>
        </dgm:presLayoutVars>
      </dgm:prSet>
      <dgm:spPr/>
      <dgm:t>
        <a:bodyPr/>
        <a:lstStyle/>
        <a:p>
          <a:endParaRPr lang="en-US"/>
        </a:p>
      </dgm:t>
    </dgm:pt>
    <dgm:pt modelId="{CA434E5E-6CAE-41AF-86FF-53C9FDDBB1D2}" type="pres">
      <dgm:prSet presAssocID="{A6A0E72E-9556-4AC8-A773-5847111E79EB}" presName="sibTrans" presStyleLbl="sibTrans2D1" presStyleIdx="0" presStyleCnt="2"/>
      <dgm:spPr/>
      <dgm:t>
        <a:bodyPr/>
        <a:lstStyle/>
        <a:p>
          <a:endParaRPr lang="en-US"/>
        </a:p>
      </dgm:t>
    </dgm:pt>
    <dgm:pt modelId="{569534D5-F5C7-42AC-AC4D-4BF4CA81007C}" type="pres">
      <dgm:prSet presAssocID="{A6A0E72E-9556-4AC8-A773-5847111E79EB}" presName="connectorText" presStyleLbl="sibTrans2D1" presStyleIdx="0" presStyleCnt="2"/>
      <dgm:spPr/>
      <dgm:t>
        <a:bodyPr/>
        <a:lstStyle/>
        <a:p>
          <a:endParaRPr lang="en-US"/>
        </a:p>
      </dgm:t>
    </dgm:pt>
    <dgm:pt modelId="{F83A4F02-73DF-4ABB-AE54-F4BCFCC16A55}" type="pres">
      <dgm:prSet presAssocID="{561C9744-E0B9-4864-AEF7-C76E1256B2F2}" presName="node" presStyleLbl="node1" presStyleIdx="1" presStyleCnt="3">
        <dgm:presLayoutVars>
          <dgm:bulletEnabled val="1"/>
        </dgm:presLayoutVars>
      </dgm:prSet>
      <dgm:spPr/>
      <dgm:t>
        <a:bodyPr/>
        <a:lstStyle/>
        <a:p>
          <a:endParaRPr lang="en-US"/>
        </a:p>
      </dgm:t>
    </dgm:pt>
    <dgm:pt modelId="{95E030F6-CFB5-42E9-A0FA-2497AC143F24}" type="pres">
      <dgm:prSet presAssocID="{7181BDD7-99C5-4937-A97B-9012DA24C3B3}" presName="sibTrans" presStyleLbl="sibTrans2D1" presStyleIdx="1" presStyleCnt="2"/>
      <dgm:spPr/>
      <dgm:t>
        <a:bodyPr/>
        <a:lstStyle/>
        <a:p>
          <a:endParaRPr lang="en-US"/>
        </a:p>
      </dgm:t>
    </dgm:pt>
    <dgm:pt modelId="{5A804038-4756-4A21-85DF-DF621E1ED482}" type="pres">
      <dgm:prSet presAssocID="{7181BDD7-99C5-4937-A97B-9012DA24C3B3}" presName="connectorText" presStyleLbl="sibTrans2D1" presStyleIdx="1" presStyleCnt="2"/>
      <dgm:spPr/>
      <dgm:t>
        <a:bodyPr/>
        <a:lstStyle/>
        <a:p>
          <a:endParaRPr lang="en-US"/>
        </a:p>
      </dgm:t>
    </dgm:pt>
    <dgm:pt modelId="{81DE1A9D-78CB-4CFD-947C-3FE813DE8649}" type="pres">
      <dgm:prSet presAssocID="{FB015C8F-C43C-4EB0-A228-8F7F5A5BF176}" presName="node" presStyleLbl="node1" presStyleIdx="2" presStyleCnt="3">
        <dgm:presLayoutVars>
          <dgm:bulletEnabled val="1"/>
        </dgm:presLayoutVars>
      </dgm:prSet>
      <dgm:spPr/>
      <dgm:t>
        <a:bodyPr/>
        <a:lstStyle/>
        <a:p>
          <a:endParaRPr lang="en-US"/>
        </a:p>
      </dgm:t>
    </dgm:pt>
  </dgm:ptLst>
  <dgm:cxnLst>
    <dgm:cxn modelId="{B853C2C5-EEF4-4102-8520-302808B306CE}" srcId="{3C1F8E05-5607-4CBA-8CAC-F4463505EE88}" destId="{561C9744-E0B9-4864-AEF7-C76E1256B2F2}" srcOrd="1" destOrd="0" parTransId="{368546CE-3669-4D1D-B576-C25BB45550F6}" sibTransId="{7181BDD7-99C5-4937-A97B-9012DA24C3B3}"/>
    <dgm:cxn modelId="{F4549C29-0F1A-4AA0-A819-1493F17EF2CF}" type="presOf" srcId="{7181BDD7-99C5-4937-A97B-9012DA24C3B3}" destId="{5A804038-4756-4A21-85DF-DF621E1ED482}" srcOrd="1" destOrd="0" presId="urn:microsoft.com/office/officeart/2005/8/layout/process2"/>
    <dgm:cxn modelId="{6B0A67A8-9240-4C48-A340-C300497ECF2F}" type="presOf" srcId="{3C1F8E05-5607-4CBA-8CAC-F4463505EE88}" destId="{3FA39847-26B5-4D13-A4A8-1F3FA64098AA}" srcOrd="0" destOrd="0" presId="urn:microsoft.com/office/officeart/2005/8/layout/process2"/>
    <dgm:cxn modelId="{5B5C327F-B559-4251-97F8-22192CB88B5B}" type="presOf" srcId="{A6A0E72E-9556-4AC8-A773-5847111E79EB}" destId="{CA434E5E-6CAE-41AF-86FF-53C9FDDBB1D2}" srcOrd="0" destOrd="0" presId="urn:microsoft.com/office/officeart/2005/8/layout/process2"/>
    <dgm:cxn modelId="{9D8A2613-D918-40E1-B8B2-4D848244547B}" srcId="{3C1F8E05-5607-4CBA-8CAC-F4463505EE88}" destId="{FB015C8F-C43C-4EB0-A228-8F7F5A5BF176}" srcOrd="2" destOrd="0" parTransId="{8DC0888E-84EC-4076-AC89-05517C1C007F}" sibTransId="{131731A1-800B-4E98-80EB-92814B5F7D49}"/>
    <dgm:cxn modelId="{9B4CA348-BDE5-4798-AE39-ACC95BB41575}" type="presOf" srcId="{561C9744-E0B9-4864-AEF7-C76E1256B2F2}" destId="{F83A4F02-73DF-4ABB-AE54-F4BCFCC16A55}" srcOrd="0" destOrd="0" presId="urn:microsoft.com/office/officeart/2005/8/layout/process2"/>
    <dgm:cxn modelId="{078A50F3-66EA-4A93-B74C-FC5D7BF0604A}" type="presOf" srcId="{A6A0E72E-9556-4AC8-A773-5847111E79EB}" destId="{569534D5-F5C7-42AC-AC4D-4BF4CA81007C}" srcOrd="1" destOrd="0" presId="urn:microsoft.com/office/officeart/2005/8/layout/process2"/>
    <dgm:cxn modelId="{837FE221-85AD-4773-AE3A-AD4CB7C6CD97}" type="presOf" srcId="{E82FC75C-9E00-444E-BCDE-BA6028B4D318}" destId="{2EEA2C99-D37F-4162-9D73-E186B2BA52C3}" srcOrd="0" destOrd="0" presId="urn:microsoft.com/office/officeart/2005/8/layout/process2"/>
    <dgm:cxn modelId="{0388352E-D54A-4668-B1E2-B8D633742741}" type="presOf" srcId="{7181BDD7-99C5-4937-A97B-9012DA24C3B3}" destId="{95E030F6-CFB5-42E9-A0FA-2497AC143F24}" srcOrd="0" destOrd="0" presId="urn:microsoft.com/office/officeart/2005/8/layout/process2"/>
    <dgm:cxn modelId="{24E777C4-0D51-4435-AD69-7CE21786342A}" srcId="{3C1F8E05-5607-4CBA-8CAC-F4463505EE88}" destId="{E82FC75C-9E00-444E-BCDE-BA6028B4D318}" srcOrd="0" destOrd="0" parTransId="{64891B0A-3002-4C31-8A66-841D5A7AF8F1}" sibTransId="{A6A0E72E-9556-4AC8-A773-5847111E79EB}"/>
    <dgm:cxn modelId="{9574FA3D-C8FA-4799-8223-CD253EC3DBF2}" type="presOf" srcId="{FB015C8F-C43C-4EB0-A228-8F7F5A5BF176}" destId="{81DE1A9D-78CB-4CFD-947C-3FE813DE8649}" srcOrd="0" destOrd="0" presId="urn:microsoft.com/office/officeart/2005/8/layout/process2"/>
    <dgm:cxn modelId="{B49BDF25-2419-4B03-A4A2-55F2E6EA4A59}" type="presParOf" srcId="{3FA39847-26B5-4D13-A4A8-1F3FA64098AA}" destId="{2EEA2C99-D37F-4162-9D73-E186B2BA52C3}" srcOrd="0" destOrd="0" presId="urn:microsoft.com/office/officeart/2005/8/layout/process2"/>
    <dgm:cxn modelId="{5D98E0BE-5DA3-4D92-8766-898483085B86}" type="presParOf" srcId="{3FA39847-26B5-4D13-A4A8-1F3FA64098AA}" destId="{CA434E5E-6CAE-41AF-86FF-53C9FDDBB1D2}" srcOrd="1" destOrd="0" presId="urn:microsoft.com/office/officeart/2005/8/layout/process2"/>
    <dgm:cxn modelId="{1FDB59FB-7E85-4BD4-BCF2-9E1A26B2D1CF}" type="presParOf" srcId="{CA434E5E-6CAE-41AF-86FF-53C9FDDBB1D2}" destId="{569534D5-F5C7-42AC-AC4D-4BF4CA81007C}" srcOrd="0" destOrd="0" presId="urn:microsoft.com/office/officeart/2005/8/layout/process2"/>
    <dgm:cxn modelId="{3D782F4B-6D1D-4918-8489-CF5F2A0F9AD6}" type="presParOf" srcId="{3FA39847-26B5-4D13-A4A8-1F3FA64098AA}" destId="{F83A4F02-73DF-4ABB-AE54-F4BCFCC16A55}" srcOrd="2" destOrd="0" presId="urn:microsoft.com/office/officeart/2005/8/layout/process2"/>
    <dgm:cxn modelId="{51EBE9CC-69C8-4363-B120-3A2E19DD0382}" type="presParOf" srcId="{3FA39847-26B5-4D13-A4A8-1F3FA64098AA}" destId="{95E030F6-CFB5-42E9-A0FA-2497AC143F24}" srcOrd="3" destOrd="0" presId="urn:microsoft.com/office/officeart/2005/8/layout/process2"/>
    <dgm:cxn modelId="{F6EB4E35-1123-4F60-BB80-58F41ADC9A04}" type="presParOf" srcId="{95E030F6-CFB5-42E9-A0FA-2497AC143F24}" destId="{5A804038-4756-4A21-85DF-DF621E1ED482}" srcOrd="0" destOrd="0" presId="urn:microsoft.com/office/officeart/2005/8/layout/process2"/>
    <dgm:cxn modelId="{5EF17917-CDAF-4AD1-8736-2BFCF6B0E443}" type="presParOf" srcId="{3FA39847-26B5-4D13-A4A8-1F3FA64098AA}" destId="{81DE1A9D-78CB-4CFD-947C-3FE813DE8649}"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C1F8E05-5607-4CBA-8CAC-F4463505EE88}"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E82FC75C-9E00-444E-BCDE-BA6028B4D318}">
      <dgm:prSet/>
      <dgm:spPr/>
      <dgm:t>
        <a:bodyPr/>
        <a:lstStyle/>
        <a:p>
          <a:pPr rtl="0"/>
          <a:r>
            <a:rPr lang="en-US" b="0" i="0" dirty="0" smtClean="0"/>
            <a:t>Expedited protocol approved on January 1, 2019 (ESU required before January 1, 2022)</a:t>
          </a:r>
          <a:endParaRPr lang="en-US" dirty="0"/>
        </a:p>
      </dgm:t>
    </dgm:pt>
    <dgm:pt modelId="{64891B0A-3002-4C31-8A66-841D5A7AF8F1}" type="parTrans" cxnId="{24E777C4-0D51-4435-AD69-7CE21786342A}">
      <dgm:prSet/>
      <dgm:spPr/>
      <dgm:t>
        <a:bodyPr/>
        <a:lstStyle/>
        <a:p>
          <a:endParaRPr lang="en-US"/>
        </a:p>
      </dgm:t>
    </dgm:pt>
    <dgm:pt modelId="{A6A0E72E-9556-4AC8-A773-5847111E79EB}" type="sibTrans" cxnId="{24E777C4-0D51-4435-AD69-7CE21786342A}">
      <dgm:prSet/>
      <dgm:spPr/>
      <dgm:t>
        <a:bodyPr/>
        <a:lstStyle/>
        <a:p>
          <a:endParaRPr lang="en-US"/>
        </a:p>
      </dgm:t>
    </dgm:pt>
    <dgm:pt modelId="{FB015C8F-C43C-4EB0-A228-8F7F5A5BF176}">
      <dgm:prSet/>
      <dgm:spPr/>
      <dgm:t>
        <a:bodyPr/>
        <a:lstStyle/>
        <a:p>
          <a:pPr rtl="0"/>
          <a:r>
            <a:rPr lang="en-US" dirty="0" smtClean="0"/>
            <a:t>Protocol completed – Submit ESU Only prior to January 1, 2022</a:t>
          </a:r>
          <a:endParaRPr lang="en-US" dirty="0"/>
        </a:p>
      </dgm:t>
    </dgm:pt>
    <dgm:pt modelId="{8DC0888E-84EC-4076-AC89-05517C1C007F}" type="parTrans" cxnId="{9D8A2613-D918-40E1-B8B2-4D848244547B}">
      <dgm:prSet/>
      <dgm:spPr/>
      <dgm:t>
        <a:bodyPr/>
        <a:lstStyle/>
        <a:p>
          <a:endParaRPr lang="en-US"/>
        </a:p>
      </dgm:t>
    </dgm:pt>
    <dgm:pt modelId="{131731A1-800B-4E98-80EB-92814B5F7D49}" type="sibTrans" cxnId="{9D8A2613-D918-40E1-B8B2-4D848244547B}">
      <dgm:prSet/>
      <dgm:spPr/>
      <dgm:t>
        <a:bodyPr/>
        <a:lstStyle/>
        <a:p>
          <a:endParaRPr lang="en-US"/>
        </a:p>
      </dgm:t>
    </dgm:pt>
    <dgm:pt modelId="{72C5403D-52BC-4434-8317-127486B7BA4C}">
      <dgm:prSet/>
      <dgm:spPr>
        <a:solidFill>
          <a:schemeClr val="bg1">
            <a:lumMod val="65000"/>
          </a:schemeClr>
        </a:solidFill>
      </dgm:spPr>
      <dgm:t>
        <a:bodyPr/>
        <a:lstStyle/>
        <a:p>
          <a:pPr rtl="0"/>
          <a:r>
            <a:rPr lang="en-US" i="1" dirty="0" smtClean="0"/>
            <a:t>No protocol changes</a:t>
          </a:r>
          <a:endParaRPr lang="en-US" i="1" dirty="0"/>
        </a:p>
      </dgm:t>
    </dgm:pt>
    <dgm:pt modelId="{E732E0F3-A74E-474C-B737-D90E60D9C9E2}" type="parTrans" cxnId="{61A01489-F1A3-4D0D-AA51-15EFAA8BA04A}">
      <dgm:prSet/>
      <dgm:spPr/>
      <dgm:t>
        <a:bodyPr/>
        <a:lstStyle/>
        <a:p>
          <a:endParaRPr lang="en-US"/>
        </a:p>
      </dgm:t>
    </dgm:pt>
    <dgm:pt modelId="{DC1D1E2A-A774-44E2-B412-38B8CB3A2D04}" type="sibTrans" cxnId="{61A01489-F1A3-4D0D-AA51-15EFAA8BA04A}">
      <dgm:prSet/>
      <dgm:spPr/>
      <dgm:t>
        <a:bodyPr/>
        <a:lstStyle/>
        <a:p>
          <a:endParaRPr lang="en-US"/>
        </a:p>
      </dgm:t>
    </dgm:pt>
    <dgm:pt modelId="{3FA39847-26B5-4D13-A4A8-1F3FA64098AA}" type="pres">
      <dgm:prSet presAssocID="{3C1F8E05-5607-4CBA-8CAC-F4463505EE88}" presName="linearFlow" presStyleCnt="0">
        <dgm:presLayoutVars>
          <dgm:resizeHandles val="exact"/>
        </dgm:presLayoutVars>
      </dgm:prSet>
      <dgm:spPr/>
      <dgm:t>
        <a:bodyPr/>
        <a:lstStyle/>
        <a:p>
          <a:endParaRPr lang="en-US"/>
        </a:p>
      </dgm:t>
    </dgm:pt>
    <dgm:pt modelId="{2EEA2C99-D37F-4162-9D73-E186B2BA52C3}" type="pres">
      <dgm:prSet presAssocID="{E82FC75C-9E00-444E-BCDE-BA6028B4D318}" presName="node" presStyleLbl="node1" presStyleIdx="0" presStyleCnt="3">
        <dgm:presLayoutVars>
          <dgm:bulletEnabled val="1"/>
        </dgm:presLayoutVars>
      </dgm:prSet>
      <dgm:spPr/>
      <dgm:t>
        <a:bodyPr/>
        <a:lstStyle/>
        <a:p>
          <a:endParaRPr lang="en-US"/>
        </a:p>
      </dgm:t>
    </dgm:pt>
    <dgm:pt modelId="{CA434E5E-6CAE-41AF-86FF-53C9FDDBB1D2}" type="pres">
      <dgm:prSet presAssocID="{A6A0E72E-9556-4AC8-A773-5847111E79EB}" presName="sibTrans" presStyleLbl="sibTrans2D1" presStyleIdx="0" presStyleCnt="2"/>
      <dgm:spPr/>
      <dgm:t>
        <a:bodyPr/>
        <a:lstStyle/>
        <a:p>
          <a:endParaRPr lang="en-US"/>
        </a:p>
      </dgm:t>
    </dgm:pt>
    <dgm:pt modelId="{569534D5-F5C7-42AC-AC4D-4BF4CA81007C}" type="pres">
      <dgm:prSet presAssocID="{A6A0E72E-9556-4AC8-A773-5847111E79EB}" presName="connectorText" presStyleLbl="sibTrans2D1" presStyleIdx="0" presStyleCnt="2"/>
      <dgm:spPr/>
      <dgm:t>
        <a:bodyPr/>
        <a:lstStyle/>
        <a:p>
          <a:endParaRPr lang="en-US"/>
        </a:p>
      </dgm:t>
    </dgm:pt>
    <dgm:pt modelId="{537C9AF9-133B-4CA5-8B6C-E8AC80885D72}" type="pres">
      <dgm:prSet presAssocID="{72C5403D-52BC-4434-8317-127486B7BA4C}" presName="node" presStyleLbl="node1" presStyleIdx="1" presStyleCnt="3">
        <dgm:presLayoutVars>
          <dgm:bulletEnabled val="1"/>
        </dgm:presLayoutVars>
      </dgm:prSet>
      <dgm:spPr/>
      <dgm:t>
        <a:bodyPr/>
        <a:lstStyle/>
        <a:p>
          <a:endParaRPr lang="en-US"/>
        </a:p>
      </dgm:t>
    </dgm:pt>
    <dgm:pt modelId="{BDC8CD87-C38B-4C78-ABC7-8D3650D05C50}" type="pres">
      <dgm:prSet presAssocID="{DC1D1E2A-A774-44E2-B412-38B8CB3A2D04}" presName="sibTrans" presStyleLbl="sibTrans2D1" presStyleIdx="1" presStyleCnt="2"/>
      <dgm:spPr/>
      <dgm:t>
        <a:bodyPr/>
        <a:lstStyle/>
        <a:p>
          <a:endParaRPr lang="en-US"/>
        </a:p>
      </dgm:t>
    </dgm:pt>
    <dgm:pt modelId="{10F90D04-1977-41CD-A211-AD6D6884709B}" type="pres">
      <dgm:prSet presAssocID="{DC1D1E2A-A774-44E2-B412-38B8CB3A2D04}" presName="connectorText" presStyleLbl="sibTrans2D1" presStyleIdx="1" presStyleCnt="2"/>
      <dgm:spPr/>
      <dgm:t>
        <a:bodyPr/>
        <a:lstStyle/>
        <a:p>
          <a:endParaRPr lang="en-US"/>
        </a:p>
      </dgm:t>
    </dgm:pt>
    <dgm:pt modelId="{81DE1A9D-78CB-4CFD-947C-3FE813DE8649}" type="pres">
      <dgm:prSet presAssocID="{FB015C8F-C43C-4EB0-A228-8F7F5A5BF176}" presName="node" presStyleLbl="node1" presStyleIdx="2" presStyleCnt="3">
        <dgm:presLayoutVars>
          <dgm:bulletEnabled val="1"/>
        </dgm:presLayoutVars>
      </dgm:prSet>
      <dgm:spPr/>
      <dgm:t>
        <a:bodyPr/>
        <a:lstStyle/>
        <a:p>
          <a:endParaRPr lang="en-US"/>
        </a:p>
      </dgm:t>
    </dgm:pt>
  </dgm:ptLst>
  <dgm:cxnLst>
    <dgm:cxn modelId="{61A01489-F1A3-4D0D-AA51-15EFAA8BA04A}" srcId="{3C1F8E05-5607-4CBA-8CAC-F4463505EE88}" destId="{72C5403D-52BC-4434-8317-127486B7BA4C}" srcOrd="1" destOrd="0" parTransId="{E732E0F3-A74E-474C-B737-D90E60D9C9E2}" sibTransId="{DC1D1E2A-A774-44E2-B412-38B8CB3A2D04}"/>
    <dgm:cxn modelId="{6B0A67A8-9240-4C48-A340-C300497ECF2F}" type="presOf" srcId="{3C1F8E05-5607-4CBA-8CAC-F4463505EE88}" destId="{3FA39847-26B5-4D13-A4A8-1F3FA64098AA}" srcOrd="0" destOrd="0" presId="urn:microsoft.com/office/officeart/2005/8/layout/process2"/>
    <dgm:cxn modelId="{D66F4701-18D3-48A0-87F2-F531876296CC}" type="presOf" srcId="{DC1D1E2A-A774-44E2-B412-38B8CB3A2D04}" destId="{10F90D04-1977-41CD-A211-AD6D6884709B}" srcOrd="1" destOrd="0" presId="urn:microsoft.com/office/officeart/2005/8/layout/process2"/>
    <dgm:cxn modelId="{5B5C327F-B559-4251-97F8-22192CB88B5B}" type="presOf" srcId="{A6A0E72E-9556-4AC8-A773-5847111E79EB}" destId="{CA434E5E-6CAE-41AF-86FF-53C9FDDBB1D2}" srcOrd="0" destOrd="0" presId="urn:microsoft.com/office/officeart/2005/8/layout/process2"/>
    <dgm:cxn modelId="{9D8A2613-D918-40E1-B8B2-4D848244547B}" srcId="{3C1F8E05-5607-4CBA-8CAC-F4463505EE88}" destId="{FB015C8F-C43C-4EB0-A228-8F7F5A5BF176}" srcOrd="2" destOrd="0" parTransId="{8DC0888E-84EC-4076-AC89-05517C1C007F}" sibTransId="{131731A1-800B-4E98-80EB-92814B5F7D49}"/>
    <dgm:cxn modelId="{078A50F3-66EA-4A93-B74C-FC5D7BF0604A}" type="presOf" srcId="{A6A0E72E-9556-4AC8-A773-5847111E79EB}" destId="{569534D5-F5C7-42AC-AC4D-4BF4CA81007C}" srcOrd="1" destOrd="0" presId="urn:microsoft.com/office/officeart/2005/8/layout/process2"/>
    <dgm:cxn modelId="{837FE221-85AD-4773-AE3A-AD4CB7C6CD97}" type="presOf" srcId="{E82FC75C-9E00-444E-BCDE-BA6028B4D318}" destId="{2EEA2C99-D37F-4162-9D73-E186B2BA52C3}" srcOrd="0" destOrd="0" presId="urn:microsoft.com/office/officeart/2005/8/layout/process2"/>
    <dgm:cxn modelId="{2233E602-90D4-45CC-A72D-43B29936A4D9}" type="presOf" srcId="{DC1D1E2A-A774-44E2-B412-38B8CB3A2D04}" destId="{BDC8CD87-C38B-4C78-ABC7-8D3650D05C50}" srcOrd="0" destOrd="0" presId="urn:microsoft.com/office/officeart/2005/8/layout/process2"/>
    <dgm:cxn modelId="{24E777C4-0D51-4435-AD69-7CE21786342A}" srcId="{3C1F8E05-5607-4CBA-8CAC-F4463505EE88}" destId="{E82FC75C-9E00-444E-BCDE-BA6028B4D318}" srcOrd="0" destOrd="0" parTransId="{64891B0A-3002-4C31-8A66-841D5A7AF8F1}" sibTransId="{A6A0E72E-9556-4AC8-A773-5847111E79EB}"/>
    <dgm:cxn modelId="{9574FA3D-C8FA-4799-8223-CD253EC3DBF2}" type="presOf" srcId="{FB015C8F-C43C-4EB0-A228-8F7F5A5BF176}" destId="{81DE1A9D-78CB-4CFD-947C-3FE813DE8649}" srcOrd="0" destOrd="0" presId="urn:microsoft.com/office/officeart/2005/8/layout/process2"/>
    <dgm:cxn modelId="{A9A8A362-FDB1-47E4-A0AB-E2C25016730D}" type="presOf" srcId="{72C5403D-52BC-4434-8317-127486B7BA4C}" destId="{537C9AF9-133B-4CA5-8B6C-E8AC80885D72}" srcOrd="0" destOrd="0" presId="urn:microsoft.com/office/officeart/2005/8/layout/process2"/>
    <dgm:cxn modelId="{B49BDF25-2419-4B03-A4A2-55F2E6EA4A59}" type="presParOf" srcId="{3FA39847-26B5-4D13-A4A8-1F3FA64098AA}" destId="{2EEA2C99-D37F-4162-9D73-E186B2BA52C3}" srcOrd="0" destOrd="0" presId="urn:microsoft.com/office/officeart/2005/8/layout/process2"/>
    <dgm:cxn modelId="{5D98E0BE-5DA3-4D92-8766-898483085B86}" type="presParOf" srcId="{3FA39847-26B5-4D13-A4A8-1F3FA64098AA}" destId="{CA434E5E-6CAE-41AF-86FF-53C9FDDBB1D2}" srcOrd="1" destOrd="0" presId="urn:microsoft.com/office/officeart/2005/8/layout/process2"/>
    <dgm:cxn modelId="{1FDB59FB-7E85-4BD4-BCF2-9E1A26B2D1CF}" type="presParOf" srcId="{CA434E5E-6CAE-41AF-86FF-53C9FDDBB1D2}" destId="{569534D5-F5C7-42AC-AC4D-4BF4CA81007C}" srcOrd="0" destOrd="0" presId="urn:microsoft.com/office/officeart/2005/8/layout/process2"/>
    <dgm:cxn modelId="{A1D80F83-86B6-45B8-B6C7-508F846C9DE9}" type="presParOf" srcId="{3FA39847-26B5-4D13-A4A8-1F3FA64098AA}" destId="{537C9AF9-133B-4CA5-8B6C-E8AC80885D72}" srcOrd="2" destOrd="0" presId="urn:microsoft.com/office/officeart/2005/8/layout/process2"/>
    <dgm:cxn modelId="{12D54E0C-76BB-48C0-AE14-97BD17ACB64A}" type="presParOf" srcId="{3FA39847-26B5-4D13-A4A8-1F3FA64098AA}" destId="{BDC8CD87-C38B-4C78-ABC7-8D3650D05C50}" srcOrd="3" destOrd="0" presId="urn:microsoft.com/office/officeart/2005/8/layout/process2"/>
    <dgm:cxn modelId="{B5AC308C-9287-4642-87B0-90F88E8B08D9}" type="presParOf" srcId="{BDC8CD87-C38B-4C78-ABC7-8D3650D05C50}" destId="{10F90D04-1977-41CD-A211-AD6D6884709B}" srcOrd="0" destOrd="0" presId="urn:microsoft.com/office/officeart/2005/8/layout/process2"/>
    <dgm:cxn modelId="{5EF17917-CDAF-4AD1-8736-2BFCF6B0E443}" type="presParOf" srcId="{3FA39847-26B5-4D13-A4A8-1F3FA64098AA}" destId="{81DE1A9D-78CB-4CFD-947C-3FE813DE8649}"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EA2C99-D37F-4162-9D73-E186B2BA52C3}">
      <dsp:nvSpPr>
        <dsp:cNvPr id="0" name=""/>
        <dsp:cNvSpPr/>
      </dsp:nvSpPr>
      <dsp:spPr>
        <a:xfrm>
          <a:off x="2866466" y="0"/>
          <a:ext cx="2420467" cy="124927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0" i="0" kern="1200" dirty="0" smtClean="0"/>
            <a:t>Expedited protocol approved on January 1, 2019 (ESU required before January 1, 2022)</a:t>
          </a:r>
          <a:endParaRPr lang="en-US" sz="1800" kern="1200" dirty="0"/>
        </a:p>
      </dsp:txBody>
      <dsp:txXfrm>
        <a:off x="2903056" y="36590"/>
        <a:ext cx="2347287" cy="1176093"/>
      </dsp:txXfrm>
    </dsp:sp>
    <dsp:sp modelId="{CA434E5E-6CAE-41AF-86FF-53C9FDDBB1D2}">
      <dsp:nvSpPr>
        <dsp:cNvPr id="0" name=""/>
        <dsp:cNvSpPr/>
      </dsp:nvSpPr>
      <dsp:spPr>
        <a:xfrm rot="5400000">
          <a:off x="3842461" y="1280505"/>
          <a:ext cx="468477" cy="56217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5400000">
        <a:off x="3908049" y="1327353"/>
        <a:ext cx="337303" cy="327934"/>
      </dsp:txXfrm>
    </dsp:sp>
    <dsp:sp modelId="{F83A4F02-73DF-4ABB-AE54-F4BCFCC16A55}">
      <dsp:nvSpPr>
        <dsp:cNvPr id="0" name=""/>
        <dsp:cNvSpPr/>
      </dsp:nvSpPr>
      <dsp:spPr>
        <a:xfrm>
          <a:off x="2866466" y="1873910"/>
          <a:ext cx="2420467" cy="124927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t>Amendment approved June 1, 2020 (ESU required before June 1, 2023)</a:t>
          </a:r>
          <a:endParaRPr lang="en-US" sz="1800" kern="1200" dirty="0"/>
        </a:p>
      </dsp:txBody>
      <dsp:txXfrm>
        <a:off x="2903056" y="1910500"/>
        <a:ext cx="2347287" cy="1176093"/>
      </dsp:txXfrm>
    </dsp:sp>
    <dsp:sp modelId="{95E030F6-CFB5-42E9-A0FA-2497AC143F24}">
      <dsp:nvSpPr>
        <dsp:cNvPr id="0" name=""/>
        <dsp:cNvSpPr/>
      </dsp:nvSpPr>
      <dsp:spPr>
        <a:xfrm rot="5400000">
          <a:off x="3842461" y="3154415"/>
          <a:ext cx="468477" cy="56217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5400000">
        <a:off x="3908049" y="3201263"/>
        <a:ext cx="337303" cy="327934"/>
      </dsp:txXfrm>
    </dsp:sp>
    <dsp:sp modelId="{81DE1A9D-78CB-4CFD-947C-3FE813DE8649}">
      <dsp:nvSpPr>
        <dsp:cNvPr id="0" name=""/>
        <dsp:cNvSpPr/>
      </dsp:nvSpPr>
      <dsp:spPr>
        <a:xfrm>
          <a:off x="2866466" y="3747820"/>
          <a:ext cx="2420467" cy="124927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t>Protocol completed – Submit ESU Only prior to June 1, 2023</a:t>
          </a:r>
          <a:endParaRPr lang="en-US" sz="1800" kern="1200" dirty="0"/>
        </a:p>
      </dsp:txBody>
      <dsp:txXfrm>
        <a:off x="2903056" y="3784410"/>
        <a:ext cx="2347287" cy="11760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EA2C99-D37F-4162-9D73-E186B2BA52C3}">
      <dsp:nvSpPr>
        <dsp:cNvPr id="0" name=""/>
        <dsp:cNvSpPr/>
      </dsp:nvSpPr>
      <dsp:spPr>
        <a:xfrm>
          <a:off x="2866466" y="0"/>
          <a:ext cx="2420467" cy="124927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0" i="0" kern="1200" dirty="0" smtClean="0"/>
            <a:t>Expedited protocol approved on January 1, 2019 (ESU required before January 1, 2022)</a:t>
          </a:r>
          <a:endParaRPr lang="en-US" sz="1800" kern="1200" dirty="0"/>
        </a:p>
      </dsp:txBody>
      <dsp:txXfrm>
        <a:off x="2903056" y="36590"/>
        <a:ext cx="2347287" cy="1176093"/>
      </dsp:txXfrm>
    </dsp:sp>
    <dsp:sp modelId="{CA434E5E-6CAE-41AF-86FF-53C9FDDBB1D2}">
      <dsp:nvSpPr>
        <dsp:cNvPr id="0" name=""/>
        <dsp:cNvSpPr/>
      </dsp:nvSpPr>
      <dsp:spPr>
        <a:xfrm rot="5400000">
          <a:off x="3842461" y="1280505"/>
          <a:ext cx="468477" cy="56217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5400000">
        <a:off x="3908049" y="1327353"/>
        <a:ext cx="337303" cy="327934"/>
      </dsp:txXfrm>
    </dsp:sp>
    <dsp:sp modelId="{537C9AF9-133B-4CA5-8B6C-E8AC80885D72}">
      <dsp:nvSpPr>
        <dsp:cNvPr id="0" name=""/>
        <dsp:cNvSpPr/>
      </dsp:nvSpPr>
      <dsp:spPr>
        <a:xfrm>
          <a:off x="2866466" y="1873910"/>
          <a:ext cx="2420467" cy="1249273"/>
        </a:xfrm>
        <a:prstGeom prst="roundRect">
          <a:avLst>
            <a:gd name="adj" fmla="val 10000"/>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i="1" kern="1200" dirty="0" smtClean="0"/>
            <a:t>No protocol changes</a:t>
          </a:r>
          <a:endParaRPr lang="en-US" sz="1800" i="1" kern="1200" dirty="0"/>
        </a:p>
      </dsp:txBody>
      <dsp:txXfrm>
        <a:off x="2903056" y="1910500"/>
        <a:ext cx="2347287" cy="1176093"/>
      </dsp:txXfrm>
    </dsp:sp>
    <dsp:sp modelId="{BDC8CD87-C38B-4C78-ABC7-8D3650D05C50}">
      <dsp:nvSpPr>
        <dsp:cNvPr id="0" name=""/>
        <dsp:cNvSpPr/>
      </dsp:nvSpPr>
      <dsp:spPr>
        <a:xfrm rot="5400000">
          <a:off x="3842461" y="3154415"/>
          <a:ext cx="468477" cy="56217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5400000">
        <a:off x="3908049" y="3201263"/>
        <a:ext cx="337303" cy="327934"/>
      </dsp:txXfrm>
    </dsp:sp>
    <dsp:sp modelId="{81DE1A9D-78CB-4CFD-947C-3FE813DE8649}">
      <dsp:nvSpPr>
        <dsp:cNvPr id="0" name=""/>
        <dsp:cNvSpPr/>
      </dsp:nvSpPr>
      <dsp:spPr>
        <a:xfrm>
          <a:off x="2866466" y="3747820"/>
          <a:ext cx="2420467" cy="124927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t>Protocol completed – Submit ESU Only prior to January 1, 2022</a:t>
          </a:r>
          <a:endParaRPr lang="en-US" sz="1800" kern="1200" dirty="0"/>
        </a:p>
      </dsp:txBody>
      <dsp:txXfrm>
        <a:off x="2903056" y="3784410"/>
        <a:ext cx="2347287" cy="1176093"/>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01588" y="3537814"/>
            <a:ext cx="8072584" cy="774663"/>
          </a:xfrm>
          <a:prstGeom prst="rect">
            <a:avLst/>
          </a:prstGeom>
        </p:spPr>
        <p:txBody>
          <a:bodyPr>
            <a:normAutofit/>
          </a:bodyPr>
          <a:lstStyle>
            <a:lvl1pPr algn="l">
              <a:defRPr sz="4000">
                <a:solidFill>
                  <a:schemeClr val="bg1"/>
                </a:solidFill>
                <a:latin typeface="Calibri"/>
                <a:cs typeface="Calibri"/>
              </a:defRPr>
            </a:lvl1pPr>
          </a:lstStyle>
          <a:p>
            <a:r>
              <a:rPr lang="en-US" dirty="0" smtClean="0"/>
              <a:t>Click to edit title</a:t>
            </a:r>
            <a:endParaRPr lang="en-US" dirty="0"/>
          </a:p>
        </p:txBody>
      </p:sp>
      <p:sp>
        <p:nvSpPr>
          <p:cNvPr id="3" name="Subtitle 2"/>
          <p:cNvSpPr>
            <a:spLocks noGrp="1"/>
          </p:cNvSpPr>
          <p:nvPr>
            <p:ph type="subTitle" idx="1" hasCustomPrompt="1"/>
          </p:nvPr>
        </p:nvSpPr>
        <p:spPr>
          <a:xfrm>
            <a:off x="601589" y="4322719"/>
            <a:ext cx="8072583" cy="562145"/>
          </a:xfrm>
          <a:prstGeom prst="rect">
            <a:avLst/>
          </a:prstGeom>
        </p:spPr>
        <p:txBody>
          <a:bodyPr>
            <a:normAutofit/>
          </a:bodyPr>
          <a:lstStyle>
            <a:lvl1pPr marL="0" indent="0" algn="l">
              <a:buNone/>
              <a:defRPr sz="1800">
                <a:solidFill>
                  <a:schemeClr val="bg1">
                    <a:lumMod val="85000"/>
                  </a:schemeClr>
                </a:solidFill>
                <a:latin typeface="Calibri"/>
                <a:cs typeface="Calibr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subtitle</a:t>
            </a:r>
            <a:endParaRPr lang="en-US" dirty="0"/>
          </a:p>
        </p:txBody>
      </p:sp>
      <p:pic>
        <p:nvPicPr>
          <p:cNvPr id="4" name="Picture 3" descr="UAB_WORDMARK_white_tag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60539" y="5793221"/>
            <a:ext cx="3347207" cy="762724"/>
          </a:xfrm>
          <a:prstGeom prst="rect">
            <a:avLst/>
          </a:prstGeom>
        </p:spPr>
      </p:pic>
    </p:spTree>
    <p:extLst>
      <p:ext uri="{BB962C8B-B14F-4D97-AF65-F5344CB8AC3E}">
        <p14:creationId xmlns:p14="http://schemas.microsoft.com/office/powerpoint/2010/main" val="41939749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6837D29-EB0D-40DF-802E-1B01FA4331B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640694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8F57C0E-95AE-42C6-B050-E2155C1011FC}"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7293039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AC602B0-6E68-47CA-83AC-A4111511249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7224529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BB22871-D45C-4E35-B062-64AE680C5D45}"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253924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49DC6D1-6695-4459-9411-41967FAB8493}"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001669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18207"/>
            <a:ext cx="8229600" cy="980965"/>
          </a:xfrm>
          <a:prstGeom prst="rect">
            <a:avLst/>
          </a:prstGeom>
        </p:spPr>
        <p:txBody>
          <a:bodyPr>
            <a:noAutofit/>
          </a:bodyPr>
          <a:lstStyle>
            <a:lvl1pPr algn="l">
              <a:defRPr sz="3000" b="1">
                <a:solidFill>
                  <a:schemeClr val="tx1"/>
                </a:solidFill>
                <a:latin typeface="Calibri"/>
                <a:cs typeface="Calibri"/>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809834"/>
            <a:ext cx="8229600" cy="4558860"/>
          </a:xfrm>
          <a:prstGeom prst="rect">
            <a:avLst/>
          </a:prstGeom>
        </p:spPr>
        <p:txBody>
          <a:bodyPr/>
          <a:lstStyle>
            <a:lvl1pPr marL="342900" indent="-342900">
              <a:spcBef>
                <a:spcPts val="800"/>
              </a:spcBef>
              <a:spcAft>
                <a:spcPts val="0"/>
              </a:spcAft>
              <a:buFont typeface="Arial"/>
              <a:buChar char="•"/>
              <a:defRPr sz="2800" b="0" i="0">
                <a:latin typeface="Calibri"/>
                <a:cs typeface="Calibri"/>
              </a:defRPr>
            </a:lvl1pPr>
            <a:lvl2pPr marL="684213" indent="-339725">
              <a:spcBef>
                <a:spcPts val="800"/>
              </a:spcBef>
              <a:spcAft>
                <a:spcPts val="0"/>
              </a:spcAft>
              <a:buFont typeface="Arial"/>
              <a:buChar char="•"/>
              <a:tabLst>
                <a:tab pos="627063" algn="l"/>
              </a:tabLst>
              <a:defRPr sz="2400" b="0" i="0">
                <a:latin typeface="Calibri"/>
                <a:cs typeface="Calibri"/>
              </a:defRPr>
            </a:lvl2pPr>
            <a:lvl3pPr marL="971550" indent="-231775">
              <a:spcBef>
                <a:spcPts val="800"/>
              </a:spcBef>
              <a:spcAft>
                <a:spcPts val="0"/>
              </a:spcAft>
              <a:buFont typeface="Arial"/>
              <a:buChar char="•"/>
              <a:defRPr sz="2000" b="0" i="0">
                <a:latin typeface="Calibri"/>
                <a:cs typeface="Calibri"/>
              </a:defRPr>
            </a:lvl3pPr>
            <a:lvl4pPr marL="1316038" indent="-287338">
              <a:spcBef>
                <a:spcPts val="800"/>
              </a:spcBef>
              <a:spcAft>
                <a:spcPts val="0"/>
              </a:spcAft>
              <a:buFont typeface="Arial"/>
              <a:buChar char="•"/>
              <a:defRPr sz="1600" b="0" i="0">
                <a:latin typeface="Calibri"/>
                <a:cs typeface="Calibri"/>
              </a:defRPr>
            </a:lvl4pPr>
            <a:lvl5pPr marL="1598613" indent="-282575">
              <a:defRPr b="0" i="0">
                <a:latin typeface="Avenir Roman"/>
                <a:cs typeface="Avenir Roman"/>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pic>
        <p:nvPicPr>
          <p:cNvPr id="4" name="Picture 3" descr="sitelogo.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823" y="6471321"/>
            <a:ext cx="1733177" cy="304269"/>
          </a:xfrm>
          <a:prstGeom prst="rect">
            <a:avLst/>
          </a:prstGeom>
        </p:spPr>
      </p:pic>
    </p:spTree>
    <p:extLst>
      <p:ext uri="{BB962C8B-B14F-4D97-AF65-F5344CB8AC3E}">
        <p14:creationId xmlns:p14="http://schemas.microsoft.com/office/powerpoint/2010/main" val="31454968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457200" y="1021474"/>
            <a:ext cx="8229600" cy="567564"/>
          </a:xfrm>
          <a:prstGeom prst="rect">
            <a:avLst/>
          </a:prstGeom>
        </p:spPr>
        <p:txBody>
          <a:bodyPr>
            <a:noAutofit/>
          </a:bodyPr>
          <a:lstStyle>
            <a:lvl1pPr algn="l" defTabSz="457200" rtl="0" eaLnBrk="1" latinLnBrk="0" hangingPunct="1">
              <a:spcBef>
                <a:spcPct val="0"/>
              </a:spcBef>
              <a:buNone/>
              <a:defRPr sz="3000" kern="1200">
                <a:solidFill>
                  <a:schemeClr val="accent3">
                    <a:lumMod val="75000"/>
                  </a:schemeClr>
                </a:solidFill>
                <a:latin typeface="Avenir Heavy"/>
                <a:ea typeface="+mj-ea"/>
                <a:cs typeface="Avenir Heavy"/>
              </a:defRPr>
            </a:lvl1pPr>
          </a:lstStyle>
          <a:p>
            <a:r>
              <a:rPr lang="en-US" sz="3000" dirty="0" smtClean="0">
                <a:solidFill>
                  <a:schemeClr val="tx1"/>
                </a:solidFill>
                <a:latin typeface="Calibri"/>
                <a:cs typeface="Calibri"/>
              </a:rPr>
              <a:t>Click to edit Master title style</a:t>
            </a:r>
            <a:endParaRPr lang="en-US" sz="3000" dirty="0">
              <a:solidFill>
                <a:schemeClr val="tx1"/>
              </a:solidFill>
              <a:latin typeface="Calibri"/>
              <a:cs typeface="Calibri"/>
            </a:endParaRPr>
          </a:p>
        </p:txBody>
      </p:sp>
      <p:pic>
        <p:nvPicPr>
          <p:cNvPr id="3" name="Picture 2" descr="sitelogo.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823" y="6471321"/>
            <a:ext cx="1733177" cy="304269"/>
          </a:xfrm>
          <a:prstGeom prst="rect">
            <a:avLst/>
          </a:prstGeom>
        </p:spPr>
      </p:pic>
    </p:spTree>
    <p:extLst>
      <p:ext uri="{BB962C8B-B14F-4D97-AF65-F5344CB8AC3E}">
        <p14:creationId xmlns:p14="http://schemas.microsoft.com/office/powerpoint/2010/main" val="457862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CEE2DBE-A8A2-4C84-98D8-22105C8F2F5E}"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280946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56AB4A-AA22-4632-973D-ED76C23CA48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2681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6D8B97D-258C-4960-B72A-6979C1351F3A}"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14154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4904A4C-1112-485F-9703-4A5B919E7DD0}"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691395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BBC5559-3967-4ACC-A9FB-FB9081DD537C}"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607125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9131C07-038E-4EB4-8A9A-E12B13E5D523}"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9035588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673098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Avenir Heavy"/>
          <a:ea typeface="+mj-ea"/>
          <a:cs typeface="Avenir Heavy"/>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defTabSz="914400"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defTabSz="914400"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defTabSz="914400" fontAlgn="base">
              <a:spcBef>
                <a:spcPct val="0"/>
              </a:spcBef>
              <a:spcAft>
                <a:spcPct val="0"/>
              </a:spcAft>
              <a:defRPr/>
            </a:pPr>
            <a:fld id="{882C5747-2D33-4463-A626-70B473B8C020}" type="slidenum">
              <a:rPr lang="en-US" altLang="en-US">
                <a:solidFill>
                  <a:srgbClr val="000000"/>
                </a:solidFill>
              </a:rPr>
              <a:pPr defTabSz="914400"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2640582426"/>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s://www.safecomputing.umich.edu/dataguide/?q=node/65"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2018 Revised Common Rule</a:t>
            </a:r>
            <a:endParaRPr lang="en-US" dirty="0"/>
          </a:p>
        </p:txBody>
      </p:sp>
      <p:sp>
        <p:nvSpPr>
          <p:cNvPr id="3" name="Subtitle 2"/>
          <p:cNvSpPr>
            <a:spLocks noGrp="1"/>
          </p:cNvSpPr>
          <p:nvPr>
            <p:ph type="subTitle" idx="1"/>
          </p:nvPr>
        </p:nvSpPr>
        <p:spPr/>
        <p:txBody>
          <a:bodyPr>
            <a:normAutofit fontScale="77500" lnSpcReduction="20000"/>
          </a:bodyPr>
          <a:lstStyle/>
          <a:p>
            <a:r>
              <a:rPr lang="en-US" sz="2800" dirty="0" smtClean="0"/>
              <a:t>An Introduction to Regulatory Changes to Human Subjects Research</a:t>
            </a:r>
            <a:endParaRPr lang="en-US" sz="2800" dirty="0"/>
          </a:p>
        </p:txBody>
      </p:sp>
    </p:spTree>
    <p:extLst>
      <p:ext uri="{BB962C8B-B14F-4D97-AF65-F5344CB8AC3E}">
        <p14:creationId xmlns:p14="http://schemas.microsoft.com/office/powerpoint/2010/main" val="30957470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Scholarly and Journalistic Activities – NOT RESEARCH</a:t>
            </a:r>
            <a:endParaRPr lang="en-US" dirty="0"/>
          </a:p>
        </p:txBody>
      </p:sp>
      <p:sp>
        <p:nvSpPr>
          <p:cNvPr id="3" name="Content Placeholder 2"/>
          <p:cNvSpPr>
            <a:spLocks noGrp="1"/>
          </p:cNvSpPr>
          <p:nvPr>
            <p:ph idx="1"/>
          </p:nvPr>
        </p:nvSpPr>
        <p:spPr>
          <a:xfrm>
            <a:off x="457200" y="1699172"/>
            <a:ext cx="8229600" cy="4669522"/>
          </a:xfrm>
        </p:spPr>
        <p:txBody>
          <a:bodyPr/>
          <a:lstStyle/>
          <a:p>
            <a:r>
              <a:rPr lang="en-US" dirty="0"/>
              <a:t>Scholarly and journalistic activities (</a:t>
            </a:r>
            <a:r>
              <a:rPr lang="en-US" i="1" dirty="0"/>
              <a:t>e.g.,</a:t>
            </a:r>
            <a:r>
              <a:rPr lang="en-US" dirty="0"/>
              <a:t> oral history, journalism, biography, literary criticism, legal research, and historical scholarship), including the collection and use of information, that focus directly on the specific individuals about whom the information is collected.</a:t>
            </a:r>
            <a:endParaRPr lang="en-US" dirty="0" smtClean="0"/>
          </a:p>
        </p:txBody>
      </p:sp>
    </p:spTree>
    <p:extLst>
      <p:ext uri="{BB962C8B-B14F-4D97-AF65-F5344CB8AC3E}">
        <p14:creationId xmlns:p14="http://schemas.microsoft.com/office/powerpoint/2010/main" val="59126874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Health Surveillance – NOT RESEARCH</a:t>
            </a:r>
            <a:endParaRPr lang="en-US" dirty="0"/>
          </a:p>
        </p:txBody>
      </p:sp>
      <p:sp>
        <p:nvSpPr>
          <p:cNvPr id="3" name="Content Placeholder 2"/>
          <p:cNvSpPr>
            <a:spLocks noGrp="1"/>
          </p:cNvSpPr>
          <p:nvPr>
            <p:ph idx="1"/>
          </p:nvPr>
        </p:nvSpPr>
        <p:spPr>
          <a:xfrm>
            <a:off x="457200" y="1699172"/>
            <a:ext cx="8229600" cy="4669522"/>
          </a:xfrm>
        </p:spPr>
        <p:txBody>
          <a:bodyPr/>
          <a:lstStyle/>
          <a:p>
            <a:r>
              <a:rPr lang="en-US" dirty="0"/>
              <a:t>Public health surveillance activities, including the collection and testing of information or biospecimens, conducted, supported, requested, ordered, required, or authorized by a public health authority. </a:t>
            </a:r>
            <a:endParaRPr lang="en-US" dirty="0" smtClean="0"/>
          </a:p>
        </p:txBody>
      </p:sp>
    </p:spTree>
    <p:extLst>
      <p:ext uri="{BB962C8B-B14F-4D97-AF65-F5344CB8AC3E}">
        <p14:creationId xmlns:p14="http://schemas.microsoft.com/office/powerpoint/2010/main" val="196240241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Subject</a:t>
            </a:r>
            <a:endParaRPr lang="en-US" dirty="0"/>
          </a:p>
        </p:txBody>
      </p:sp>
      <p:sp>
        <p:nvSpPr>
          <p:cNvPr id="3" name="Content Placeholder 2"/>
          <p:cNvSpPr>
            <a:spLocks noGrp="1"/>
          </p:cNvSpPr>
          <p:nvPr>
            <p:ph idx="1"/>
          </p:nvPr>
        </p:nvSpPr>
        <p:spPr>
          <a:xfrm>
            <a:off x="457200" y="1699172"/>
            <a:ext cx="8229600" cy="4669522"/>
          </a:xfrm>
        </p:spPr>
        <p:txBody>
          <a:bodyPr/>
          <a:lstStyle/>
          <a:p>
            <a:pPr fontAlgn="base"/>
            <a:r>
              <a:rPr lang="en-US" i="1" dirty="0"/>
              <a:t>Human subject</a:t>
            </a:r>
            <a:r>
              <a:rPr lang="en-US" dirty="0"/>
              <a:t> means a living individual about whom an investigator (whether professional or student) conducting research</a:t>
            </a:r>
            <a:r>
              <a:rPr lang="en-US" dirty="0" smtClean="0"/>
              <a:t>:</a:t>
            </a:r>
          </a:p>
          <a:p>
            <a:pPr lvl="1" fontAlgn="base"/>
            <a:r>
              <a:rPr lang="en-US" dirty="0" smtClean="0"/>
              <a:t>(</a:t>
            </a:r>
            <a:r>
              <a:rPr lang="en-US" dirty="0"/>
              <a:t>i) Obtains information or biospecimens through intervention or interaction with the individual, and uses, studies, or analyzes the information or biospecimens; or </a:t>
            </a:r>
            <a:endParaRPr lang="en-US" dirty="0" smtClean="0"/>
          </a:p>
          <a:p>
            <a:pPr lvl="1" fontAlgn="base"/>
            <a:r>
              <a:rPr lang="en-US" dirty="0" smtClean="0"/>
              <a:t>(</a:t>
            </a:r>
            <a:r>
              <a:rPr lang="en-US" dirty="0"/>
              <a:t>ii) Obtains, uses, studies, analyzes, or generates identifiable private information or identifiable biospecimens.</a:t>
            </a:r>
            <a:endParaRPr lang="en-US" dirty="0" smtClean="0"/>
          </a:p>
        </p:txBody>
      </p:sp>
    </p:spTree>
    <p:extLst>
      <p:ext uri="{BB962C8B-B14F-4D97-AF65-F5344CB8AC3E}">
        <p14:creationId xmlns:p14="http://schemas.microsoft.com/office/powerpoint/2010/main" val="29866545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Trial</a:t>
            </a:r>
            <a:endParaRPr lang="en-US" dirty="0"/>
          </a:p>
        </p:txBody>
      </p:sp>
      <p:sp>
        <p:nvSpPr>
          <p:cNvPr id="3" name="Content Placeholder 2"/>
          <p:cNvSpPr>
            <a:spLocks noGrp="1"/>
          </p:cNvSpPr>
          <p:nvPr>
            <p:ph idx="1"/>
          </p:nvPr>
        </p:nvSpPr>
        <p:spPr>
          <a:xfrm>
            <a:off x="457200" y="1699172"/>
            <a:ext cx="8229600" cy="4669522"/>
          </a:xfrm>
        </p:spPr>
        <p:txBody>
          <a:bodyPr/>
          <a:lstStyle/>
          <a:p>
            <a:pPr fontAlgn="base"/>
            <a:r>
              <a:rPr lang="en-US" i="1" dirty="0"/>
              <a:t>Clinical trial</a:t>
            </a:r>
            <a:r>
              <a:rPr lang="en-US" dirty="0"/>
              <a:t> means a research study in which one or more human subjects are prospectively assigned to one or more interventions (which may include placebo or other control) to evaluate the effects of the interventions on biomedical or behavioral health-related </a:t>
            </a:r>
            <a:r>
              <a:rPr lang="en-US" dirty="0" smtClean="0"/>
              <a:t>outcomes.</a:t>
            </a:r>
          </a:p>
          <a:p>
            <a:pPr marL="0" indent="0" fontAlgn="base">
              <a:buNone/>
            </a:pPr>
            <a:endParaRPr lang="en-US" i="1" dirty="0" smtClean="0"/>
          </a:p>
          <a:p>
            <a:pPr marL="0" indent="0" fontAlgn="base">
              <a:buNone/>
            </a:pPr>
            <a:r>
              <a:rPr lang="en-US" sz="2400" i="1" dirty="0" smtClean="0"/>
              <a:t>*Nearly identical to the NIH definition of a clinical trial</a:t>
            </a:r>
          </a:p>
        </p:txBody>
      </p:sp>
    </p:spTree>
    <p:extLst>
      <p:ext uri="{BB962C8B-B14F-4D97-AF65-F5344CB8AC3E}">
        <p14:creationId xmlns:p14="http://schemas.microsoft.com/office/powerpoint/2010/main" val="24250998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Identifiable Private Information</a:t>
            </a:r>
            <a:endParaRPr lang="en-US" dirty="0"/>
          </a:p>
        </p:txBody>
      </p:sp>
      <p:sp>
        <p:nvSpPr>
          <p:cNvPr id="3" name="Content Placeholder 2"/>
          <p:cNvSpPr>
            <a:spLocks noGrp="1"/>
          </p:cNvSpPr>
          <p:nvPr>
            <p:ph idx="1"/>
          </p:nvPr>
        </p:nvSpPr>
        <p:spPr>
          <a:xfrm>
            <a:off x="457200" y="1699172"/>
            <a:ext cx="8229600" cy="4669522"/>
          </a:xfrm>
        </p:spPr>
        <p:txBody>
          <a:bodyPr/>
          <a:lstStyle/>
          <a:p>
            <a:pPr fontAlgn="base"/>
            <a:r>
              <a:rPr lang="en-US" i="1" dirty="0"/>
              <a:t>Identifiable private information</a:t>
            </a:r>
            <a:r>
              <a:rPr lang="en-US" dirty="0"/>
              <a:t> is private information for which the identity of the subject is or may readily be ascertained by the investigator or associated with the information.</a:t>
            </a:r>
            <a:endParaRPr lang="en-US" i="1" dirty="0" smtClean="0"/>
          </a:p>
        </p:txBody>
      </p:sp>
    </p:spTree>
    <p:extLst>
      <p:ext uri="{BB962C8B-B14F-4D97-AF65-F5344CB8AC3E}">
        <p14:creationId xmlns:p14="http://schemas.microsoft.com/office/powerpoint/2010/main" val="16904099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Identifiable Biospecimen</a:t>
            </a:r>
            <a:endParaRPr lang="en-US" dirty="0"/>
          </a:p>
        </p:txBody>
      </p:sp>
      <p:sp>
        <p:nvSpPr>
          <p:cNvPr id="3" name="Content Placeholder 2"/>
          <p:cNvSpPr>
            <a:spLocks noGrp="1"/>
          </p:cNvSpPr>
          <p:nvPr>
            <p:ph idx="1"/>
          </p:nvPr>
        </p:nvSpPr>
        <p:spPr>
          <a:xfrm>
            <a:off x="457200" y="1699172"/>
            <a:ext cx="8229600" cy="4669522"/>
          </a:xfrm>
        </p:spPr>
        <p:txBody>
          <a:bodyPr/>
          <a:lstStyle/>
          <a:p>
            <a:pPr fontAlgn="base"/>
            <a:r>
              <a:rPr lang="en-US" i="1" dirty="0"/>
              <a:t>An identifiable biospecimen</a:t>
            </a:r>
            <a:r>
              <a:rPr lang="en-US" dirty="0"/>
              <a:t> is a biospecimen for which the identity of the subject is or may readily be ascertained by the investigator or associated with the biospecimen.</a:t>
            </a:r>
            <a:endParaRPr lang="en-US" i="1" dirty="0" smtClean="0"/>
          </a:p>
        </p:txBody>
      </p:sp>
    </p:spTree>
    <p:extLst>
      <p:ext uri="{BB962C8B-B14F-4D97-AF65-F5344CB8AC3E}">
        <p14:creationId xmlns:p14="http://schemas.microsoft.com/office/powerpoint/2010/main" val="8053608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Reassessment of </a:t>
            </a:r>
            <a:r>
              <a:rPr lang="en-US" dirty="0" err="1" smtClean="0"/>
              <a:t>Identifiability</a:t>
            </a:r>
            <a:endParaRPr lang="en-US" dirty="0"/>
          </a:p>
        </p:txBody>
      </p:sp>
      <p:sp>
        <p:nvSpPr>
          <p:cNvPr id="3" name="Content Placeholder 2"/>
          <p:cNvSpPr>
            <a:spLocks noGrp="1"/>
          </p:cNvSpPr>
          <p:nvPr>
            <p:ph idx="1"/>
          </p:nvPr>
        </p:nvSpPr>
        <p:spPr>
          <a:xfrm>
            <a:off x="457200" y="1699172"/>
            <a:ext cx="8229600" cy="4669522"/>
          </a:xfrm>
        </p:spPr>
        <p:txBody>
          <a:bodyPr/>
          <a:lstStyle/>
          <a:p>
            <a:pPr fontAlgn="base"/>
            <a:r>
              <a:rPr lang="en-US" dirty="0" smtClean="0"/>
              <a:t>Within one year of implementation and then at least every four years after that there will be:</a:t>
            </a:r>
          </a:p>
          <a:p>
            <a:pPr lvl="1" fontAlgn="base"/>
            <a:r>
              <a:rPr lang="en-US" dirty="0" smtClean="0"/>
              <a:t>An assessment of the meaning of identifiable private information and biospecimen </a:t>
            </a:r>
          </a:p>
          <a:p>
            <a:pPr lvl="1" fontAlgn="base"/>
            <a:r>
              <a:rPr lang="en-US" dirty="0" smtClean="0"/>
              <a:t>An assessment of current technology and techniques that may generate identifiable private information or biospecimens</a:t>
            </a:r>
          </a:p>
        </p:txBody>
      </p:sp>
    </p:spTree>
    <p:extLst>
      <p:ext uri="{BB962C8B-B14F-4D97-AF65-F5344CB8AC3E}">
        <p14:creationId xmlns:p14="http://schemas.microsoft.com/office/powerpoint/2010/main" val="13882582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4488" lvl="1" indent="0" algn="ctr">
              <a:buNone/>
            </a:pPr>
            <a:r>
              <a:rPr lang="en-US" sz="7200" dirty="0" smtClean="0"/>
              <a:t>EXPEDITED REVIEW</a:t>
            </a:r>
            <a:endParaRPr lang="en-US" sz="7200" dirty="0"/>
          </a:p>
        </p:txBody>
      </p:sp>
    </p:spTree>
    <p:extLst>
      <p:ext uri="{BB962C8B-B14F-4D97-AF65-F5344CB8AC3E}">
        <p14:creationId xmlns:p14="http://schemas.microsoft.com/office/powerpoint/2010/main" val="33317397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EXPEDITED REVIEW</a:t>
            </a:r>
            <a:endParaRPr lang="en-US" dirty="0"/>
          </a:p>
        </p:txBody>
      </p:sp>
      <p:sp>
        <p:nvSpPr>
          <p:cNvPr id="3" name="Content Placeholder 2"/>
          <p:cNvSpPr>
            <a:spLocks noGrp="1"/>
          </p:cNvSpPr>
          <p:nvPr>
            <p:ph idx="1"/>
          </p:nvPr>
        </p:nvSpPr>
        <p:spPr/>
        <p:txBody>
          <a:bodyPr/>
          <a:lstStyle/>
          <a:p>
            <a:pPr marL="0" indent="0" algn="ctr">
              <a:buNone/>
            </a:pPr>
            <a:r>
              <a:rPr lang="en-US" sz="7200" dirty="0" smtClean="0"/>
              <a:t>MAJOR CHANGES</a:t>
            </a:r>
          </a:p>
          <a:p>
            <a:r>
              <a:rPr lang="en-US" sz="4400" dirty="0" smtClean="0"/>
              <a:t>Requirement for Continuing Review going away in most cases</a:t>
            </a:r>
          </a:p>
          <a:p>
            <a:r>
              <a:rPr lang="en-US" sz="4400" dirty="0" smtClean="0"/>
              <a:t>Some research will now qualify for Exempt Review</a:t>
            </a:r>
          </a:p>
        </p:txBody>
      </p:sp>
    </p:spTree>
    <p:extLst>
      <p:ext uri="{BB962C8B-B14F-4D97-AF65-F5344CB8AC3E}">
        <p14:creationId xmlns:p14="http://schemas.microsoft.com/office/powerpoint/2010/main" val="4416962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CONTINUING REVIEW</a:t>
            </a:r>
            <a:endParaRPr lang="en-US" dirty="0"/>
          </a:p>
        </p:txBody>
      </p:sp>
      <p:sp>
        <p:nvSpPr>
          <p:cNvPr id="3" name="Content Placeholder 2"/>
          <p:cNvSpPr>
            <a:spLocks noGrp="1"/>
          </p:cNvSpPr>
          <p:nvPr>
            <p:ph idx="1"/>
          </p:nvPr>
        </p:nvSpPr>
        <p:spPr/>
        <p:txBody>
          <a:bodyPr/>
          <a:lstStyle/>
          <a:p>
            <a:r>
              <a:rPr lang="en-US" dirty="0"/>
              <a:t>Continuing review will no longer be required for research that qualifies for expedited review or for studies that initially required full board review once the research interventions/interactions with participants have been completed.</a:t>
            </a:r>
            <a:r>
              <a:rPr lang="en-US" dirty="0" smtClean="0"/>
              <a:t>​</a:t>
            </a:r>
          </a:p>
          <a:p>
            <a:r>
              <a:rPr lang="en-US" dirty="0" smtClean="0"/>
              <a:t>The IRB can require ongoing continuing review with a documented justification.</a:t>
            </a:r>
          </a:p>
          <a:p>
            <a:r>
              <a:rPr lang="en-US" dirty="0" smtClean="0"/>
              <a:t>FDA-regulated projects will require continuing review (unless the FDA revises their regulations).</a:t>
            </a:r>
          </a:p>
          <a:p>
            <a:endParaRPr lang="en-US" dirty="0"/>
          </a:p>
        </p:txBody>
      </p:sp>
    </p:spTree>
    <p:extLst>
      <p:ext uri="{BB962C8B-B14F-4D97-AF65-F5344CB8AC3E}">
        <p14:creationId xmlns:p14="http://schemas.microsoft.com/office/powerpoint/2010/main" val="39354263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lstStyle/>
          <a:p>
            <a:r>
              <a:rPr lang="en-US" dirty="0" smtClean="0"/>
              <a:t>Introduction and Background</a:t>
            </a:r>
          </a:p>
          <a:p>
            <a:r>
              <a:rPr lang="en-US" dirty="0" smtClean="0"/>
              <a:t>Definitions</a:t>
            </a:r>
          </a:p>
          <a:p>
            <a:r>
              <a:rPr lang="en-US" dirty="0" smtClean="0"/>
              <a:t>Expedited Status Updates</a:t>
            </a:r>
          </a:p>
          <a:p>
            <a:r>
              <a:rPr lang="en-US" dirty="0" smtClean="0"/>
              <a:t>Informed Consent</a:t>
            </a:r>
          </a:p>
          <a:p>
            <a:r>
              <a:rPr lang="en-US" dirty="0" smtClean="0"/>
              <a:t>Exempt Categories</a:t>
            </a:r>
            <a:endParaRPr lang="en-US" dirty="0"/>
          </a:p>
        </p:txBody>
      </p:sp>
    </p:spTree>
    <p:extLst>
      <p:ext uri="{BB962C8B-B14F-4D97-AF65-F5344CB8AC3E}">
        <p14:creationId xmlns:p14="http://schemas.microsoft.com/office/powerpoint/2010/main" val="13123501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EXPEDITED STATUS UPDATE (ESU)</a:t>
            </a:r>
            <a:endParaRPr lang="en-US" dirty="0"/>
          </a:p>
        </p:txBody>
      </p:sp>
      <p:sp>
        <p:nvSpPr>
          <p:cNvPr id="3" name="Content Placeholder 2"/>
          <p:cNvSpPr>
            <a:spLocks noGrp="1"/>
          </p:cNvSpPr>
          <p:nvPr>
            <p:ph idx="1"/>
          </p:nvPr>
        </p:nvSpPr>
        <p:spPr/>
        <p:txBody>
          <a:bodyPr/>
          <a:lstStyle/>
          <a:p>
            <a:r>
              <a:rPr lang="en-US" dirty="0" smtClean="0"/>
              <a:t>Expedited studies that do not require continuing review will have a check-in process.</a:t>
            </a:r>
          </a:p>
          <a:p>
            <a:r>
              <a:rPr lang="en-US" dirty="0" smtClean="0"/>
              <a:t>An Expedited Status Update (ESU) is required at least every three years.</a:t>
            </a:r>
          </a:p>
          <a:p>
            <a:r>
              <a:rPr lang="en-US" dirty="0" smtClean="0"/>
              <a:t>Any changes to the research must continue to be submitted as an amendment.</a:t>
            </a:r>
            <a:endParaRPr lang="en-US" dirty="0"/>
          </a:p>
        </p:txBody>
      </p:sp>
    </p:spTree>
    <p:extLst>
      <p:ext uri="{BB962C8B-B14F-4D97-AF65-F5344CB8AC3E}">
        <p14:creationId xmlns:p14="http://schemas.microsoft.com/office/powerpoint/2010/main" val="1202182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ESU QUALIFYING SUBMISSIONS</a:t>
            </a:r>
            <a:endParaRPr lang="en-US" dirty="0"/>
          </a:p>
        </p:txBody>
      </p:sp>
      <p:sp>
        <p:nvSpPr>
          <p:cNvPr id="3" name="Content Placeholder 2"/>
          <p:cNvSpPr>
            <a:spLocks noGrp="1"/>
          </p:cNvSpPr>
          <p:nvPr>
            <p:ph idx="1"/>
          </p:nvPr>
        </p:nvSpPr>
        <p:spPr>
          <a:xfrm>
            <a:off x="457200" y="1447800"/>
            <a:ext cx="8229600" cy="4920894"/>
          </a:xfrm>
        </p:spPr>
        <p:txBody>
          <a:bodyPr/>
          <a:lstStyle/>
          <a:p>
            <a:r>
              <a:rPr lang="en-US" dirty="0" smtClean="0"/>
              <a:t>Qualifying submissions (i.e. amendment, problem report) count as an ESU and will reset the three-year clock when the OIRB issues approval/determination</a:t>
            </a:r>
          </a:p>
          <a:p>
            <a:endParaRPr lang="en-US" dirty="0"/>
          </a:p>
        </p:txBody>
      </p:sp>
      <p:pic>
        <p:nvPicPr>
          <p:cNvPr id="4" name="Picture 3"/>
          <p:cNvPicPr>
            <a:picLocks noChangeAspect="1"/>
          </p:cNvPicPr>
          <p:nvPr/>
        </p:nvPicPr>
        <p:blipFill>
          <a:blip r:embed="rId2"/>
          <a:stretch>
            <a:fillRect/>
          </a:stretch>
        </p:blipFill>
        <p:spPr>
          <a:xfrm>
            <a:off x="2209800" y="2860988"/>
            <a:ext cx="4262437" cy="3294375"/>
          </a:xfrm>
          <a:prstGeom prst="rect">
            <a:avLst/>
          </a:prstGeom>
          <a:noFill/>
        </p:spPr>
      </p:pic>
      <p:sp>
        <p:nvSpPr>
          <p:cNvPr id="6" name="Rectangle 5"/>
          <p:cNvSpPr/>
          <p:nvPr/>
        </p:nvSpPr>
        <p:spPr>
          <a:xfrm>
            <a:off x="2286000" y="4724400"/>
            <a:ext cx="4114800" cy="1430963"/>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85298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ESU NOTICES</a:t>
            </a:r>
            <a:endParaRPr lang="en-US" dirty="0"/>
          </a:p>
        </p:txBody>
      </p:sp>
      <p:sp>
        <p:nvSpPr>
          <p:cNvPr id="3" name="Content Placeholder 2"/>
          <p:cNvSpPr>
            <a:spLocks noGrp="1"/>
          </p:cNvSpPr>
          <p:nvPr>
            <p:ph idx="1"/>
          </p:nvPr>
        </p:nvSpPr>
        <p:spPr/>
        <p:txBody>
          <a:bodyPr/>
          <a:lstStyle/>
          <a:p>
            <a:r>
              <a:rPr lang="en-US" dirty="0" smtClean="0"/>
              <a:t>An email will be sent to the PI (and delegates) at one and two years after the last qualifying submission.</a:t>
            </a:r>
          </a:p>
          <a:p>
            <a:r>
              <a:rPr lang="en-US" dirty="0" smtClean="0"/>
              <a:t>The email will contain the currently-known protocol status and approved enrollment number.</a:t>
            </a:r>
          </a:p>
          <a:p>
            <a:r>
              <a:rPr lang="en-US" dirty="0" smtClean="0"/>
              <a:t>The email will include a reminder about responsibilities for keeping the IRB abreast of any changes.</a:t>
            </a:r>
          </a:p>
        </p:txBody>
      </p:sp>
    </p:spTree>
    <p:extLst>
      <p:ext uri="{BB962C8B-B14F-4D97-AF65-F5344CB8AC3E}">
        <p14:creationId xmlns:p14="http://schemas.microsoft.com/office/powerpoint/2010/main" val="40811764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ESU – THREE YEAR REQUIREMENT</a:t>
            </a:r>
            <a:endParaRPr lang="en-US" dirty="0"/>
          </a:p>
        </p:txBody>
      </p:sp>
      <p:sp>
        <p:nvSpPr>
          <p:cNvPr id="3" name="Content Placeholder 2"/>
          <p:cNvSpPr>
            <a:spLocks noGrp="1"/>
          </p:cNvSpPr>
          <p:nvPr>
            <p:ph idx="1"/>
          </p:nvPr>
        </p:nvSpPr>
        <p:spPr/>
        <p:txBody>
          <a:bodyPr/>
          <a:lstStyle/>
          <a:p>
            <a:r>
              <a:rPr lang="en-US" dirty="0" smtClean="0"/>
              <a:t>An email will be sent to the PI and delegate one month before the three-year anniversary of the initial approval or the last qualifying submission.</a:t>
            </a:r>
          </a:p>
          <a:p>
            <a:r>
              <a:rPr lang="en-US" dirty="0" smtClean="0"/>
              <a:t>A reminder will be sent at 14 days prior to the anniversary.</a:t>
            </a:r>
          </a:p>
          <a:p>
            <a:r>
              <a:rPr lang="en-US" dirty="0" smtClean="0"/>
              <a:t>An ESU must be completed at this time even if there are no other protocol changes.</a:t>
            </a:r>
          </a:p>
        </p:txBody>
      </p:sp>
    </p:spTree>
    <p:extLst>
      <p:ext uri="{BB962C8B-B14F-4D97-AF65-F5344CB8AC3E}">
        <p14:creationId xmlns:p14="http://schemas.microsoft.com/office/powerpoint/2010/main" val="20026934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ESU ONLY SUBMISSION</a:t>
            </a:r>
            <a:endParaRPr lang="en-US" dirty="0"/>
          </a:p>
        </p:txBody>
      </p:sp>
      <p:sp>
        <p:nvSpPr>
          <p:cNvPr id="3" name="Content Placeholder 2"/>
          <p:cNvSpPr>
            <a:spLocks noGrp="1"/>
          </p:cNvSpPr>
          <p:nvPr>
            <p:ph idx="1"/>
          </p:nvPr>
        </p:nvSpPr>
        <p:spPr>
          <a:xfrm>
            <a:off x="457200" y="1752600"/>
            <a:ext cx="8229600" cy="4616094"/>
          </a:xfrm>
        </p:spPr>
        <p:txBody>
          <a:bodyPr/>
          <a:lstStyle/>
          <a:p>
            <a:r>
              <a:rPr lang="en-US" dirty="0" smtClean="0"/>
              <a:t>If there are no changes within the three year period, the amendment form now includes an option for an ESU Only submission.  </a:t>
            </a:r>
          </a:p>
          <a:p>
            <a:r>
              <a:rPr lang="en-US" dirty="0" smtClean="0"/>
              <a:t>This will also be the mechanism for closing a protocol that does not require continuing review.</a:t>
            </a:r>
          </a:p>
          <a:p>
            <a:pPr marL="0" indent="0">
              <a:buNone/>
            </a:pPr>
            <a:endParaRPr lang="en-US" dirty="0" smtClean="0"/>
          </a:p>
        </p:txBody>
      </p:sp>
    </p:spTree>
    <p:extLst>
      <p:ext uri="{BB962C8B-B14F-4D97-AF65-F5344CB8AC3E}">
        <p14:creationId xmlns:p14="http://schemas.microsoft.com/office/powerpoint/2010/main" val="27795729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ESU ONLY SUBMISSION</a:t>
            </a:r>
            <a:endParaRPr lang="en-US" dirty="0"/>
          </a:p>
        </p:txBody>
      </p:sp>
      <p:pic>
        <p:nvPicPr>
          <p:cNvPr id="4" name="Content Placeholder 3"/>
          <p:cNvPicPr>
            <a:picLocks noGrp="1" noChangeAspect="1"/>
          </p:cNvPicPr>
          <p:nvPr>
            <p:ph idx="1"/>
          </p:nvPr>
        </p:nvPicPr>
        <p:blipFill>
          <a:blip r:embed="rId2"/>
          <a:stretch>
            <a:fillRect/>
          </a:stretch>
        </p:blipFill>
        <p:spPr>
          <a:xfrm>
            <a:off x="561975" y="2432050"/>
            <a:ext cx="8020050" cy="3314700"/>
          </a:xfrm>
          <a:prstGeom prst="rect">
            <a:avLst/>
          </a:prstGeom>
        </p:spPr>
      </p:pic>
      <p:sp>
        <p:nvSpPr>
          <p:cNvPr id="6" name="Rectangle 5"/>
          <p:cNvSpPr/>
          <p:nvPr/>
        </p:nvSpPr>
        <p:spPr>
          <a:xfrm>
            <a:off x="561975" y="2432050"/>
            <a:ext cx="8020050" cy="274955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77023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ESU EXAMPLE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20062984"/>
              </p:ext>
            </p:extLst>
          </p:nvPr>
        </p:nvGraphicFramePr>
        <p:xfrm>
          <a:off x="457200" y="1371600"/>
          <a:ext cx="8153400" cy="49970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50686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ESU EXAMPLE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18245137"/>
              </p:ext>
            </p:extLst>
          </p:nvPr>
        </p:nvGraphicFramePr>
        <p:xfrm>
          <a:off x="457200" y="1371600"/>
          <a:ext cx="8153400" cy="49970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61218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RE-CATEGORIZATION OF SOME REVIEW</a:t>
            </a:r>
            <a:endParaRPr lang="en-US" dirty="0"/>
          </a:p>
        </p:txBody>
      </p:sp>
      <p:sp>
        <p:nvSpPr>
          <p:cNvPr id="3" name="Content Placeholder 2"/>
          <p:cNvSpPr>
            <a:spLocks noGrp="1"/>
          </p:cNvSpPr>
          <p:nvPr>
            <p:ph idx="1"/>
          </p:nvPr>
        </p:nvSpPr>
        <p:spPr>
          <a:xfrm>
            <a:off x="432816" y="1447800"/>
            <a:ext cx="8229600" cy="4558860"/>
          </a:xfrm>
        </p:spPr>
        <p:txBody>
          <a:bodyPr/>
          <a:lstStyle/>
          <a:p>
            <a:pPr marL="0" indent="0">
              <a:buNone/>
            </a:pPr>
            <a:r>
              <a:rPr lang="en-US" dirty="0" smtClean="0"/>
              <a:t>Due to changes in Exemption Criteria and Categories, the following </a:t>
            </a:r>
            <a:r>
              <a:rPr lang="en-US" i="1" u="sng" dirty="0" smtClean="0"/>
              <a:t>may</a:t>
            </a:r>
            <a:r>
              <a:rPr lang="en-US" dirty="0" smtClean="0"/>
              <a:t> now be reviewable under Exemption Review:</a:t>
            </a:r>
          </a:p>
          <a:p>
            <a:r>
              <a:rPr lang="en-US" dirty="0" smtClean="0"/>
              <a:t>Medical Record Reviews involving identifiers (previously Expedited Category 5/now Exempt Category 4)</a:t>
            </a:r>
          </a:p>
          <a:p>
            <a:r>
              <a:rPr lang="en-US" dirty="0" smtClean="0"/>
              <a:t>Surveys/Interviews involving sensitive and identifiable content </a:t>
            </a:r>
            <a:r>
              <a:rPr lang="en-US" dirty="0"/>
              <a:t>(previously Expedited Category </a:t>
            </a:r>
            <a:r>
              <a:rPr lang="en-US" dirty="0" smtClean="0"/>
              <a:t>7/now </a:t>
            </a:r>
            <a:r>
              <a:rPr lang="en-US" dirty="0"/>
              <a:t>Exempt Category </a:t>
            </a:r>
            <a:r>
              <a:rPr lang="en-US" dirty="0" smtClean="0"/>
              <a:t>2)</a:t>
            </a:r>
          </a:p>
          <a:p>
            <a:r>
              <a:rPr lang="en-US" dirty="0" smtClean="0"/>
              <a:t>Benign Behavioral Interventions (previously Expedited Category 3/now Exempt Category 3)</a:t>
            </a:r>
            <a:endParaRPr lang="en-US" dirty="0"/>
          </a:p>
          <a:p>
            <a:endParaRPr lang="en-US" dirty="0"/>
          </a:p>
        </p:txBody>
      </p:sp>
    </p:spTree>
    <p:extLst>
      <p:ext uri="{BB962C8B-B14F-4D97-AF65-F5344CB8AC3E}">
        <p14:creationId xmlns:p14="http://schemas.microsoft.com/office/powerpoint/2010/main" val="3427666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xit"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4488" lvl="1" indent="0" algn="ctr">
              <a:buNone/>
            </a:pPr>
            <a:r>
              <a:rPr lang="en-US" sz="7200" dirty="0" smtClean="0"/>
              <a:t>INFORMED CONSENT</a:t>
            </a:r>
            <a:endParaRPr lang="en-US" sz="7200" dirty="0"/>
          </a:p>
        </p:txBody>
      </p:sp>
    </p:spTree>
    <p:extLst>
      <p:ext uri="{BB962C8B-B14F-4D97-AF65-F5344CB8AC3E}">
        <p14:creationId xmlns:p14="http://schemas.microsoft.com/office/powerpoint/2010/main" val="38401165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4488" lvl="1" indent="0" algn="ctr">
              <a:buNone/>
            </a:pPr>
            <a:r>
              <a:rPr lang="en-US" sz="7200" dirty="0" smtClean="0"/>
              <a:t>INTRODUCTION AND BACKGROUND</a:t>
            </a:r>
            <a:endParaRPr lang="en-US" sz="7200" dirty="0"/>
          </a:p>
        </p:txBody>
      </p:sp>
    </p:spTree>
    <p:extLst>
      <p:ext uri="{BB962C8B-B14F-4D97-AF65-F5344CB8AC3E}">
        <p14:creationId xmlns:p14="http://schemas.microsoft.com/office/powerpoint/2010/main" val="399139003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a:t>
            </a:r>
            <a:br>
              <a:rPr lang="en-US" dirty="0" smtClean="0"/>
            </a:br>
            <a:r>
              <a:rPr lang="en-US" dirty="0"/>
              <a:t/>
            </a:r>
            <a:br>
              <a:rPr lang="en-US" dirty="0"/>
            </a:br>
            <a:endParaRPr lang="en-US" dirty="0"/>
          </a:p>
        </p:txBody>
      </p:sp>
      <p:sp>
        <p:nvSpPr>
          <p:cNvPr id="3" name="Content Placeholder 2"/>
          <p:cNvSpPr>
            <a:spLocks noGrp="1"/>
          </p:cNvSpPr>
          <p:nvPr>
            <p:ph idx="1"/>
          </p:nvPr>
        </p:nvSpPr>
        <p:spPr/>
        <p:txBody>
          <a:bodyPr/>
          <a:lstStyle/>
          <a:p>
            <a:pPr marL="115887" indent="0" algn="ctr">
              <a:buNone/>
            </a:pPr>
            <a:r>
              <a:rPr lang="en-US" sz="7200" dirty="0" smtClean="0">
                <a:latin typeface="Calibri" panose="020F0502020204030204" pitchFamily="34" charset="0"/>
                <a:cs typeface="Calibri" panose="020F0502020204030204" pitchFamily="34" charset="0"/>
              </a:rPr>
              <a:t>MAJOR CHANGES</a:t>
            </a:r>
          </a:p>
          <a:p>
            <a:pPr marL="401637" indent="-285750">
              <a:buFont typeface="Arial" panose="020B0604020202020204" pitchFamily="34" charset="0"/>
              <a:buChar char="•"/>
            </a:pPr>
            <a:r>
              <a:rPr lang="en-US" sz="3400" dirty="0" smtClean="0">
                <a:latin typeface="Calibri" panose="020F0502020204030204" pitchFamily="34" charset="0"/>
                <a:cs typeface="Calibri" panose="020F0502020204030204" pitchFamily="34" charset="0"/>
              </a:rPr>
              <a:t>“Key information” </a:t>
            </a:r>
            <a:r>
              <a:rPr lang="en-US" sz="3400" dirty="0">
                <a:latin typeface="Calibri" panose="020F0502020204030204" pitchFamily="34" charset="0"/>
                <a:cs typeface="Calibri" panose="020F0502020204030204" pitchFamily="34" charset="0"/>
              </a:rPr>
              <a:t>at beginning of consent document</a:t>
            </a:r>
          </a:p>
          <a:p>
            <a:pPr marL="401637" indent="-285750">
              <a:buFont typeface="Arial" panose="020B0604020202020204" pitchFamily="34" charset="0"/>
              <a:buChar char="•"/>
            </a:pPr>
            <a:r>
              <a:rPr lang="en-US" sz="3400" dirty="0" smtClean="0">
                <a:latin typeface="Calibri" panose="020F0502020204030204" pitchFamily="34" charset="0"/>
                <a:cs typeface="Calibri" panose="020F0502020204030204" pitchFamily="34" charset="0"/>
              </a:rPr>
              <a:t>New </a:t>
            </a:r>
            <a:r>
              <a:rPr lang="en-US" sz="3400" dirty="0">
                <a:latin typeface="Calibri" panose="020F0502020204030204" pitchFamily="34" charset="0"/>
                <a:cs typeface="Calibri" panose="020F0502020204030204" pitchFamily="34" charset="0"/>
              </a:rPr>
              <a:t>required elements of consent</a:t>
            </a:r>
          </a:p>
          <a:p>
            <a:pPr marL="401637" indent="-285750">
              <a:buFont typeface="Arial" panose="020B0604020202020204" pitchFamily="34" charset="0"/>
              <a:buChar char="•"/>
            </a:pPr>
            <a:r>
              <a:rPr lang="en-US" sz="3400" dirty="0">
                <a:latin typeface="Calibri" panose="020F0502020204030204" pitchFamily="34" charset="0"/>
                <a:cs typeface="Calibri" panose="020F0502020204030204" pitchFamily="34" charset="0"/>
              </a:rPr>
              <a:t>C</a:t>
            </a:r>
            <a:r>
              <a:rPr lang="en-US" sz="3400" dirty="0" smtClean="0">
                <a:latin typeface="Calibri" panose="020F0502020204030204" pitchFamily="34" charset="0"/>
                <a:cs typeface="Calibri" panose="020F0502020204030204" pitchFamily="34" charset="0"/>
              </a:rPr>
              <a:t>hanges </a:t>
            </a:r>
            <a:r>
              <a:rPr lang="en-US" sz="3400" dirty="0">
                <a:latin typeface="Calibri" panose="020F0502020204030204" pitchFamily="34" charset="0"/>
                <a:cs typeface="Calibri" panose="020F0502020204030204" pitchFamily="34" charset="0"/>
              </a:rPr>
              <a:t>to waiver criteria and documentation</a:t>
            </a:r>
          </a:p>
          <a:p>
            <a:pPr marL="401637" indent="-285750">
              <a:buFont typeface="Arial" panose="020B0604020202020204" pitchFamily="34" charset="0"/>
              <a:buChar char="•"/>
            </a:pPr>
            <a:r>
              <a:rPr lang="en-US" sz="3400" dirty="0" smtClean="0">
                <a:latin typeface="Calibri" panose="020F0502020204030204" pitchFamily="34" charset="0"/>
                <a:cs typeface="Calibri" panose="020F0502020204030204" pitchFamily="34" charset="0"/>
              </a:rPr>
              <a:t>“Broad consent</a:t>
            </a:r>
            <a:r>
              <a:rPr lang="en-US" sz="3400" dirty="0">
                <a:latin typeface="Calibri" panose="020F0502020204030204" pitchFamily="34" charset="0"/>
                <a:cs typeface="Calibri" panose="020F0502020204030204" pitchFamily="34" charset="0"/>
              </a:rPr>
              <a:t>” </a:t>
            </a:r>
            <a:r>
              <a:rPr lang="en-US" sz="3400" dirty="0" smtClean="0">
                <a:latin typeface="Calibri" panose="020F0502020204030204" pitchFamily="34" charset="0"/>
                <a:cs typeface="Calibri" panose="020F0502020204030204" pitchFamily="34" charset="0"/>
              </a:rPr>
              <a:t>option</a:t>
            </a:r>
            <a:endParaRPr lang="en-US" sz="3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964002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 KEY INFORMATION</a:t>
            </a:r>
            <a:endParaRPr lang="en-US" dirty="0"/>
          </a:p>
        </p:txBody>
      </p:sp>
      <p:sp>
        <p:nvSpPr>
          <p:cNvPr id="3" name="Content Placeholder 2"/>
          <p:cNvSpPr>
            <a:spLocks noGrp="1"/>
          </p:cNvSpPr>
          <p:nvPr>
            <p:ph idx="1"/>
          </p:nvPr>
        </p:nvSpPr>
        <p:spPr>
          <a:xfrm>
            <a:off x="533400" y="1809834"/>
            <a:ext cx="8229600" cy="4558860"/>
          </a:xfrm>
        </p:spPr>
        <p:txBody>
          <a:bodyPr/>
          <a:lstStyle/>
          <a:p>
            <a:r>
              <a:rPr lang="en-US" dirty="0" smtClean="0"/>
              <a:t>The consent form must begin with a “</a:t>
            </a:r>
            <a:r>
              <a:rPr lang="en-US" i="1" dirty="0" smtClean="0"/>
              <a:t>concise and focused presentation of the key information</a:t>
            </a:r>
            <a:r>
              <a:rPr lang="en-US" dirty="0" smtClean="0"/>
              <a:t>” that will assist subjects in deciding why they might </a:t>
            </a:r>
            <a:r>
              <a:rPr lang="en-US" dirty="0"/>
              <a:t>or might not want to participate in the research. </a:t>
            </a:r>
          </a:p>
          <a:p>
            <a:r>
              <a:rPr lang="en-US" dirty="0" smtClean="0"/>
              <a:t>Key information must be organized and presented in a way that facilitates comprehension.</a:t>
            </a:r>
          </a:p>
          <a:p>
            <a:r>
              <a:rPr lang="en-US" dirty="0" smtClean="0"/>
              <a:t>Key information appears </a:t>
            </a:r>
            <a:r>
              <a:rPr lang="en-US" dirty="0"/>
              <a:t>at the beginning of the consent form </a:t>
            </a:r>
            <a:r>
              <a:rPr lang="en-US" dirty="0" smtClean="0"/>
              <a:t>and is presented </a:t>
            </a:r>
            <a:r>
              <a:rPr lang="en-US" dirty="0"/>
              <a:t>first in the consent discussion.</a:t>
            </a:r>
          </a:p>
        </p:txBody>
      </p:sp>
    </p:spTree>
    <p:extLst>
      <p:ext uri="{BB962C8B-B14F-4D97-AF65-F5344CB8AC3E}">
        <p14:creationId xmlns:p14="http://schemas.microsoft.com/office/powerpoint/2010/main" val="37198446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CONSENT – KEY INFORMATION</a:t>
            </a:r>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US" sz="3200" dirty="0">
                <a:latin typeface="Calibri" panose="020F0502020204030204" pitchFamily="34" charset="0"/>
                <a:cs typeface="Calibri" panose="020F0502020204030204" pitchFamily="34" charset="0"/>
              </a:rPr>
              <a:t>E</a:t>
            </a:r>
            <a:r>
              <a:rPr lang="en-US" sz="3200" dirty="0" smtClean="0">
                <a:latin typeface="Calibri" panose="020F0502020204030204" pitchFamily="34" charset="0"/>
                <a:cs typeface="Calibri" panose="020F0502020204030204" pitchFamily="34" charset="0"/>
              </a:rPr>
              <a:t>lements </a:t>
            </a:r>
            <a:r>
              <a:rPr lang="en-US" sz="3200" dirty="0">
                <a:latin typeface="Calibri" panose="020F0502020204030204" pitchFamily="34" charset="0"/>
                <a:cs typeface="Calibri" panose="020F0502020204030204" pitchFamily="34" charset="0"/>
              </a:rPr>
              <a:t>likely to promote understanding of study and whether to participate</a:t>
            </a:r>
          </a:p>
          <a:p>
            <a:pPr marL="800100" lvl="1" indent="-342900">
              <a:buFont typeface="Wingdings" panose="05000000000000000000" pitchFamily="2" charset="2"/>
              <a:buChar char="Ø"/>
            </a:pPr>
            <a:r>
              <a:rPr lang="en-US" sz="2000" dirty="0" smtClean="0">
                <a:latin typeface="Calibri" panose="020F0502020204030204" pitchFamily="34" charset="0"/>
                <a:cs typeface="Calibri" panose="020F0502020204030204" pitchFamily="34" charset="0"/>
              </a:rPr>
              <a:t>A statement </a:t>
            </a:r>
            <a:r>
              <a:rPr lang="en-US" sz="2000" dirty="0">
                <a:latin typeface="Calibri" panose="020F0502020204030204" pitchFamily="34" charset="0"/>
                <a:cs typeface="Calibri" panose="020F0502020204030204" pitchFamily="34" charset="0"/>
              </a:rPr>
              <a:t>that project is research and participation is voluntary</a:t>
            </a:r>
          </a:p>
          <a:p>
            <a:pPr marL="800100" lvl="1" indent="-342900">
              <a:buFont typeface="Wingdings" panose="05000000000000000000" pitchFamily="2" charset="2"/>
              <a:buChar char="Ø"/>
            </a:pPr>
            <a:r>
              <a:rPr lang="en-US" sz="2000" dirty="0" smtClean="0">
                <a:latin typeface="Calibri" panose="020F0502020204030204" pitchFamily="34" charset="0"/>
                <a:cs typeface="Calibri" panose="020F0502020204030204" pitchFamily="34" charset="0"/>
              </a:rPr>
              <a:t>A summary </a:t>
            </a:r>
            <a:r>
              <a:rPr lang="en-US" sz="2000" dirty="0">
                <a:latin typeface="Calibri" panose="020F0502020204030204" pitchFamily="34" charset="0"/>
                <a:cs typeface="Calibri" panose="020F0502020204030204" pitchFamily="34" charset="0"/>
              </a:rPr>
              <a:t>of research, including</a:t>
            </a:r>
          </a:p>
          <a:p>
            <a:pPr marL="1257300" lvl="2" indent="-342900">
              <a:buFont typeface="Courier New" panose="02070309020205020404" pitchFamily="49" charset="0"/>
              <a:buChar char="o"/>
            </a:pPr>
            <a:r>
              <a:rPr lang="en-US" sz="1600" dirty="0" smtClean="0">
                <a:latin typeface="Calibri" panose="020F0502020204030204" pitchFamily="34" charset="0"/>
                <a:cs typeface="Calibri" panose="020F0502020204030204" pitchFamily="34" charset="0"/>
              </a:rPr>
              <a:t>Purpose</a:t>
            </a:r>
            <a:endParaRPr lang="en-US" sz="1600" dirty="0">
              <a:latin typeface="Calibri" panose="020F0502020204030204" pitchFamily="34" charset="0"/>
              <a:cs typeface="Calibri" panose="020F0502020204030204" pitchFamily="34" charset="0"/>
            </a:endParaRPr>
          </a:p>
          <a:p>
            <a:pPr marL="1257300" lvl="2" indent="-342900">
              <a:buFont typeface="Courier New" panose="02070309020205020404" pitchFamily="49" charset="0"/>
              <a:buChar char="o"/>
            </a:pPr>
            <a:r>
              <a:rPr lang="en-US" sz="1600" dirty="0">
                <a:latin typeface="Calibri" panose="020F0502020204030204" pitchFamily="34" charset="0"/>
                <a:cs typeface="Calibri" panose="020F0502020204030204" pitchFamily="34" charset="0"/>
              </a:rPr>
              <a:t>D</a:t>
            </a:r>
            <a:r>
              <a:rPr lang="en-US" sz="1600" dirty="0" smtClean="0">
                <a:latin typeface="Calibri" panose="020F0502020204030204" pitchFamily="34" charset="0"/>
                <a:cs typeface="Calibri" panose="020F0502020204030204" pitchFamily="34" charset="0"/>
              </a:rPr>
              <a:t>uration</a:t>
            </a:r>
            <a:endParaRPr lang="en-US" sz="1600" dirty="0">
              <a:latin typeface="Calibri" panose="020F0502020204030204" pitchFamily="34" charset="0"/>
              <a:cs typeface="Calibri" panose="020F0502020204030204" pitchFamily="34" charset="0"/>
            </a:endParaRPr>
          </a:p>
          <a:p>
            <a:pPr marL="1257300" lvl="2" indent="-342900">
              <a:buFont typeface="Courier New" panose="02070309020205020404" pitchFamily="49" charset="0"/>
              <a:buChar char="o"/>
            </a:pPr>
            <a:r>
              <a:rPr lang="en-US" sz="1600" dirty="0">
                <a:latin typeface="Calibri" panose="020F0502020204030204" pitchFamily="34" charset="0"/>
                <a:cs typeface="Calibri" panose="020F0502020204030204" pitchFamily="34" charset="0"/>
              </a:rPr>
              <a:t>P</a:t>
            </a:r>
            <a:r>
              <a:rPr lang="en-US" sz="1600" dirty="0" smtClean="0">
                <a:latin typeface="Calibri" panose="020F0502020204030204" pitchFamily="34" charset="0"/>
                <a:cs typeface="Calibri" panose="020F0502020204030204" pitchFamily="34" charset="0"/>
              </a:rPr>
              <a:t>rocedures</a:t>
            </a:r>
            <a:endParaRPr lang="en-US" sz="1600" dirty="0">
              <a:latin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n-US" sz="2000" dirty="0" smtClean="0">
                <a:latin typeface="Calibri" panose="020F0502020204030204" pitchFamily="34" charset="0"/>
                <a:cs typeface="Calibri" panose="020F0502020204030204" pitchFamily="34" charset="0"/>
              </a:rPr>
              <a:t>Reasonable, foreseeable risks or discomforts</a:t>
            </a:r>
            <a:endParaRPr lang="en-US" sz="2000" dirty="0">
              <a:latin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n-US" sz="2000" dirty="0" smtClean="0">
                <a:latin typeface="Calibri" panose="020F0502020204030204" pitchFamily="34" charset="0"/>
                <a:cs typeface="Calibri" panose="020F0502020204030204" pitchFamily="34" charset="0"/>
              </a:rPr>
              <a:t>Reasonable, expected benefits</a:t>
            </a:r>
            <a:endParaRPr lang="en-US" sz="2000" dirty="0">
              <a:latin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n-US" sz="2000" dirty="0" smtClean="0">
                <a:latin typeface="Calibri" panose="020F0502020204030204" pitchFamily="34" charset="0"/>
                <a:cs typeface="Calibri" panose="020F0502020204030204" pitchFamily="34" charset="0"/>
              </a:rPr>
              <a:t>Alternative procedures or course of treatment, if any</a:t>
            </a:r>
            <a:endParaRPr lang="en-US"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439397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CONSENT – KEY </a:t>
            </a:r>
            <a:r>
              <a:rPr lang="en-US" dirty="0" smtClean="0"/>
              <a:t>INFORMATION</a:t>
            </a:r>
            <a:br>
              <a:rPr lang="en-US" dirty="0" smtClean="0"/>
            </a:br>
            <a:r>
              <a:rPr lang="en-US" dirty="0" smtClean="0"/>
              <a:t>“CONCISE SUMMARY TABLE”</a:t>
            </a:r>
            <a:endParaRPr lang="en-US" dirty="0"/>
          </a:p>
        </p:txBody>
      </p:sp>
      <p:graphicFrame>
        <p:nvGraphicFramePr>
          <p:cNvPr id="4" name="Content Placeholder 3"/>
          <p:cNvGraphicFramePr>
            <a:graphicFrameLocks noGrp="1"/>
          </p:cNvGraphicFramePr>
          <p:nvPr>
            <p:ph idx="1"/>
            <p:extLst/>
          </p:nvPr>
        </p:nvGraphicFramePr>
        <p:xfrm>
          <a:off x="609600" y="2663169"/>
          <a:ext cx="7848600" cy="3254585"/>
        </p:xfrm>
        <a:graphic>
          <a:graphicData uri="http://schemas.openxmlformats.org/drawingml/2006/table">
            <a:tbl>
              <a:tblPr firstRow="1" firstCol="1" bandRow="1">
                <a:tableStyleId>{5C22544A-7EE6-4342-B048-85BDC9FD1C3A}</a:tableStyleId>
              </a:tblPr>
              <a:tblGrid>
                <a:gridCol w="1951603">
                  <a:extLst>
                    <a:ext uri="{9D8B030D-6E8A-4147-A177-3AD203B41FA5}">
                      <a16:colId xmlns:a16="http://schemas.microsoft.com/office/drawing/2014/main" val="1607727593"/>
                    </a:ext>
                  </a:extLst>
                </a:gridCol>
                <a:gridCol w="5896997">
                  <a:extLst>
                    <a:ext uri="{9D8B030D-6E8A-4147-A177-3AD203B41FA5}">
                      <a16:colId xmlns:a16="http://schemas.microsoft.com/office/drawing/2014/main" val="2069322903"/>
                    </a:ext>
                  </a:extLst>
                </a:gridCol>
              </a:tblGrid>
              <a:tr h="965200">
                <a:tc>
                  <a:txBody>
                    <a:bodyPr/>
                    <a:lstStyle/>
                    <a:p>
                      <a:pPr marL="0" marR="0">
                        <a:spcBef>
                          <a:spcPts val="0"/>
                        </a:spcBef>
                        <a:spcAft>
                          <a:spcPts val="0"/>
                        </a:spcAft>
                        <a:tabLst>
                          <a:tab pos="742950" algn="l"/>
                        </a:tabLst>
                      </a:pPr>
                      <a:r>
                        <a:rPr lang="en-US" sz="1800">
                          <a:solidFill>
                            <a:schemeClr val="tx1"/>
                          </a:solidFill>
                          <a:effectLst/>
                        </a:rPr>
                        <a:t>General Information</a:t>
                      </a:r>
                      <a:endParaRPr lang="en-US" sz="200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tabLst>
                          <a:tab pos="742950" algn="l"/>
                        </a:tabLst>
                      </a:pPr>
                      <a:r>
                        <a:rPr lang="en-US" sz="1800" b="0" dirty="0">
                          <a:solidFill>
                            <a:schemeClr val="tx1"/>
                          </a:solidFill>
                          <a:effectLst/>
                        </a:rPr>
                        <a:t>You are being asked to take part in a research study. This research study is voluntary, meaning you do not have to take part in it. The procedures, risks, and benefits are fully described further in the consent form.</a:t>
                      </a:r>
                      <a:endParaRPr lang="en-US" sz="2000" b="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88856304"/>
                  </a:ext>
                </a:extLst>
              </a:tr>
              <a:tr h="321733">
                <a:tc>
                  <a:txBody>
                    <a:bodyPr/>
                    <a:lstStyle/>
                    <a:p>
                      <a:pPr marL="0" marR="0">
                        <a:spcBef>
                          <a:spcPts val="0"/>
                        </a:spcBef>
                        <a:spcAft>
                          <a:spcPts val="0"/>
                        </a:spcAft>
                        <a:tabLst>
                          <a:tab pos="742950" algn="l"/>
                        </a:tabLst>
                      </a:pPr>
                      <a:r>
                        <a:rPr lang="en-US" sz="1800">
                          <a:solidFill>
                            <a:schemeClr val="tx1"/>
                          </a:solidFill>
                          <a:effectLst/>
                        </a:rPr>
                        <a:t>Purpose</a:t>
                      </a:r>
                      <a:endParaRPr lang="en-US" sz="200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tabLst>
                          <a:tab pos="742950" algn="l"/>
                        </a:tabLst>
                      </a:pPr>
                      <a:r>
                        <a:rPr lang="en-US" sz="1800">
                          <a:solidFill>
                            <a:schemeClr val="tx1"/>
                          </a:solidFill>
                          <a:effectLst/>
                        </a:rPr>
                        <a:t>The purpose of the study is…</a:t>
                      </a:r>
                      <a:endParaRPr lang="en-US" sz="200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0372255"/>
                  </a:ext>
                </a:extLst>
              </a:tr>
              <a:tr h="321733">
                <a:tc>
                  <a:txBody>
                    <a:bodyPr/>
                    <a:lstStyle/>
                    <a:p>
                      <a:pPr marL="0" marR="0">
                        <a:spcBef>
                          <a:spcPts val="0"/>
                        </a:spcBef>
                        <a:spcAft>
                          <a:spcPts val="0"/>
                        </a:spcAft>
                        <a:tabLst>
                          <a:tab pos="742950" algn="l"/>
                        </a:tabLst>
                      </a:pPr>
                      <a:r>
                        <a:rPr lang="en-US" sz="1800">
                          <a:solidFill>
                            <a:schemeClr val="tx1"/>
                          </a:solidFill>
                          <a:effectLst/>
                        </a:rPr>
                        <a:t>Duration &amp; Visits</a:t>
                      </a:r>
                      <a:endParaRPr lang="en-US" sz="200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tabLst>
                          <a:tab pos="742950" algn="l"/>
                        </a:tabLst>
                      </a:pPr>
                      <a:r>
                        <a:rPr lang="en-US" sz="1800">
                          <a:solidFill>
                            <a:schemeClr val="tx1"/>
                          </a:solidFill>
                          <a:effectLst/>
                        </a:rPr>
                        <a:t>You will be in this study for…</a:t>
                      </a:r>
                      <a:endParaRPr lang="en-US" sz="200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4183394"/>
                  </a:ext>
                </a:extLst>
              </a:tr>
              <a:tr h="321733">
                <a:tc>
                  <a:txBody>
                    <a:bodyPr/>
                    <a:lstStyle/>
                    <a:p>
                      <a:pPr marL="0" marR="0">
                        <a:spcBef>
                          <a:spcPts val="0"/>
                        </a:spcBef>
                        <a:spcAft>
                          <a:spcPts val="0"/>
                        </a:spcAft>
                        <a:tabLst>
                          <a:tab pos="742950" algn="l"/>
                        </a:tabLst>
                      </a:pPr>
                      <a:r>
                        <a:rPr lang="en-US" sz="1800">
                          <a:solidFill>
                            <a:schemeClr val="tx1"/>
                          </a:solidFill>
                          <a:effectLst/>
                        </a:rPr>
                        <a:t>Overview of Procedures</a:t>
                      </a:r>
                      <a:endParaRPr lang="en-US" sz="200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tabLst>
                          <a:tab pos="742950" algn="l"/>
                        </a:tabLst>
                      </a:pPr>
                      <a:r>
                        <a:rPr lang="en-US" sz="1800">
                          <a:solidFill>
                            <a:schemeClr val="tx1"/>
                          </a:solidFill>
                          <a:effectLst/>
                        </a:rPr>
                        <a:t>This study will include…</a:t>
                      </a:r>
                      <a:endParaRPr lang="en-US" sz="200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4386967"/>
                  </a:ext>
                </a:extLst>
              </a:tr>
              <a:tr h="321733">
                <a:tc>
                  <a:txBody>
                    <a:bodyPr/>
                    <a:lstStyle/>
                    <a:p>
                      <a:pPr marL="0" marR="0">
                        <a:spcBef>
                          <a:spcPts val="0"/>
                        </a:spcBef>
                        <a:spcAft>
                          <a:spcPts val="0"/>
                        </a:spcAft>
                        <a:tabLst>
                          <a:tab pos="742950" algn="l"/>
                        </a:tabLst>
                      </a:pPr>
                      <a:r>
                        <a:rPr lang="en-US" sz="1800">
                          <a:solidFill>
                            <a:schemeClr val="tx1"/>
                          </a:solidFill>
                          <a:effectLst/>
                        </a:rPr>
                        <a:t>Risks</a:t>
                      </a:r>
                      <a:endParaRPr lang="en-US" sz="200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tabLst>
                          <a:tab pos="742950" algn="l"/>
                        </a:tabLst>
                      </a:pPr>
                      <a:r>
                        <a:rPr lang="en-US" sz="1800" dirty="0">
                          <a:solidFill>
                            <a:schemeClr val="tx1"/>
                          </a:solidFill>
                          <a:effectLst/>
                        </a:rPr>
                        <a:t>The most likely risks are</a:t>
                      </a:r>
                      <a:r>
                        <a:rPr lang="en-US" sz="1800" dirty="0" smtClean="0">
                          <a:solidFill>
                            <a:schemeClr val="tx1"/>
                          </a:solidFill>
                          <a:effectLst/>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7442626"/>
                  </a:ext>
                </a:extLst>
              </a:tr>
              <a:tr h="321733">
                <a:tc>
                  <a:txBody>
                    <a:bodyPr/>
                    <a:lstStyle/>
                    <a:p>
                      <a:pPr marL="0" marR="0">
                        <a:spcBef>
                          <a:spcPts val="0"/>
                        </a:spcBef>
                        <a:spcAft>
                          <a:spcPts val="0"/>
                        </a:spcAft>
                        <a:tabLst>
                          <a:tab pos="742950" algn="l"/>
                        </a:tabLst>
                      </a:pPr>
                      <a:r>
                        <a:rPr lang="en-US" sz="1800">
                          <a:solidFill>
                            <a:schemeClr val="tx1"/>
                          </a:solidFill>
                          <a:effectLst/>
                        </a:rPr>
                        <a:t>Benefits</a:t>
                      </a:r>
                      <a:endParaRPr lang="en-US" sz="200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tabLst>
                          <a:tab pos="742950" algn="l"/>
                        </a:tabLst>
                      </a:pPr>
                      <a:r>
                        <a:rPr lang="en-US" sz="1800" dirty="0" smtClean="0">
                          <a:solidFill>
                            <a:schemeClr val="tx1"/>
                          </a:solidFill>
                          <a:effectLst/>
                        </a:rPr>
                        <a:t>The benefits are…</a:t>
                      </a:r>
                      <a:endParaRPr lang="en-US" sz="20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741277"/>
                  </a:ext>
                </a:extLst>
              </a:tr>
              <a:tr h="321733">
                <a:tc>
                  <a:txBody>
                    <a:bodyPr/>
                    <a:lstStyle/>
                    <a:p>
                      <a:pPr marL="0" marR="0">
                        <a:spcBef>
                          <a:spcPts val="0"/>
                        </a:spcBef>
                        <a:spcAft>
                          <a:spcPts val="0"/>
                        </a:spcAft>
                        <a:tabLst>
                          <a:tab pos="742950" algn="l"/>
                        </a:tabLst>
                      </a:pPr>
                      <a:r>
                        <a:rPr lang="en-US" sz="1800">
                          <a:solidFill>
                            <a:schemeClr val="tx1"/>
                          </a:solidFill>
                          <a:effectLst/>
                        </a:rPr>
                        <a:t>Alternatives</a:t>
                      </a:r>
                      <a:endParaRPr lang="en-US" sz="200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tabLst>
                          <a:tab pos="742950" algn="l"/>
                        </a:tabLst>
                      </a:pPr>
                      <a:r>
                        <a:rPr lang="en-US" sz="1800" dirty="0">
                          <a:solidFill>
                            <a:schemeClr val="tx1"/>
                          </a:solidFill>
                          <a:effectLst/>
                        </a:rPr>
                        <a:t>If you do not want to take part in the study…</a:t>
                      </a:r>
                      <a:endParaRPr lang="en-US" sz="20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942734"/>
                  </a:ext>
                </a:extLst>
              </a:tr>
            </a:tbl>
          </a:graphicData>
        </a:graphic>
      </p:graphicFrame>
      <p:sp>
        <p:nvSpPr>
          <p:cNvPr id="5" name="Rectangle 1"/>
          <p:cNvSpPr>
            <a:spLocks noChangeArrowheads="1"/>
          </p:cNvSpPr>
          <p:nvPr/>
        </p:nvSpPr>
        <p:spPr bwMode="auto">
          <a:xfrm>
            <a:off x="609600" y="2047616"/>
            <a:ext cx="7848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42950" algn="l"/>
              </a:tabLst>
              <a:defRPr>
                <a:solidFill>
                  <a:schemeClr val="tx1"/>
                </a:solidFill>
                <a:latin typeface="Arial" panose="020B0604020202020204" pitchFamily="34" charset="0"/>
              </a:defRPr>
            </a:lvl1pPr>
            <a:lvl2pPr eaLnBrk="0" fontAlgn="base" hangingPunct="0">
              <a:spcBef>
                <a:spcPct val="0"/>
              </a:spcBef>
              <a:spcAft>
                <a:spcPct val="0"/>
              </a:spcAft>
              <a:tabLst>
                <a:tab pos="742950" algn="l"/>
              </a:tabLst>
              <a:defRPr>
                <a:solidFill>
                  <a:schemeClr val="tx1"/>
                </a:solidFill>
                <a:latin typeface="Arial" panose="020B0604020202020204" pitchFamily="34" charset="0"/>
              </a:defRPr>
            </a:lvl2pPr>
            <a:lvl3pPr eaLnBrk="0" fontAlgn="base" hangingPunct="0">
              <a:spcBef>
                <a:spcPct val="0"/>
              </a:spcBef>
              <a:spcAft>
                <a:spcPct val="0"/>
              </a:spcAft>
              <a:tabLst>
                <a:tab pos="742950" algn="l"/>
              </a:tabLst>
              <a:defRPr>
                <a:solidFill>
                  <a:schemeClr val="tx1"/>
                </a:solidFill>
                <a:latin typeface="Arial" panose="020B0604020202020204" pitchFamily="34" charset="0"/>
              </a:defRPr>
            </a:lvl3pPr>
            <a:lvl4pPr eaLnBrk="0" fontAlgn="base" hangingPunct="0">
              <a:spcBef>
                <a:spcPct val="0"/>
              </a:spcBef>
              <a:spcAft>
                <a:spcPct val="0"/>
              </a:spcAft>
              <a:tabLst>
                <a:tab pos="742950" algn="l"/>
              </a:tabLst>
              <a:defRPr>
                <a:solidFill>
                  <a:schemeClr val="tx1"/>
                </a:solidFill>
                <a:latin typeface="Arial" panose="020B0604020202020204" pitchFamily="34" charset="0"/>
              </a:defRPr>
            </a:lvl4pPr>
            <a:lvl5pPr eaLnBrk="0" fontAlgn="base" hangingPunct="0">
              <a:spcBef>
                <a:spcPct val="0"/>
              </a:spcBef>
              <a:spcAft>
                <a:spcPct val="0"/>
              </a:spcAft>
              <a:tabLst>
                <a:tab pos="742950" algn="l"/>
              </a:tabLst>
              <a:defRPr>
                <a:solidFill>
                  <a:schemeClr val="tx1"/>
                </a:solidFill>
                <a:latin typeface="Arial" panose="020B0604020202020204" pitchFamily="34" charset="0"/>
              </a:defRPr>
            </a:lvl5pPr>
            <a:lvl6pPr eaLnBrk="0" fontAlgn="base" hangingPunct="0">
              <a:spcBef>
                <a:spcPct val="0"/>
              </a:spcBef>
              <a:spcAft>
                <a:spcPct val="0"/>
              </a:spcAft>
              <a:tabLst>
                <a:tab pos="742950" algn="l"/>
              </a:tabLst>
              <a:defRPr>
                <a:solidFill>
                  <a:schemeClr val="tx1"/>
                </a:solidFill>
                <a:latin typeface="Arial" panose="020B0604020202020204" pitchFamily="34" charset="0"/>
              </a:defRPr>
            </a:lvl6pPr>
            <a:lvl7pPr eaLnBrk="0" fontAlgn="base" hangingPunct="0">
              <a:spcBef>
                <a:spcPct val="0"/>
              </a:spcBef>
              <a:spcAft>
                <a:spcPct val="0"/>
              </a:spcAft>
              <a:tabLst>
                <a:tab pos="742950" algn="l"/>
              </a:tabLst>
              <a:defRPr>
                <a:solidFill>
                  <a:schemeClr val="tx1"/>
                </a:solidFill>
                <a:latin typeface="Arial" panose="020B0604020202020204" pitchFamily="34" charset="0"/>
              </a:defRPr>
            </a:lvl7pPr>
            <a:lvl8pPr eaLnBrk="0" fontAlgn="base" hangingPunct="0">
              <a:spcBef>
                <a:spcPct val="0"/>
              </a:spcBef>
              <a:spcAft>
                <a:spcPct val="0"/>
              </a:spcAft>
              <a:tabLst>
                <a:tab pos="742950" algn="l"/>
              </a:tabLst>
              <a:defRPr>
                <a:solidFill>
                  <a:schemeClr val="tx1"/>
                </a:solidFill>
                <a:latin typeface="Arial" panose="020B0604020202020204" pitchFamily="34" charset="0"/>
              </a:defRPr>
            </a:lvl8pPr>
            <a:lvl9pPr eaLnBrk="0" fontAlgn="base" hangingPunct="0">
              <a:spcBef>
                <a:spcPct val="0"/>
              </a:spcBef>
              <a:spcAft>
                <a:spcPct val="0"/>
              </a:spcAft>
              <a:tabLst>
                <a:tab pos="7429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742950" algn="l"/>
              </a:tabLst>
            </a:pPr>
            <a:r>
              <a:rPr kumimoji="0" lang="en-US" altLang="en-US" b="0" i="1"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[Insert applicable Concise Summary Table – see samples in separate document]</a:t>
            </a:r>
            <a:endParaRPr kumimoji="0" lang="en-US" altLang="en-US"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742950"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914439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 FOUR NEW ELEMENTS</a:t>
            </a:r>
            <a:endParaRPr lang="en-US" dirty="0"/>
          </a:p>
        </p:txBody>
      </p:sp>
      <p:sp>
        <p:nvSpPr>
          <p:cNvPr id="3" name="Content Placeholder 2"/>
          <p:cNvSpPr>
            <a:spLocks noGrp="1"/>
          </p:cNvSpPr>
          <p:nvPr>
            <p:ph idx="1"/>
          </p:nvPr>
        </p:nvSpPr>
        <p:spPr/>
        <p:txBody>
          <a:bodyPr/>
          <a:lstStyle/>
          <a:p>
            <a:pPr marL="115887" indent="0">
              <a:spcBef>
                <a:spcPts val="0"/>
              </a:spcBef>
              <a:buNone/>
            </a:pPr>
            <a:r>
              <a:rPr lang="en-US" sz="3200" dirty="0" smtClean="0">
                <a:latin typeface="Calibri" panose="020F0502020204030204" pitchFamily="34" charset="0"/>
                <a:cs typeface="Calibri" panose="020F0502020204030204" pitchFamily="34" charset="0"/>
              </a:rPr>
              <a:t>For </a:t>
            </a:r>
            <a:r>
              <a:rPr lang="en-US" sz="3200" dirty="0">
                <a:latin typeface="Calibri" panose="020F0502020204030204" pitchFamily="34" charset="0"/>
                <a:cs typeface="Calibri" panose="020F0502020204030204" pitchFamily="34" charset="0"/>
              </a:rPr>
              <a:t>research that involves collection of identifiable private information or identifiable </a:t>
            </a:r>
            <a:r>
              <a:rPr lang="en-US" sz="3200" dirty="0" err="1" smtClean="0">
                <a:latin typeface="Calibri" panose="020F0502020204030204" pitchFamily="34" charset="0"/>
                <a:cs typeface="Calibri" panose="020F0502020204030204" pitchFamily="34" charset="0"/>
              </a:rPr>
              <a:t>biospecimens</a:t>
            </a:r>
            <a:r>
              <a:rPr lang="en-US" sz="3200" dirty="0" smtClean="0">
                <a:latin typeface="Calibri" panose="020F0502020204030204" pitchFamily="34" charset="0"/>
                <a:cs typeface="Calibri" panose="020F0502020204030204" pitchFamily="34" charset="0"/>
              </a:rPr>
              <a:t>, include a statement indicating whether:</a:t>
            </a:r>
          </a:p>
          <a:p>
            <a:pPr marL="803275" lvl="1" indent="-342900">
              <a:spcBef>
                <a:spcPts val="0"/>
              </a:spcBef>
            </a:pPr>
            <a:r>
              <a:rPr lang="en-US" sz="2800" dirty="0" smtClean="0">
                <a:latin typeface="Calibri" panose="020F0502020204030204" pitchFamily="34" charset="0"/>
                <a:cs typeface="Calibri" panose="020F0502020204030204" pitchFamily="34" charset="0"/>
              </a:rPr>
              <a:t>identifiers may be </a:t>
            </a:r>
            <a:r>
              <a:rPr lang="en-US" sz="2800" dirty="0">
                <a:latin typeface="Calibri" panose="020F0502020204030204" pitchFamily="34" charset="0"/>
                <a:cs typeface="Calibri" panose="020F0502020204030204" pitchFamily="34" charset="0"/>
              </a:rPr>
              <a:t>removed</a:t>
            </a:r>
            <a:r>
              <a:rPr lang="en-US" sz="2800" dirty="0" smtClean="0">
                <a:latin typeface="Calibri" panose="020F0502020204030204" pitchFamily="34" charset="0"/>
                <a:cs typeface="Calibri" panose="020F0502020204030204" pitchFamily="34" charset="0"/>
              </a:rPr>
              <a:t>, and</a:t>
            </a:r>
          </a:p>
          <a:p>
            <a:pPr marL="803275" lvl="1" indent="-342900">
              <a:spcBef>
                <a:spcPts val="0"/>
              </a:spcBef>
            </a:pPr>
            <a:r>
              <a:rPr lang="en-US" sz="2800" dirty="0" smtClean="0">
                <a:latin typeface="Calibri" panose="020F0502020204030204" pitchFamily="34" charset="0"/>
                <a:cs typeface="Calibri" panose="020F0502020204030204" pitchFamily="34" charset="0"/>
              </a:rPr>
              <a:t>de-identified </a:t>
            </a:r>
            <a:r>
              <a:rPr lang="en-US" sz="2800" dirty="0">
                <a:latin typeface="Calibri" panose="020F0502020204030204" pitchFamily="34" charset="0"/>
                <a:cs typeface="Calibri" panose="020F0502020204030204" pitchFamily="34" charset="0"/>
              </a:rPr>
              <a:t>information </a:t>
            </a:r>
            <a:r>
              <a:rPr lang="en-US" sz="2800" dirty="0" smtClean="0">
                <a:latin typeface="Calibri" panose="020F0502020204030204" pitchFamily="34" charset="0"/>
                <a:cs typeface="Calibri" panose="020F0502020204030204" pitchFamily="34" charset="0"/>
              </a:rPr>
              <a:t>or </a:t>
            </a:r>
            <a:r>
              <a:rPr lang="en-US" sz="2800" dirty="0" err="1">
                <a:latin typeface="Calibri" panose="020F0502020204030204" pitchFamily="34" charset="0"/>
                <a:cs typeface="Calibri" panose="020F0502020204030204" pitchFamily="34" charset="0"/>
              </a:rPr>
              <a:t>biospecimens</a:t>
            </a:r>
            <a:r>
              <a:rPr lang="en-US" sz="2800" dirty="0">
                <a:latin typeface="Calibri" panose="020F0502020204030204" pitchFamily="34" charset="0"/>
                <a:cs typeface="Calibri" panose="020F0502020204030204" pitchFamily="34" charset="0"/>
              </a:rPr>
              <a:t> may </a:t>
            </a:r>
            <a:r>
              <a:rPr lang="en-US" sz="2800" dirty="0" smtClean="0">
                <a:latin typeface="Calibri" panose="020F0502020204030204" pitchFamily="34" charset="0"/>
                <a:cs typeface="Calibri" panose="020F0502020204030204" pitchFamily="34" charset="0"/>
              </a:rPr>
              <a:t>or may not be </a:t>
            </a:r>
            <a:r>
              <a:rPr lang="en-US" sz="2800" dirty="0">
                <a:latin typeface="Calibri" panose="020F0502020204030204" pitchFamily="34" charset="0"/>
                <a:cs typeface="Calibri" panose="020F0502020204030204" pitchFamily="34" charset="0"/>
              </a:rPr>
              <a:t>used or shared for future </a:t>
            </a:r>
            <a:r>
              <a:rPr lang="en-US" sz="2800" dirty="0" smtClean="0">
                <a:latin typeface="Calibri" panose="020F0502020204030204" pitchFamily="34" charset="0"/>
                <a:cs typeface="Calibri" panose="020F0502020204030204" pitchFamily="34" charset="0"/>
              </a:rPr>
              <a:t>research</a:t>
            </a:r>
            <a:endParaRPr lang="en-US"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637476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 FOUR NEW ELEMENTS</a:t>
            </a:r>
            <a:endParaRPr lang="en-US" dirty="0"/>
          </a:p>
        </p:txBody>
      </p:sp>
      <p:sp>
        <p:nvSpPr>
          <p:cNvPr id="3" name="Content Placeholder 2"/>
          <p:cNvSpPr>
            <a:spLocks noGrp="1"/>
          </p:cNvSpPr>
          <p:nvPr>
            <p:ph idx="1"/>
          </p:nvPr>
        </p:nvSpPr>
        <p:spPr/>
        <p:txBody>
          <a:bodyPr/>
          <a:lstStyle/>
          <a:p>
            <a:pPr marL="115887" indent="0">
              <a:spcBef>
                <a:spcPts val="0"/>
              </a:spcBef>
              <a:buNone/>
            </a:pPr>
            <a:r>
              <a:rPr lang="en-US" sz="3200" dirty="0" smtClean="0">
                <a:latin typeface="Calibri" panose="020F0502020204030204" pitchFamily="34" charset="0"/>
                <a:cs typeface="Calibri" panose="020F0502020204030204" pitchFamily="34" charset="0"/>
              </a:rPr>
              <a:t>For </a:t>
            </a:r>
            <a:r>
              <a:rPr lang="en-US" sz="3200" dirty="0">
                <a:latin typeface="Calibri" panose="020F0502020204030204" pitchFamily="34" charset="0"/>
                <a:cs typeface="Calibri" panose="020F0502020204030204" pitchFamily="34" charset="0"/>
              </a:rPr>
              <a:t>research involving use of </a:t>
            </a:r>
            <a:r>
              <a:rPr lang="en-US" sz="3200" dirty="0" err="1">
                <a:latin typeface="Calibri" panose="020F0502020204030204" pitchFamily="34" charset="0"/>
                <a:cs typeface="Calibri" panose="020F0502020204030204" pitchFamily="34" charset="0"/>
              </a:rPr>
              <a:t>biospecimens</a:t>
            </a:r>
            <a:r>
              <a:rPr lang="en-US" sz="3200" dirty="0">
                <a:latin typeface="Calibri" panose="020F0502020204030204" pitchFamily="34" charset="0"/>
                <a:cs typeface="Calibri" panose="020F0502020204030204" pitchFamily="34" charset="0"/>
              </a:rPr>
              <a:t>, </a:t>
            </a:r>
            <a:r>
              <a:rPr lang="en-US" sz="3200" dirty="0" smtClean="0">
                <a:latin typeface="Calibri" panose="020F0502020204030204" pitchFamily="34" charset="0"/>
                <a:cs typeface="Calibri" panose="020F0502020204030204" pitchFamily="34" charset="0"/>
              </a:rPr>
              <a:t>include a statement indicating whether:</a:t>
            </a:r>
            <a:endParaRPr lang="en-US" sz="3200" dirty="0">
              <a:latin typeface="Calibri" panose="020F0502020204030204" pitchFamily="34" charset="0"/>
              <a:cs typeface="Calibri" panose="020F0502020204030204" pitchFamily="34" charset="0"/>
            </a:endParaRPr>
          </a:p>
          <a:p>
            <a:pPr marL="860426" lvl="1" indent="-233363">
              <a:spcBef>
                <a:spcPts val="0"/>
              </a:spcBef>
              <a:buFont typeface="Arial" panose="020B0604020202020204" pitchFamily="34" charset="0"/>
              <a:buChar char="•"/>
            </a:pPr>
            <a:r>
              <a:rPr lang="en-US" sz="2800" dirty="0" err="1">
                <a:latin typeface="Calibri" panose="020F0502020204030204" pitchFamily="34" charset="0"/>
                <a:cs typeface="Calibri" panose="020F0502020204030204" pitchFamily="34" charset="0"/>
              </a:rPr>
              <a:t>biospecimens</a:t>
            </a:r>
            <a:r>
              <a:rPr lang="en-US" sz="2800" dirty="0">
                <a:latin typeface="Calibri" panose="020F0502020204030204" pitchFamily="34" charset="0"/>
                <a:cs typeface="Calibri" panose="020F0502020204030204" pitchFamily="34" charset="0"/>
              </a:rPr>
              <a:t> may be used for commercial </a:t>
            </a:r>
            <a:r>
              <a:rPr lang="en-US" sz="2800" dirty="0" smtClean="0">
                <a:latin typeface="Calibri" panose="020F0502020204030204" pitchFamily="34" charset="0"/>
                <a:cs typeface="Calibri" panose="020F0502020204030204" pitchFamily="34" charset="0"/>
              </a:rPr>
              <a:t>profit, and</a:t>
            </a:r>
            <a:endParaRPr lang="en-US" sz="2800" dirty="0">
              <a:latin typeface="Calibri" panose="020F0502020204030204" pitchFamily="34" charset="0"/>
              <a:cs typeface="Calibri" panose="020F0502020204030204" pitchFamily="34" charset="0"/>
            </a:endParaRPr>
          </a:p>
          <a:p>
            <a:pPr marL="860426" lvl="1" indent="-233363">
              <a:spcBef>
                <a:spcPts val="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t</a:t>
            </a:r>
            <a:r>
              <a:rPr lang="en-US" sz="2800" dirty="0" smtClean="0">
                <a:latin typeface="Calibri" panose="020F0502020204030204" pitchFamily="34" charset="0"/>
                <a:cs typeface="Calibri" panose="020F0502020204030204" pitchFamily="34" charset="0"/>
              </a:rPr>
              <a:t>he subject </a:t>
            </a:r>
            <a:r>
              <a:rPr lang="en-US" sz="2800" dirty="0">
                <a:latin typeface="Calibri" panose="020F0502020204030204" pitchFamily="34" charset="0"/>
                <a:cs typeface="Calibri" panose="020F0502020204030204" pitchFamily="34" charset="0"/>
              </a:rPr>
              <a:t>will share in that profit</a:t>
            </a:r>
          </a:p>
          <a:p>
            <a:endParaRPr lang="en-US" dirty="0"/>
          </a:p>
        </p:txBody>
      </p:sp>
    </p:spTree>
    <p:extLst>
      <p:ext uri="{BB962C8B-B14F-4D97-AF65-F5344CB8AC3E}">
        <p14:creationId xmlns:p14="http://schemas.microsoft.com/office/powerpoint/2010/main" val="29637141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CONSENT – </a:t>
            </a:r>
            <a:r>
              <a:rPr lang="en-US" dirty="0" smtClean="0"/>
              <a:t>FOUR NEW </a:t>
            </a:r>
            <a:r>
              <a:rPr lang="en-US" dirty="0"/>
              <a:t>ELEMENTS</a:t>
            </a:r>
          </a:p>
        </p:txBody>
      </p:sp>
      <p:sp>
        <p:nvSpPr>
          <p:cNvPr id="3" name="Content Placeholder 2"/>
          <p:cNvSpPr>
            <a:spLocks noGrp="1"/>
          </p:cNvSpPr>
          <p:nvPr>
            <p:ph idx="1"/>
          </p:nvPr>
        </p:nvSpPr>
        <p:spPr/>
        <p:txBody>
          <a:bodyPr/>
          <a:lstStyle/>
          <a:p>
            <a:pPr marL="115887" indent="0">
              <a:spcBef>
                <a:spcPts val="0"/>
              </a:spcBef>
              <a:buNone/>
            </a:pPr>
            <a:r>
              <a:rPr lang="en-US" sz="3200" dirty="0">
                <a:latin typeface="Calibri" panose="020F0502020204030204" pitchFamily="34" charset="0"/>
                <a:cs typeface="Calibri" panose="020F0502020204030204" pitchFamily="34" charset="0"/>
              </a:rPr>
              <a:t>For research expected to generate clinically relevant results, </a:t>
            </a:r>
            <a:r>
              <a:rPr lang="en-US" sz="3200" dirty="0" smtClean="0">
                <a:latin typeface="Calibri" panose="020F0502020204030204" pitchFamily="34" charset="0"/>
                <a:cs typeface="Calibri" panose="020F0502020204030204" pitchFamily="34" charset="0"/>
              </a:rPr>
              <a:t>include a statement indicating whether</a:t>
            </a:r>
          </a:p>
          <a:p>
            <a:pPr marL="914400" lvl="1" indent="-457200">
              <a:spcBef>
                <a:spcPts val="0"/>
              </a:spcBef>
            </a:pPr>
            <a:r>
              <a:rPr lang="en-US" sz="2800" dirty="0" smtClean="0">
                <a:latin typeface="Calibri" panose="020F0502020204030204" pitchFamily="34" charset="0"/>
                <a:cs typeface="Calibri" panose="020F0502020204030204" pitchFamily="34" charset="0"/>
              </a:rPr>
              <a:t>the clinical results (including individual research results) will be returned to the subject, and</a:t>
            </a:r>
          </a:p>
          <a:p>
            <a:pPr marL="914400" lvl="1" indent="-457200">
              <a:spcBef>
                <a:spcPts val="0"/>
              </a:spcBef>
            </a:pPr>
            <a:r>
              <a:rPr lang="en-US" sz="2800" dirty="0" smtClean="0">
                <a:latin typeface="Calibri" panose="020F0502020204030204" pitchFamily="34" charset="0"/>
                <a:cs typeface="Calibri" panose="020F0502020204030204" pitchFamily="34" charset="0"/>
              </a:rPr>
              <a:t>if so, under what conditions</a:t>
            </a:r>
          </a:p>
        </p:txBody>
      </p:sp>
    </p:spTree>
    <p:extLst>
      <p:ext uri="{BB962C8B-B14F-4D97-AF65-F5344CB8AC3E}">
        <p14:creationId xmlns:p14="http://schemas.microsoft.com/office/powerpoint/2010/main" val="19481701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CONSENT – FOUR NEW ELEMENTS</a:t>
            </a:r>
          </a:p>
        </p:txBody>
      </p:sp>
      <p:sp>
        <p:nvSpPr>
          <p:cNvPr id="3" name="Content Placeholder 2"/>
          <p:cNvSpPr>
            <a:spLocks noGrp="1"/>
          </p:cNvSpPr>
          <p:nvPr>
            <p:ph idx="1"/>
          </p:nvPr>
        </p:nvSpPr>
        <p:spPr/>
        <p:txBody>
          <a:bodyPr/>
          <a:lstStyle/>
          <a:p>
            <a:pPr marL="0" indent="0">
              <a:buNone/>
            </a:pPr>
            <a:r>
              <a:rPr lang="en-US" sz="3200" dirty="0">
                <a:latin typeface="Calibri" panose="020F0502020204030204" pitchFamily="34" charset="0"/>
                <a:cs typeface="Calibri" panose="020F0502020204030204" pitchFamily="34" charset="0"/>
              </a:rPr>
              <a:t>For research involving </a:t>
            </a:r>
            <a:r>
              <a:rPr lang="en-US" sz="3200" dirty="0" smtClean="0">
                <a:latin typeface="Calibri" panose="020F0502020204030204" pitchFamily="34" charset="0"/>
                <a:cs typeface="Calibri" panose="020F0502020204030204" pitchFamily="34" charset="0"/>
              </a:rPr>
              <a:t>whole genome </a:t>
            </a:r>
            <a:r>
              <a:rPr lang="en-US" sz="3200" dirty="0">
                <a:latin typeface="Calibri" panose="020F0502020204030204" pitchFamily="34" charset="0"/>
                <a:cs typeface="Calibri" panose="020F0502020204030204" pitchFamily="34" charset="0"/>
              </a:rPr>
              <a:t>sequencing, </a:t>
            </a:r>
            <a:r>
              <a:rPr lang="en-US" sz="3200" dirty="0" smtClean="0">
                <a:latin typeface="Calibri" panose="020F0502020204030204" pitchFamily="34" charset="0"/>
                <a:cs typeface="Calibri" panose="020F0502020204030204" pitchFamily="34" charset="0"/>
              </a:rPr>
              <a:t>include a statement </a:t>
            </a:r>
            <a:r>
              <a:rPr lang="en-US" sz="3200" dirty="0">
                <a:latin typeface="Calibri" panose="020F0502020204030204" pitchFamily="34" charset="0"/>
                <a:cs typeface="Calibri" panose="020F0502020204030204" pitchFamily="34" charset="0"/>
              </a:rPr>
              <a:t>that </a:t>
            </a:r>
            <a:r>
              <a:rPr lang="en-US" sz="3200" dirty="0" smtClean="0">
                <a:latin typeface="Calibri" panose="020F0502020204030204" pitchFamily="34" charset="0"/>
                <a:cs typeface="Calibri" panose="020F0502020204030204" pitchFamily="34" charset="0"/>
              </a:rPr>
              <a:t>the research will or might </a:t>
            </a:r>
            <a:r>
              <a:rPr lang="en-US" sz="3200" dirty="0">
                <a:latin typeface="Calibri" panose="020F0502020204030204" pitchFamily="34" charset="0"/>
                <a:cs typeface="Calibri" panose="020F0502020204030204" pitchFamily="34" charset="0"/>
              </a:rPr>
              <a:t>include whole genome </a:t>
            </a:r>
            <a:r>
              <a:rPr lang="en-US" sz="3200" dirty="0" smtClean="0">
                <a:latin typeface="Calibri" panose="020F0502020204030204" pitchFamily="34" charset="0"/>
                <a:cs typeface="Calibri" panose="020F0502020204030204" pitchFamily="34" charset="0"/>
              </a:rPr>
              <a:t>sequencing</a:t>
            </a:r>
            <a:endParaRPr lang="en-US" sz="3200" dirty="0"/>
          </a:p>
        </p:txBody>
      </p:sp>
    </p:spTree>
    <p:extLst>
      <p:ext uri="{BB962C8B-B14F-4D97-AF65-F5344CB8AC3E}">
        <p14:creationId xmlns:p14="http://schemas.microsoft.com/office/powerpoint/2010/main" val="91318310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 OTHER CHANGES</a:t>
            </a:r>
            <a:endParaRPr lang="en-US"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US" sz="3200" dirty="0">
                <a:latin typeface="Calibri" panose="020F0502020204030204" pitchFamily="34" charset="0"/>
                <a:cs typeface="Calibri" panose="020F0502020204030204" pitchFamily="34" charset="0"/>
              </a:rPr>
              <a:t>f</a:t>
            </a:r>
            <a:r>
              <a:rPr lang="en-US" sz="3200" dirty="0" smtClean="0">
                <a:latin typeface="Calibri" panose="020F0502020204030204" pitchFamily="34" charset="0"/>
                <a:cs typeface="Calibri" panose="020F0502020204030204" pitchFamily="34" charset="0"/>
              </a:rPr>
              <a:t>or a waiver </a:t>
            </a:r>
            <a:r>
              <a:rPr lang="en-US" sz="3200" dirty="0">
                <a:latin typeface="Calibri" panose="020F0502020204030204" pitchFamily="34" charset="0"/>
                <a:cs typeface="Calibri" panose="020F0502020204030204" pitchFamily="34" charset="0"/>
              </a:rPr>
              <a:t>of consent for secondary use of identifiable private </a:t>
            </a:r>
            <a:r>
              <a:rPr lang="en-US" sz="3200" dirty="0" smtClean="0">
                <a:latin typeface="Calibri" panose="020F0502020204030204" pitchFamily="34" charset="0"/>
                <a:cs typeface="Calibri" panose="020F0502020204030204" pitchFamily="34" charset="0"/>
              </a:rPr>
              <a:t>data/</a:t>
            </a:r>
            <a:r>
              <a:rPr lang="en-US" sz="3200" dirty="0" err="1" smtClean="0">
                <a:latin typeface="Calibri" panose="020F0502020204030204" pitchFamily="34" charset="0"/>
                <a:cs typeface="Calibri" panose="020F0502020204030204" pitchFamily="34" charset="0"/>
              </a:rPr>
              <a:t>biospecimens</a:t>
            </a:r>
            <a:r>
              <a:rPr lang="en-US" sz="3200" dirty="0" smtClean="0">
                <a:latin typeface="Calibri" panose="020F0502020204030204" pitchFamily="34" charset="0"/>
                <a:cs typeface="Calibri" panose="020F0502020204030204" pitchFamily="34" charset="0"/>
              </a:rPr>
              <a:t> now must justify why the </a:t>
            </a:r>
            <a:r>
              <a:rPr lang="en-US" sz="3200" dirty="0">
                <a:latin typeface="Calibri" panose="020F0502020204030204" pitchFamily="34" charset="0"/>
                <a:cs typeface="Calibri" panose="020F0502020204030204" pitchFamily="34" charset="0"/>
              </a:rPr>
              <a:t>use of identifiers is </a:t>
            </a:r>
            <a:r>
              <a:rPr lang="en-US" sz="3200" dirty="0" smtClean="0">
                <a:latin typeface="Calibri" panose="020F0502020204030204" pitchFamily="34" charset="0"/>
                <a:cs typeface="Calibri" panose="020F0502020204030204" pitchFamily="34" charset="0"/>
              </a:rPr>
              <a:t>necessary to carry out the research</a:t>
            </a:r>
          </a:p>
          <a:p>
            <a:pPr marL="914400" lvl="2" indent="-285750">
              <a:buFont typeface="Arial" panose="020B0604020202020204" pitchFamily="34" charset="0"/>
              <a:buChar char="•"/>
            </a:pPr>
            <a:r>
              <a:rPr lang="en-US" dirty="0" smtClean="0">
                <a:latin typeface="Calibri" panose="020F0502020204030204" pitchFamily="34" charset="0"/>
                <a:cs typeface="Calibri" panose="020F0502020204030204" pitchFamily="34" charset="0"/>
              </a:rPr>
              <a:t>if the research could be done using non-identifiable information, then that is what should be done</a:t>
            </a:r>
          </a:p>
          <a:p>
            <a:pPr marL="742950" lvl="1" indent="-285750">
              <a:buFont typeface="Arial" panose="020B0604020202020204" pitchFamily="34" charset="0"/>
              <a:buChar char="•"/>
            </a:pPr>
            <a:endParaRPr lang="en-US" sz="2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902627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CONSENT – OTHER CHANGES</a:t>
            </a:r>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US" sz="3000" dirty="0">
                <a:latin typeface="Calibri" panose="020F0502020204030204" pitchFamily="34" charset="0"/>
                <a:cs typeface="Calibri" panose="020F0502020204030204" pitchFamily="34" charset="0"/>
              </a:rPr>
              <a:t>use of identifiable </a:t>
            </a:r>
            <a:r>
              <a:rPr lang="en-US" sz="3000" dirty="0" smtClean="0">
                <a:latin typeface="Calibri" panose="020F0502020204030204" pitchFamily="34" charset="0"/>
                <a:cs typeface="Calibri" panose="020F0502020204030204" pitchFamily="34" charset="0"/>
              </a:rPr>
              <a:t>information or </a:t>
            </a:r>
            <a:r>
              <a:rPr lang="en-US" sz="3000" dirty="0" err="1" smtClean="0">
                <a:latin typeface="Calibri" panose="020F0502020204030204" pitchFamily="34" charset="0"/>
                <a:cs typeface="Calibri" panose="020F0502020204030204" pitchFamily="34" charset="0"/>
              </a:rPr>
              <a:t>biospecimens</a:t>
            </a:r>
            <a:r>
              <a:rPr lang="en-US" sz="3000" dirty="0" smtClean="0">
                <a:latin typeface="Calibri" panose="020F0502020204030204" pitchFamily="34" charset="0"/>
                <a:cs typeface="Calibri" panose="020F0502020204030204" pitchFamily="34" charset="0"/>
              </a:rPr>
              <a:t> </a:t>
            </a:r>
            <a:r>
              <a:rPr lang="en-US" sz="3000" dirty="0">
                <a:latin typeface="Calibri" panose="020F0502020204030204" pitchFamily="34" charset="0"/>
                <a:cs typeface="Calibri" panose="020F0502020204030204" pitchFamily="34" charset="0"/>
              </a:rPr>
              <a:t>to </a:t>
            </a:r>
            <a:r>
              <a:rPr lang="en-US" sz="3000" dirty="0" smtClean="0">
                <a:latin typeface="Calibri" panose="020F0502020204030204" pitchFamily="34" charset="0"/>
                <a:cs typeface="Calibri" panose="020F0502020204030204" pitchFamily="34" charset="0"/>
              </a:rPr>
              <a:t>screen, recruit, or determine eligibility of prospective subjects </a:t>
            </a:r>
            <a:r>
              <a:rPr lang="en-US" sz="3000" dirty="0">
                <a:latin typeface="Calibri" panose="020F0502020204030204" pitchFamily="34" charset="0"/>
                <a:cs typeface="Calibri" panose="020F0502020204030204" pitchFamily="34" charset="0"/>
              </a:rPr>
              <a:t>is allowed without informed consent under certain </a:t>
            </a:r>
            <a:r>
              <a:rPr lang="en-US" sz="3000" dirty="0" smtClean="0">
                <a:latin typeface="Calibri" panose="020F0502020204030204" pitchFamily="34" charset="0"/>
                <a:cs typeface="Calibri" panose="020F0502020204030204" pitchFamily="34" charset="0"/>
              </a:rPr>
              <a:t>circumstances:</a:t>
            </a:r>
          </a:p>
          <a:p>
            <a:pPr marL="1085850" lvl="2" indent="-457200">
              <a:buAutoNum type="arabicParenBoth"/>
            </a:pPr>
            <a:r>
              <a:rPr lang="en-US" sz="2200" dirty="0" smtClean="0"/>
              <a:t>the </a:t>
            </a:r>
            <a:r>
              <a:rPr lang="en-US" sz="2200" dirty="0"/>
              <a:t>information is obtained through oral or written communication with the subject or the subject’s legally authorized representative, or </a:t>
            </a:r>
            <a:endParaRPr lang="en-US" sz="2200" dirty="0" smtClean="0"/>
          </a:p>
          <a:p>
            <a:pPr marL="1085850" lvl="2" indent="-457200">
              <a:buAutoNum type="arabicParenBoth"/>
            </a:pPr>
            <a:r>
              <a:rPr lang="en-US" sz="2200" dirty="0" smtClean="0"/>
              <a:t>identifiable </a:t>
            </a:r>
            <a:r>
              <a:rPr lang="en-US" sz="2200" dirty="0"/>
              <a:t>private information or identifiable </a:t>
            </a:r>
            <a:r>
              <a:rPr lang="en-US" sz="2200" dirty="0" err="1"/>
              <a:t>biospecimens</a:t>
            </a:r>
            <a:r>
              <a:rPr lang="en-US" sz="2200" dirty="0"/>
              <a:t> are obtained by accessing records or stored identifiable </a:t>
            </a:r>
            <a:r>
              <a:rPr lang="en-US" sz="2200" dirty="0" err="1" smtClean="0"/>
              <a:t>biospecimens</a:t>
            </a:r>
            <a:endParaRPr lang="en-US" sz="2200"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1138880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THE REGULATIONS</a:t>
            </a:r>
            <a:endParaRPr lang="en-US" dirty="0"/>
          </a:p>
        </p:txBody>
      </p:sp>
      <p:sp>
        <p:nvSpPr>
          <p:cNvPr id="3" name="Content Placeholder 2"/>
          <p:cNvSpPr>
            <a:spLocks noGrp="1"/>
          </p:cNvSpPr>
          <p:nvPr>
            <p:ph idx="1"/>
          </p:nvPr>
        </p:nvSpPr>
        <p:spPr/>
        <p:txBody>
          <a:bodyPr/>
          <a:lstStyle/>
          <a:p>
            <a:r>
              <a:rPr lang="en-US" dirty="0" smtClean="0"/>
              <a:t>Common Rule – Federal regulations governing human subjects research</a:t>
            </a:r>
          </a:p>
          <a:p>
            <a:r>
              <a:rPr lang="en-US" dirty="0" smtClean="0"/>
              <a:t>Current regulations published in 1991</a:t>
            </a:r>
          </a:p>
          <a:p>
            <a:r>
              <a:rPr lang="en-US" dirty="0" smtClean="0"/>
              <a:t>19 agencies follow the current regulations</a:t>
            </a:r>
          </a:p>
          <a:p>
            <a:pPr marL="0" indent="0">
              <a:buNone/>
            </a:pPr>
            <a:endParaRPr lang="en-US" dirty="0" smtClean="0"/>
          </a:p>
        </p:txBody>
      </p:sp>
    </p:spTree>
    <p:extLst>
      <p:ext uri="{BB962C8B-B14F-4D97-AF65-F5344CB8AC3E}">
        <p14:creationId xmlns:p14="http://schemas.microsoft.com/office/powerpoint/2010/main" val="37835796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 OTHER CHANGES</a:t>
            </a:r>
            <a:endParaRPr lang="en-US"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US" sz="3000" dirty="0" smtClean="0">
                <a:latin typeface="Calibri" panose="020F0502020204030204" pitchFamily="34" charset="0"/>
                <a:cs typeface="Calibri" panose="020F0502020204030204" pitchFamily="34" charset="0"/>
              </a:rPr>
              <a:t>for federally-sponsored </a:t>
            </a:r>
            <a:r>
              <a:rPr lang="en-US" sz="3000" dirty="0">
                <a:latin typeface="Calibri" panose="020F0502020204030204" pitchFamily="34" charset="0"/>
                <a:cs typeface="Calibri" panose="020F0502020204030204" pitchFamily="34" charset="0"/>
              </a:rPr>
              <a:t>clinical </a:t>
            </a:r>
            <a:r>
              <a:rPr lang="en-US" sz="3000" dirty="0" smtClean="0">
                <a:latin typeface="Calibri" panose="020F0502020204030204" pitchFamily="34" charset="0"/>
                <a:cs typeface="Calibri" panose="020F0502020204030204" pitchFamily="34" charset="0"/>
              </a:rPr>
              <a:t>trials, a copy </a:t>
            </a:r>
            <a:r>
              <a:rPr lang="en-US" sz="3000" dirty="0">
                <a:latin typeface="Calibri" panose="020F0502020204030204" pitchFamily="34" charset="0"/>
                <a:cs typeface="Calibri" panose="020F0502020204030204" pitchFamily="34" charset="0"/>
              </a:rPr>
              <a:t>of the consent </a:t>
            </a:r>
            <a:r>
              <a:rPr lang="en-US" sz="3000" dirty="0" smtClean="0">
                <a:latin typeface="Calibri" panose="020F0502020204030204" pitchFamily="34" charset="0"/>
                <a:cs typeface="Calibri" panose="020F0502020204030204" pitchFamily="34" charset="0"/>
              </a:rPr>
              <a:t>form </a:t>
            </a:r>
            <a:r>
              <a:rPr lang="en-US" sz="3000" dirty="0">
                <a:latin typeface="Calibri" panose="020F0502020204030204" pitchFamily="34" charset="0"/>
                <a:cs typeface="Calibri" panose="020F0502020204030204" pitchFamily="34" charset="0"/>
              </a:rPr>
              <a:t>must be posted to a </a:t>
            </a:r>
            <a:r>
              <a:rPr lang="en-US" sz="3000" dirty="0" smtClean="0">
                <a:latin typeface="Calibri" panose="020F0502020204030204" pitchFamily="34" charset="0"/>
                <a:cs typeface="Calibri" panose="020F0502020204030204" pitchFamily="34" charset="0"/>
              </a:rPr>
              <a:t>“publicly </a:t>
            </a:r>
            <a:r>
              <a:rPr lang="en-US" sz="3000" dirty="0">
                <a:latin typeface="Calibri" panose="020F0502020204030204" pitchFamily="34" charset="0"/>
                <a:cs typeface="Calibri" panose="020F0502020204030204" pitchFamily="34" charset="0"/>
              </a:rPr>
              <a:t>available, federal </a:t>
            </a:r>
            <a:r>
              <a:rPr lang="en-US" sz="3000" dirty="0" smtClean="0">
                <a:latin typeface="Calibri" panose="020F0502020204030204" pitchFamily="34" charset="0"/>
                <a:cs typeface="Calibri" panose="020F0502020204030204" pitchFamily="34" charset="0"/>
              </a:rPr>
              <a:t>website”</a:t>
            </a:r>
            <a:endParaRPr lang="en-US" sz="3000" dirty="0">
              <a:latin typeface="Calibri" panose="020F0502020204030204" pitchFamily="34" charset="0"/>
              <a:cs typeface="Calibri" panose="020F0502020204030204" pitchFamily="34" charset="0"/>
            </a:endParaRPr>
          </a:p>
          <a:p>
            <a:pPr marL="1200150" lvl="2" indent="-285750">
              <a:buFont typeface="Arial" panose="020B0604020202020204" pitchFamily="34" charset="0"/>
              <a:buChar char="•"/>
            </a:pPr>
            <a:r>
              <a:rPr lang="en-US" sz="2400" dirty="0">
                <a:latin typeface="Calibri" panose="020F0502020204030204" pitchFamily="34" charset="0"/>
                <a:cs typeface="Calibri" panose="020F0502020204030204" pitchFamily="34" charset="0"/>
              </a:rPr>
              <a:t>post-recruitment</a:t>
            </a:r>
          </a:p>
          <a:p>
            <a:pPr marL="1200150" lvl="2"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no later than </a:t>
            </a:r>
            <a:r>
              <a:rPr lang="en-US" sz="2400" dirty="0">
                <a:latin typeface="Calibri" panose="020F0502020204030204" pitchFamily="34" charset="0"/>
                <a:cs typeface="Calibri" panose="020F0502020204030204" pitchFamily="34" charset="0"/>
              </a:rPr>
              <a:t>60 days </a:t>
            </a:r>
            <a:r>
              <a:rPr lang="en-US" sz="2400" dirty="0" smtClean="0">
                <a:latin typeface="Calibri" panose="020F0502020204030204" pitchFamily="34" charset="0"/>
                <a:cs typeface="Calibri" panose="020F0502020204030204" pitchFamily="34" charset="0"/>
              </a:rPr>
              <a:t>after the </a:t>
            </a:r>
            <a:r>
              <a:rPr lang="en-US" sz="2400" dirty="0">
                <a:latin typeface="Calibri" panose="020F0502020204030204" pitchFamily="34" charset="0"/>
                <a:cs typeface="Calibri" panose="020F0502020204030204" pitchFamily="34" charset="0"/>
              </a:rPr>
              <a:t>last study </a:t>
            </a:r>
            <a:r>
              <a:rPr lang="en-US" sz="2400" dirty="0" smtClean="0">
                <a:latin typeface="Calibri" panose="020F0502020204030204" pitchFamily="34" charset="0"/>
                <a:cs typeface="Calibri" panose="020F0502020204030204" pitchFamily="34" charset="0"/>
              </a:rPr>
              <a:t>visit by any subject</a:t>
            </a:r>
            <a:endParaRPr lang="en-US" sz="2400"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9626652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 BROAD CONSENT</a:t>
            </a:r>
            <a:endParaRPr lang="en-US"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US" sz="3000" dirty="0" smtClean="0">
                <a:latin typeface="Calibri" panose="020F0502020204030204" pitchFamily="34" charset="0"/>
                <a:cs typeface="Calibri" panose="020F0502020204030204" pitchFamily="34" charset="0"/>
              </a:rPr>
              <a:t>Broad consent is an optional, </a:t>
            </a:r>
            <a:r>
              <a:rPr lang="en-US" sz="3000" dirty="0">
                <a:latin typeface="Calibri" panose="020F0502020204030204" pitchFamily="34" charset="0"/>
                <a:cs typeface="Calibri" panose="020F0502020204030204" pitchFamily="34" charset="0"/>
              </a:rPr>
              <a:t>alternative consent </a:t>
            </a:r>
            <a:r>
              <a:rPr lang="en-US" sz="3000" dirty="0" smtClean="0">
                <a:latin typeface="Calibri" panose="020F0502020204030204" pitchFamily="34" charset="0"/>
                <a:cs typeface="Calibri" panose="020F0502020204030204" pitchFamily="34" charset="0"/>
              </a:rPr>
              <a:t>process for use only for the storage</a:t>
            </a:r>
            <a:r>
              <a:rPr lang="en-US" sz="3000" dirty="0">
                <a:latin typeface="Calibri" panose="020F0502020204030204" pitchFamily="34" charset="0"/>
                <a:cs typeface="Calibri" panose="020F0502020204030204" pitchFamily="34" charset="0"/>
              </a:rPr>
              <a:t>, maintenance, and secondary use of identifiable private information or identifiable </a:t>
            </a:r>
            <a:r>
              <a:rPr lang="en-US" sz="3000" dirty="0" err="1">
                <a:latin typeface="Calibri" panose="020F0502020204030204" pitchFamily="34" charset="0"/>
                <a:cs typeface="Calibri" panose="020F0502020204030204" pitchFamily="34" charset="0"/>
              </a:rPr>
              <a:t>biospecimens</a:t>
            </a:r>
            <a:r>
              <a:rPr lang="en-US" sz="3000" dirty="0">
                <a:latin typeface="Calibri" panose="020F0502020204030204" pitchFamily="34" charset="0"/>
                <a:cs typeface="Calibri" panose="020F0502020204030204" pitchFamily="34" charset="0"/>
              </a:rPr>
              <a:t> for unspecified future </a:t>
            </a:r>
            <a:r>
              <a:rPr lang="en-US" sz="3000" dirty="0" smtClean="0">
                <a:latin typeface="Calibri" panose="020F0502020204030204" pitchFamily="34" charset="0"/>
                <a:cs typeface="Calibri" panose="020F0502020204030204" pitchFamily="34" charset="0"/>
              </a:rPr>
              <a:t>research</a:t>
            </a:r>
          </a:p>
          <a:p>
            <a:pPr marL="627063" lvl="1" indent="-285750">
              <a:buFont typeface="Arial" panose="020B0604020202020204" pitchFamily="34" charset="0"/>
              <a:buChar char="•"/>
            </a:pPr>
            <a:r>
              <a:rPr lang="en-US" sz="2000" dirty="0" smtClean="0">
                <a:latin typeface="Calibri" panose="020F0502020204030204" pitchFamily="34" charset="0"/>
                <a:cs typeface="Calibri" panose="020F0502020204030204" pitchFamily="34" charset="0"/>
              </a:rPr>
              <a:t>Requires recording and tracking who has agreed to or refused consent</a:t>
            </a:r>
          </a:p>
          <a:p>
            <a:pPr marL="627063" lvl="1" indent="-285750">
              <a:buFont typeface="Arial" panose="020B0604020202020204" pitchFamily="34" charset="0"/>
              <a:buChar char="•"/>
            </a:pPr>
            <a:r>
              <a:rPr lang="en-US" sz="2000" dirty="0" smtClean="0">
                <a:latin typeface="Calibri" panose="020F0502020204030204" pitchFamily="34" charset="0"/>
                <a:cs typeface="Calibri" panose="020F0502020204030204" pitchFamily="34" charset="0"/>
              </a:rPr>
              <a:t>Requires you apply that agreement/refusal of consent to all secondary use research – waivers would no longer be allowed</a:t>
            </a:r>
          </a:p>
          <a:p>
            <a:pPr marL="341313" lvl="1" indent="0">
              <a:buNone/>
            </a:pPr>
            <a:endParaRPr lang="en-US" sz="2000" dirty="0" smtClean="0">
              <a:latin typeface="Calibri" panose="020F0502020204030204" pitchFamily="34" charset="0"/>
              <a:cs typeface="Calibri" panose="020F0502020204030204" pitchFamily="34" charset="0"/>
            </a:endParaRPr>
          </a:p>
          <a:p>
            <a:pPr marL="115887" indent="0">
              <a:buNone/>
            </a:pPr>
            <a:r>
              <a:rPr lang="en-US" sz="3200" b="1" i="1" dirty="0" smtClean="0">
                <a:latin typeface="Calibri" panose="020F0502020204030204" pitchFamily="34" charset="0"/>
                <a:cs typeface="Calibri" panose="020F0502020204030204" pitchFamily="34" charset="0"/>
              </a:rPr>
              <a:t>UAB </a:t>
            </a:r>
            <a:r>
              <a:rPr lang="en-US" sz="3200" b="1" i="1" u="sng" dirty="0" smtClean="0">
                <a:latin typeface="Calibri" panose="020F0502020204030204" pitchFamily="34" charset="0"/>
                <a:cs typeface="Calibri" panose="020F0502020204030204" pitchFamily="34" charset="0"/>
              </a:rPr>
              <a:t>not</a:t>
            </a:r>
            <a:r>
              <a:rPr lang="en-US" sz="3200" b="1" i="1" dirty="0" smtClean="0">
                <a:latin typeface="Calibri" panose="020F0502020204030204" pitchFamily="34" charset="0"/>
                <a:cs typeface="Calibri" panose="020F0502020204030204" pitchFamily="34" charset="0"/>
              </a:rPr>
              <a:t> </a:t>
            </a:r>
            <a:r>
              <a:rPr lang="en-US" sz="3200" b="1" i="1" dirty="0">
                <a:latin typeface="Calibri" panose="020F0502020204030204" pitchFamily="34" charset="0"/>
                <a:cs typeface="Calibri" panose="020F0502020204030204" pitchFamily="34" charset="0"/>
              </a:rPr>
              <a:t>adopting broad consent at this time.</a:t>
            </a:r>
          </a:p>
          <a:p>
            <a:pPr marL="457200" lvl="1" indent="0">
              <a:buNone/>
            </a:pPr>
            <a:endParaRPr lang="en-US" sz="3200" i="1"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39832821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4488" lvl="1" indent="0" algn="ctr">
              <a:buNone/>
            </a:pPr>
            <a:r>
              <a:rPr lang="en-US" sz="7200" dirty="0" smtClean="0"/>
              <a:t>EXEMPTION REVIEW</a:t>
            </a:r>
            <a:endParaRPr lang="en-US" sz="7200" dirty="0"/>
          </a:p>
        </p:txBody>
      </p:sp>
    </p:spTree>
    <p:extLst>
      <p:ext uri="{BB962C8B-B14F-4D97-AF65-F5344CB8AC3E}">
        <p14:creationId xmlns:p14="http://schemas.microsoft.com/office/powerpoint/2010/main" val="197325484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REVIEW</a:t>
            </a:r>
            <a:endParaRPr lang="en-US" dirty="0"/>
          </a:p>
        </p:txBody>
      </p:sp>
      <p:sp>
        <p:nvSpPr>
          <p:cNvPr id="3" name="Content Placeholder 2"/>
          <p:cNvSpPr>
            <a:spLocks noGrp="1"/>
          </p:cNvSpPr>
          <p:nvPr>
            <p:ph idx="1"/>
          </p:nvPr>
        </p:nvSpPr>
        <p:spPr/>
        <p:txBody>
          <a:bodyPr/>
          <a:lstStyle/>
          <a:p>
            <a:pPr marL="0" indent="0" algn="ctr">
              <a:buNone/>
            </a:pPr>
            <a:r>
              <a:rPr lang="en-US" sz="7200" dirty="0" smtClean="0"/>
              <a:t>MAJOR CHANGES</a:t>
            </a:r>
          </a:p>
          <a:p>
            <a:r>
              <a:rPr lang="en-US" sz="4400" dirty="0" smtClean="0"/>
              <a:t>New Categories</a:t>
            </a:r>
          </a:p>
          <a:p>
            <a:r>
              <a:rPr lang="en-US" sz="4400" dirty="0" smtClean="0"/>
              <a:t>Categories going away</a:t>
            </a:r>
          </a:p>
          <a:p>
            <a:r>
              <a:rPr lang="en-US" sz="4400" dirty="0" smtClean="0"/>
              <a:t>Expanded/Revised Categories</a:t>
            </a:r>
          </a:p>
          <a:p>
            <a:r>
              <a:rPr lang="en-US" sz="4400" dirty="0" smtClean="0"/>
              <a:t>“Limited Review”</a:t>
            </a:r>
            <a:endParaRPr lang="en-US" sz="4400" dirty="0"/>
          </a:p>
        </p:txBody>
      </p:sp>
    </p:spTree>
    <p:extLst>
      <p:ext uri="{BB962C8B-B14F-4D97-AF65-F5344CB8AC3E}">
        <p14:creationId xmlns:p14="http://schemas.microsoft.com/office/powerpoint/2010/main" val="18434731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CATEGORIES </a:t>
            </a:r>
            <a:endParaRPr lang="en-US" dirty="0"/>
          </a:p>
        </p:txBody>
      </p:sp>
      <p:sp>
        <p:nvSpPr>
          <p:cNvPr id="3" name="Content Placeholder 2"/>
          <p:cNvSpPr>
            <a:spLocks noGrp="1"/>
          </p:cNvSpPr>
          <p:nvPr>
            <p:ph idx="1"/>
          </p:nvPr>
        </p:nvSpPr>
        <p:spPr/>
        <p:txBody>
          <a:bodyPr/>
          <a:lstStyle/>
          <a:p>
            <a:r>
              <a:rPr lang="en-US" dirty="0" smtClean="0"/>
              <a:t>Category 1 – Educational Research</a:t>
            </a:r>
          </a:p>
          <a:p>
            <a:r>
              <a:rPr lang="en-US" dirty="0" smtClean="0"/>
              <a:t>Category 2 – Surveys/Interviews/Educational Tests</a:t>
            </a:r>
          </a:p>
          <a:p>
            <a:r>
              <a:rPr lang="en-US" dirty="0" smtClean="0"/>
              <a:t>Category 3 – Surveys/Interviews with Public Officials</a:t>
            </a:r>
          </a:p>
          <a:p>
            <a:r>
              <a:rPr lang="en-US" dirty="0" smtClean="0"/>
              <a:t>Category 4 – Research on Pre-existing Data</a:t>
            </a:r>
          </a:p>
          <a:p>
            <a:r>
              <a:rPr lang="en-US" dirty="0" smtClean="0"/>
              <a:t>Category 5 – </a:t>
            </a:r>
            <a:r>
              <a:rPr lang="en-US" dirty="0"/>
              <a:t>Research and Demonstrations Projects</a:t>
            </a:r>
            <a:endParaRPr lang="en-US" dirty="0" smtClean="0"/>
          </a:p>
          <a:p>
            <a:r>
              <a:rPr lang="en-US" dirty="0" smtClean="0"/>
              <a:t>Category 6 – Taste and Food Quality</a:t>
            </a:r>
            <a:endParaRPr lang="en-US" dirty="0"/>
          </a:p>
        </p:txBody>
      </p:sp>
    </p:spTree>
    <p:extLst>
      <p:ext uri="{BB962C8B-B14F-4D97-AF65-F5344CB8AC3E}">
        <p14:creationId xmlns:p14="http://schemas.microsoft.com/office/powerpoint/2010/main" val="6288309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2018 REVISED COMMON RULE CATEGORIES </a:t>
            </a:r>
            <a:endParaRPr lang="en-US" dirty="0"/>
          </a:p>
        </p:txBody>
      </p:sp>
      <p:sp>
        <p:nvSpPr>
          <p:cNvPr id="3" name="Content Placeholder 2"/>
          <p:cNvSpPr>
            <a:spLocks noGrp="1"/>
          </p:cNvSpPr>
          <p:nvPr>
            <p:ph idx="1"/>
          </p:nvPr>
        </p:nvSpPr>
        <p:spPr>
          <a:xfrm>
            <a:off x="469392" y="1524000"/>
            <a:ext cx="8229600" cy="4558860"/>
          </a:xfrm>
        </p:spPr>
        <p:txBody>
          <a:bodyPr/>
          <a:lstStyle/>
          <a:p>
            <a:r>
              <a:rPr lang="en-US" dirty="0" smtClean="0"/>
              <a:t>Category 1 – Educational Research</a:t>
            </a:r>
          </a:p>
          <a:p>
            <a:r>
              <a:rPr lang="en-US" dirty="0" smtClean="0"/>
              <a:t>Category 2 – Surveys/Interviews/Educational Tests</a:t>
            </a:r>
          </a:p>
          <a:p>
            <a:r>
              <a:rPr lang="en-US" dirty="0" smtClean="0"/>
              <a:t>Category 3 – Benign Behavioral Interventions</a:t>
            </a:r>
          </a:p>
          <a:p>
            <a:r>
              <a:rPr lang="en-US" dirty="0" smtClean="0"/>
              <a:t>Category 4 – Secondary Research</a:t>
            </a:r>
          </a:p>
          <a:p>
            <a:r>
              <a:rPr lang="en-US" dirty="0" smtClean="0"/>
              <a:t>Category 5 – Research and Demonstrations Projects</a:t>
            </a:r>
          </a:p>
          <a:p>
            <a:r>
              <a:rPr lang="en-US" dirty="0" smtClean="0"/>
              <a:t>Category 6 – Taste and Food Quality</a:t>
            </a:r>
          </a:p>
          <a:p>
            <a:r>
              <a:rPr lang="en-US" dirty="0" smtClean="0"/>
              <a:t>Category 7 – Storage/Maintenance for Secondary Research (Broad Consent)</a:t>
            </a:r>
          </a:p>
          <a:p>
            <a:r>
              <a:rPr lang="en-US" dirty="0" smtClean="0"/>
              <a:t>Category 8 – Secondary Research (Broad Consent)</a:t>
            </a:r>
            <a:endParaRPr lang="en-US" dirty="0"/>
          </a:p>
        </p:txBody>
      </p:sp>
    </p:spTree>
    <p:extLst>
      <p:ext uri="{BB962C8B-B14F-4D97-AF65-F5344CB8AC3E}">
        <p14:creationId xmlns:p14="http://schemas.microsoft.com/office/powerpoint/2010/main" val="27113590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REVIEW: New Categories</a:t>
            </a:r>
            <a:endParaRPr lang="en-US" dirty="0"/>
          </a:p>
        </p:txBody>
      </p:sp>
      <p:sp>
        <p:nvSpPr>
          <p:cNvPr id="3" name="Content Placeholder 2"/>
          <p:cNvSpPr>
            <a:spLocks noGrp="1"/>
          </p:cNvSpPr>
          <p:nvPr>
            <p:ph idx="1"/>
          </p:nvPr>
        </p:nvSpPr>
        <p:spPr>
          <a:xfrm>
            <a:off x="457200" y="1447800"/>
            <a:ext cx="8229600" cy="4920894"/>
          </a:xfrm>
        </p:spPr>
        <p:txBody>
          <a:bodyPr/>
          <a:lstStyle/>
          <a:p>
            <a:pPr marL="0" indent="0">
              <a:buNone/>
            </a:pPr>
            <a:r>
              <a:rPr lang="en-US" sz="3200" dirty="0" smtClean="0"/>
              <a:t>Category 3 – Benign Behavioral Interventions</a:t>
            </a:r>
          </a:p>
          <a:p>
            <a:pPr marL="0" indent="0">
              <a:buNone/>
            </a:pPr>
            <a:endParaRPr lang="en-US" sz="3200" dirty="0" smtClean="0"/>
          </a:p>
          <a:p>
            <a:pPr marL="0" indent="0">
              <a:buNone/>
            </a:pPr>
            <a:r>
              <a:rPr lang="en-US" sz="3200" dirty="0" smtClean="0"/>
              <a:t>“Research </a:t>
            </a:r>
            <a:r>
              <a:rPr lang="en-US" sz="3200" dirty="0"/>
              <a:t>involving </a:t>
            </a:r>
            <a:r>
              <a:rPr lang="en-US" sz="3200" dirty="0">
                <a:solidFill>
                  <a:srgbClr val="FF0000"/>
                </a:solidFill>
              </a:rPr>
              <a:t>benign behavioral </a:t>
            </a:r>
            <a:r>
              <a:rPr lang="en-US" sz="3200" dirty="0" smtClean="0">
                <a:solidFill>
                  <a:srgbClr val="FF0000"/>
                </a:solidFill>
              </a:rPr>
              <a:t>interventions </a:t>
            </a:r>
            <a:r>
              <a:rPr lang="en-US" sz="3200" dirty="0"/>
              <a:t>in conjunction with the collection </a:t>
            </a:r>
            <a:r>
              <a:rPr lang="en-US" sz="3200" dirty="0" smtClean="0"/>
              <a:t>of </a:t>
            </a:r>
            <a:r>
              <a:rPr lang="en-US" sz="3200" dirty="0"/>
              <a:t>information from an adult subject through </a:t>
            </a:r>
            <a:r>
              <a:rPr lang="en-US" sz="3200" dirty="0" smtClean="0">
                <a:solidFill>
                  <a:srgbClr val="FF0000"/>
                </a:solidFill>
              </a:rPr>
              <a:t>verbal </a:t>
            </a:r>
            <a:r>
              <a:rPr lang="en-US" sz="3200" dirty="0">
                <a:solidFill>
                  <a:srgbClr val="FF0000"/>
                </a:solidFill>
              </a:rPr>
              <a:t>or written responses</a:t>
            </a:r>
            <a:r>
              <a:rPr lang="en-US" sz="3200" dirty="0"/>
              <a:t> (including data </a:t>
            </a:r>
            <a:r>
              <a:rPr lang="en-US" sz="3200" dirty="0" smtClean="0"/>
              <a:t>entry</a:t>
            </a:r>
            <a:r>
              <a:rPr lang="en-US" sz="3200" dirty="0"/>
              <a:t>) or audiovisual recording if the </a:t>
            </a:r>
            <a:r>
              <a:rPr lang="en-US" sz="3200" dirty="0" smtClean="0"/>
              <a:t>subject </a:t>
            </a:r>
            <a:r>
              <a:rPr lang="en-US" sz="3200" dirty="0">
                <a:solidFill>
                  <a:srgbClr val="FF0000"/>
                </a:solidFill>
              </a:rPr>
              <a:t>prospectively agrees </a:t>
            </a:r>
            <a:r>
              <a:rPr lang="en-US" sz="3200" dirty="0"/>
              <a:t>to the </a:t>
            </a:r>
            <a:r>
              <a:rPr lang="en-US" sz="3200" dirty="0" smtClean="0"/>
              <a:t>intervention” </a:t>
            </a:r>
          </a:p>
          <a:p>
            <a:pPr marL="0" indent="0">
              <a:buNone/>
            </a:pPr>
            <a:r>
              <a:rPr lang="en-US" sz="3200" dirty="0" smtClean="0"/>
              <a:t>[§ 46.104(d)(3)(</a:t>
            </a:r>
            <a:r>
              <a:rPr lang="en-US" sz="3200" dirty="0" err="1" smtClean="0"/>
              <a:t>i</a:t>
            </a:r>
            <a:r>
              <a:rPr lang="en-US" sz="3200" dirty="0" smtClean="0"/>
              <a:t>)]</a:t>
            </a:r>
            <a:endParaRPr lang="en-US" sz="3200" dirty="0"/>
          </a:p>
          <a:p>
            <a:pPr marL="0" indent="0">
              <a:buNone/>
            </a:pPr>
            <a:endParaRPr lang="en-US" dirty="0"/>
          </a:p>
        </p:txBody>
      </p:sp>
    </p:spTree>
    <p:extLst>
      <p:ext uri="{BB962C8B-B14F-4D97-AF65-F5344CB8AC3E}">
        <p14:creationId xmlns:p14="http://schemas.microsoft.com/office/powerpoint/2010/main" val="38642572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08689"/>
            <a:ext cx="8229600" cy="4558860"/>
          </a:xfrm>
        </p:spPr>
        <p:txBody>
          <a:bodyPr/>
          <a:lstStyle/>
          <a:p>
            <a:r>
              <a:rPr lang="en-US" sz="3200" dirty="0" smtClean="0"/>
              <a:t>Research </a:t>
            </a:r>
            <a:r>
              <a:rPr lang="en-US" sz="3200" dirty="0"/>
              <a:t>is </a:t>
            </a:r>
            <a:r>
              <a:rPr lang="en-US" sz="3200" b="1" dirty="0">
                <a:solidFill>
                  <a:srgbClr val="FF0000"/>
                </a:solidFill>
              </a:rPr>
              <a:t>brief in duration</a:t>
            </a:r>
            <a:r>
              <a:rPr lang="en-US" sz="3200" b="1" dirty="0"/>
              <a:t> </a:t>
            </a:r>
            <a:r>
              <a:rPr lang="en-US" sz="3200" dirty="0"/>
              <a:t>- should be a maximum of a few hours on a single </a:t>
            </a:r>
            <a:r>
              <a:rPr lang="en-US" sz="3200" dirty="0" smtClean="0"/>
              <a:t>day</a:t>
            </a:r>
          </a:p>
          <a:p>
            <a:endParaRPr lang="en-US" sz="3200" dirty="0" smtClean="0"/>
          </a:p>
          <a:p>
            <a:r>
              <a:rPr lang="en-US" sz="3200" dirty="0" smtClean="0"/>
              <a:t>Participation </a:t>
            </a:r>
            <a:r>
              <a:rPr lang="en-US" sz="3200" dirty="0"/>
              <a:t>is </a:t>
            </a:r>
            <a:r>
              <a:rPr lang="en-US" sz="3200" b="1" dirty="0">
                <a:solidFill>
                  <a:srgbClr val="FF0000"/>
                </a:solidFill>
              </a:rPr>
              <a:t>harmless</a:t>
            </a:r>
            <a:r>
              <a:rPr lang="en-US" sz="3200" b="1" dirty="0"/>
              <a:t> </a:t>
            </a:r>
            <a:r>
              <a:rPr lang="en-US" sz="3200" dirty="0"/>
              <a:t>and </a:t>
            </a:r>
            <a:r>
              <a:rPr lang="en-US" sz="3200" b="1" dirty="0">
                <a:solidFill>
                  <a:srgbClr val="FF0000"/>
                </a:solidFill>
              </a:rPr>
              <a:t>painless</a:t>
            </a:r>
            <a:r>
              <a:rPr lang="en-US" sz="3200" b="1" dirty="0"/>
              <a:t/>
            </a:r>
            <a:br>
              <a:rPr lang="en-US" sz="3200" b="1" dirty="0"/>
            </a:br>
            <a:endParaRPr lang="en-US" sz="3200" dirty="0"/>
          </a:p>
          <a:p>
            <a:r>
              <a:rPr lang="en-US" sz="3200" dirty="0" smtClean="0"/>
              <a:t>The </a:t>
            </a:r>
            <a:r>
              <a:rPr lang="en-US" sz="3200" dirty="0"/>
              <a:t>intervention does not introduce risks of harm, physical or emotional discomfort, offense, or embarrassment</a:t>
            </a:r>
          </a:p>
          <a:p>
            <a:endParaRPr lang="en-US" dirty="0"/>
          </a:p>
        </p:txBody>
      </p:sp>
    </p:spTree>
    <p:extLst>
      <p:ext uri="{BB962C8B-B14F-4D97-AF65-F5344CB8AC3E}">
        <p14:creationId xmlns:p14="http://schemas.microsoft.com/office/powerpoint/2010/main" val="199893590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REVIEW: New Categories</a:t>
            </a:r>
            <a:endParaRPr lang="en-US" dirty="0"/>
          </a:p>
        </p:txBody>
      </p:sp>
      <p:sp>
        <p:nvSpPr>
          <p:cNvPr id="3" name="Content Placeholder 2"/>
          <p:cNvSpPr>
            <a:spLocks noGrp="1"/>
          </p:cNvSpPr>
          <p:nvPr>
            <p:ph idx="1"/>
          </p:nvPr>
        </p:nvSpPr>
        <p:spPr>
          <a:xfrm>
            <a:off x="533400" y="1447800"/>
            <a:ext cx="8229600" cy="4558860"/>
          </a:xfrm>
        </p:spPr>
        <p:txBody>
          <a:bodyPr/>
          <a:lstStyle/>
          <a:p>
            <a:pPr marL="0" indent="0">
              <a:buNone/>
            </a:pPr>
            <a:r>
              <a:rPr lang="en-US" sz="3200" dirty="0" smtClean="0"/>
              <a:t>Category 7 – Storage/Maintenance of data/specimens for secondary research for which </a:t>
            </a:r>
            <a:r>
              <a:rPr lang="en-US" sz="3200" b="1" dirty="0" smtClean="0">
                <a:solidFill>
                  <a:srgbClr val="FF0000"/>
                </a:solidFill>
              </a:rPr>
              <a:t>broad consent </a:t>
            </a:r>
            <a:r>
              <a:rPr lang="en-US" sz="3200" dirty="0" smtClean="0"/>
              <a:t>is required</a:t>
            </a:r>
          </a:p>
          <a:p>
            <a:pPr marL="0" indent="0">
              <a:buNone/>
            </a:pPr>
            <a:endParaRPr lang="en-US" sz="3200" dirty="0" smtClean="0"/>
          </a:p>
          <a:p>
            <a:pPr marL="0" indent="0">
              <a:buNone/>
            </a:pPr>
            <a:r>
              <a:rPr lang="en-US" sz="3200" dirty="0" smtClean="0"/>
              <a:t>[§ 46.104(d)(7)]</a:t>
            </a:r>
            <a:endParaRPr lang="en-US" sz="3200" dirty="0"/>
          </a:p>
          <a:p>
            <a:pPr marL="0" indent="0">
              <a:buNone/>
            </a:pPr>
            <a:endParaRPr lang="en-US" dirty="0"/>
          </a:p>
        </p:txBody>
      </p:sp>
    </p:spTree>
    <p:extLst>
      <p:ext uri="{BB962C8B-B14F-4D97-AF65-F5344CB8AC3E}">
        <p14:creationId xmlns:p14="http://schemas.microsoft.com/office/powerpoint/2010/main" val="22141485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REVIEW: New Categories</a:t>
            </a:r>
            <a:endParaRPr lang="en-US" dirty="0"/>
          </a:p>
        </p:txBody>
      </p:sp>
      <p:sp>
        <p:nvSpPr>
          <p:cNvPr id="3" name="Content Placeholder 2"/>
          <p:cNvSpPr>
            <a:spLocks noGrp="1"/>
          </p:cNvSpPr>
          <p:nvPr>
            <p:ph idx="1"/>
          </p:nvPr>
        </p:nvSpPr>
        <p:spPr>
          <a:xfrm>
            <a:off x="533400" y="1447800"/>
            <a:ext cx="8229600" cy="4558860"/>
          </a:xfrm>
        </p:spPr>
        <p:txBody>
          <a:bodyPr/>
          <a:lstStyle/>
          <a:p>
            <a:pPr marL="0" indent="0">
              <a:buNone/>
            </a:pPr>
            <a:r>
              <a:rPr lang="en-US" sz="3200" dirty="0" smtClean="0"/>
              <a:t>Category 8 – Secondary Research for which </a:t>
            </a:r>
            <a:r>
              <a:rPr lang="en-US" sz="3200" b="1" dirty="0" smtClean="0">
                <a:solidFill>
                  <a:srgbClr val="FF0000"/>
                </a:solidFill>
              </a:rPr>
              <a:t>broad consent </a:t>
            </a:r>
            <a:r>
              <a:rPr lang="en-US" sz="3200" dirty="0" smtClean="0"/>
              <a:t>is required</a:t>
            </a:r>
          </a:p>
          <a:p>
            <a:pPr marL="0" indent="0">
              <a:buNone/>
            </a:pPr>
            <a:endParaRPr lang="en-US" sz="3200" dirty="0" smtClean="0"/>
          </a:p>
          <a:p>
            <a:pPr marL="0" indent="0">
              <a:buNone/>
            </a:pPr>
            <a:r>
              <a:rPr lang="en-US" sz="3200" dirty="0" smtClean="0"/>
              <a:t>[§ 46.104(d)(8)]</a:t>
            </a:r>
            <a:endParaRPr lang="en-US" sz="3200" dirty="0"/>
          </a:p>
          <a:p>
            <a:pPr marL="0" indent="0">
              <a:buNone/>
            </a:pPr>
            <a:endParaRPr lang="en-US" dirty="0"/>
          </a:p>
        </p:txBody>
      </p:sp>
    </p:spTree>
    <p:extLst>
      <p:ext uri="{BB962C8B-B14F-4D97-AF65-F5344CB8AC3E}">
        <p14:creationId xmlns:p14="http://schemas.microsoft.com/office/powerpoint/2010/main" val="17405134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REGULATIONS</a:t>
            </a:r>
            <a:endParaRPr lang="en-US" dirty="0"/>
          </a:p>
        </p:txBody>
      </p:sp>
      <p:sp>
        <p:nvSpPr>
          <p:cNvPr id="3" name="Content Placeholder 2"/>
          <p:cNvSpPr>
            <a:spLocks noGrp="1"/>
          </p:cNvSpPr>
          <p:nvPr>
            <p:ph idx="1"/>
          </p:nvPr>
        </p:nvSpPr>
        <p:spPr>
          <a:xfrm>
            <a:off x="457200" y="1600200"/>
            <a:ext cx="8229600" cy="4768494"/>
          </a:xfrm>
        </p:spPr>
        <p:txBody>
          <a:bodyPr/>
          <a:lstStyle/>
          <a:p>
            <a:r>
              <a:rPr lang="en-US" dirty="0" smtClean="0"/>
              <a:t>The Revised Common Rule (2018 Common Rule) – Published on January 19, 2017 </a:t>
            </a:r>
          </a:p>
          <a:p>
            <a:r>
              <a:rPr lang="en-US" dirty="0" smtClean="0"/>
              <a:t>Effective date – January 21, 2019</a:t>
            </a:r>
          </a:p>
          <a:p>
            <a:r>
              <a:rPr lang="en-US" dirty="0" smtClean="0"/>
              <a:t>Most agencies will follow revised </a:t>
            </a:r>
            <a:r>
              <a:rPr lang="en-US" dirty="0" err="1" smtClean="0"/>
              <a:t>regs</a:t>
            </a:r>
            <a:endParaRPr lang="en-US" dirty="0" smtClean="0"/>
          </a:p>
          <a:p>
            <a:pPr lvl="1"/>
            <a:r>
              <a:rPr lang="en-US" dirty="0" smtClean="0"/>
              <a:t>DOJ expected to become a signatory</a:t>
            </a:r>
          </a:p>
          <a:p>
            <a:pPr lvl="1"/>
            <a:r>
              <a:rPr lang="en-US" dirty="0" smtClean="0"/>
              <a:t>FDA has not yet harmonized their regulations </a:t>
            </a:r>
          </a:p>
          <a:p>
            <a:r>
              <a:rPr lang="en-US" dirty="0" smtClean="0"/>
              <a:t>Be mindful of ongoing communications </a:t>
            </a:r>
          </a:p>
          <a:p>
            <a:pPr lvl="1"/>
            <a:r>
              <a:rPr lang="en-US" dirty="0" smtClean="0"/>
              <a:t>IRB website </a:t>
            </a:r>
          </a:p>
          <a:p>
            <a:pPr lvl="1"/>
            <a:r>
              <a:rPr lang="en-US" dirty="0" smtClean="0"/>
              <a:t>IRB Listserv</a:t>
            </a:r>
          </a:p>
          <a:p>
            <a:pPr lvl="1"/>
            <a:r>
              <a:rPr lang="en-US" dirty="0" smtClean="0"/>
              <a:t>Training sessions</a:t>
            </a:r>
          </a:p>
          <a:p>
            <a:pPr marL="0" indent="0">
              <a:buNone/>
            </a:pPr>
            <a:endParaRPr lang="en-US" dirty="0" smtClean="0"/>
          </a:p>
        </p:txBody>
      </p:sp>
    </p:spTree>
    <p:extLst>
      <p:ext uri="{BB962C8B-B14F-4D97-AF65-F5344CB8AC3E}">
        <p14:creationId xmlns:p14="http://schemas.microsoft.com/office/powerpoint/2010/main" val="12206089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334000"/>
          </a:xfrm>
        </p:spPr>
        <p:txBody>
          <a:bodyPr/>
          <a:lstStyle/>
          <a:p>
            <a:pPr marL="0" indent="0">
              <a:buNone/>
            </a:pPr>
            <a:r>
              <a:rPr lang="en-US" b="1" dirty="0" smtClean="0"/>
              <a:t>Broad Consent </a:t>
            </a:r>
            <a:r>
              <a:rPr lang="en-US" dirty="0" smtClean="0"/>
              <a:t>– </a:t>
            </a:r>
            <a:r>
              <a:rPr lang="en-US" dirty="0"/>
              <a:t>an (optional) alternative consent process for use </a:t>
            </a:r>
            <a:r>
              <a:rPr lang="en-US" b="1" dirty="0"/>
              <a:t>only</a:t>
            </a:r>
            <a:r>
              <a:rPr lang="en-US" dirty="0"/>
              <a:t> for the storage, maintenance, and secondary use of </a:t>
            </a:r>
            <a:r>
              <a:rPr lang="en-US" u="sng" dirty="0">
                <a:hlinkClick r:id="rId2"/>
              </a:rPr>
              <a:t>identifiable private information</a:t>
            </a:r>
            <a:r>
              <a:rPr lang="en-US" dirty="0"/>
              <a:t> or </a:t>
            </a:r>
            <a:r>
              <a:rPr lang="en-US" b="1" dirty="0"/>
              <a:t>identifiable biospecimens</a:t>
            </a:r>
            <a:r>
              <a:rPr lang="en-US" dirty="0"/>
              <a:t> for future, yet-to-be-specified research</a:t>
            </a:r>
            <a:r>
              <a:rPr lang="en-US" dirty="0" smtClean="0"/>
              <a:t>.</a:t>
            </a:r>
          </a:p>
          <a:p>
            <a:pPr marL="0" indent="0">
              <a:buNone/>
            </a:pPr>
            <a:r>
              <a:rPr lang="en-US" dirty="0"/>
              <a:t>  </a:t>
            </a:r>
            <a:endParaRPr lang="en-US" dirty="0" smtClean="0"/>
          </a:p>
          <a:p>
            <a:r>
              <a:rPr lang="en-US" dirty="0" smtClean="0"/>
              <a:t>If a participant declines, the IRB may not waive consent for that participant on other projects; therefore, this requires the PI to </a:t>
            </a:r>
            <a:r>
              <a:rPr lang="en-US" b="1" dirty="0" smtClean="0"/>
              <a:t>record </a:t>
            </a:r>
            <a:r>
              <a:rPr lang="en-US" b="1" dirty="0"/>
              <a:t>and track who has agreed to or refused</a:t>
            </a:r>
            <a:r>
              <a:rPr lang="en-US" dirty="0"/>
              <a:t> </a:t>
            </a:r>
            <a:r>
              <a:rPr lang="en-US" dirty="0" smtClean="0"/>
              <a:t>consent in a manner that other investigators and the IRB can access.</a:t>
            </a:r>
            <a:endParaRPr lang="en-US" dirty="0"/>
          </a:p>
          <a:p>
            <a:endParaRPr lang="en-US" dirty="0"/>
          </a:p>
        </p:txBody>
      </p:sp>
    </p:spTree>
    <p:extLst>
      <p:ext uri="{BB962C8B-B14F-4D97-AF65-F5344CB8AC3E}">
        <p14:creationId xmlns:p14="http://schemas.microsoft.com/office/powerpoint/2010/main" val="41096130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UAB IRB has determined that as currently interpreted, Broad Consent is not feasible at UAB and these 2 categories will </a:t>
            </a:r>
            <a:r>
              <a:rPr lang="en-US" dirty="0" smtClean="0">
                <a:solidFill>
                  <a:srgbClr val="FF0000"/>
                </a:solidFill>
              </a:rPr>
              <a:t>NOT BE IMPLEMENTED</a:t>
            </a:r>
            <a:r>
              <a:rPr lang="en-US" dirty="0" smtClean="0">
                <a:solidFill>
                  <a:schemeClr val="accent1">
                    <a:lumMod val="75000"/>
                  </a:schemeClr>
                </a:solidFill>
              </a:rPr>
              <a:t> at this time</a:t>
            </a:r>
            <a:r>
              <a:rPr lang="en-US" dirty="0" smtClean="0"/>
              <a:t>.</a:t>
            </a:r>
          </a:p>
          <a:p>
            <a:endParaRPr lang="en-US" dirty="0" smtClean="0"/>
          </a:p>
          <a:p>
            <a:r>
              <a:rPr lang="en-US" dirty="0" smtClean="0"/>
              <a:t>We will be watching the discourse on this concept as the new regulations roll out.</a:t>
            </a:r>
          </a:p>
          <a:p>
            <a:endParaRPr lang="en-US" dirty="0"/>
          </a:p>
        </p:txBody>
      </p:sp>
    </p:spTree>
    <p:extLst>
      <p:ext uri="{BB962C8B-B14F-4D97-AF65-F5344CB8AC3E}">
        <p14:creationId xmlns:p14="http://schemas.microsoft.com/office/powerpoint/2010/main" val="30059249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REVIEW: Categories Going Away</a:t>
            </a:r>
            <a:endParaRPr lang="en-US" dirty="0"/>
          </a:p>
        </p:txBody>
      </p:sp>
      <p:sp>
        <p:nvSpPr>
          <p:cNvPr id="3" name="Content Placeholder 2"/>
          <p:cNvSpPr>
            <a:spLocks noGrp="1"/>
          </p:cNvSpPr>
          <p:nvPr>
            <p:ph idx="1"/>
          </p:nvPr>
        </p:nvSpPr>
        <p:spPr>
          <a:xfrm>
            <a:off x="457200" y="1447800"/>
            <a:ext cx="8229600" cy="4920894"/>
          </a:xfrm>
        </p:spPr>
        <p:txBody>
          <a:bodyPr/>
          <a:lstStyle/>
          <a:p>
            <a:pPr marL="0" indent="0">
              <a:buNone/>
            </a:pPr>
            <a:r>
              <a:rPr lang="en-US" sz="3200" dirty="0" smtClean="0"/>
              <a:t>Category 3 – Surveys/Interviews with Public Officials</a:t>
            </a:r>
          </a:p>
          <a:p>
            <a:pPr marL="0" indent="0">
              <a:buNone/>
            </a:pPr>
            <a:endParaRPr lang="en-US" sz="3200" dirty="0" smtClean="0"/>
          </a:p>
          <a:p>
            <a:pPr marL="0" indent="0">
              <a:buNone/>
            </a:pPr>
            <a:r>
              <a:rPr lang="en-US" sz="3200" dirty="0" smtClean="0"/>
              <a:t>Replaced with Benign Behavioral Interventions</a:t>
            </a:r>
          </a:p>
          <a:p>
            <a:pPr marL="0" indent="0">
              <a:buNone/>
            </a:pPr>
            <a:endParaRPr lang="en-US" sz="3200" dirty="0"/>
          </a:p>
          <a:p>
            <a:pPr marL="0" indent="0">
              <a:buNone/>
            </a:pPr>
            <a:r>
              <a:rPr lang="en-US" sz="3200" dirty="0" smtClean="0"/>
              <a:t>Research previously reviewed under old Category 3 will generally fit into Category 2</a:t>
            </a:r>
            <a:endParaRPr lang="en-US" sz="3200" dirty="0"/>
          </a:p>
          <a:p>
            <a:pPr marL="0" indent="0">
              <a:buNone/>
            </a:pPr>
            <a:endParaRPr lang="en-US" dirty="0"/>
          </a:p>
        </p:txBody>
      </p:sp>
    </p:spTree>
    <p:extLst>
      <p:ext uri="{BB962C8B-B14F-4D97-AF65-F5344CB8AC3E}">
        <p14:creationId xmlns:p14="http://schemas.microsoft.com/office/powerpoint/2010/main" val="36929174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8207"/>
            <a:ext cx="8458200" cy="980965"/>
          </a:xfrm>
        </p:spPr>
        <p:txBody>
          <a:bodyPr/>
          <a:lstStyle/>
          <a:p>
            <a:r>
              <a:rPr lang="en-US" dirty="0" smtClean="0"/>
              <a:t>EXEMPTION REVIEW: Expanded/Revised Categories</a:t>
            </a:r>
            <a:endParaRPr lang="en-US" dirty="0"/>
          </a:p>
        </p:txBody>
      </p:sp>
      <p:sp>
        <p:nvSpPr>
          <p:cNvPr id="3" name="Content Placeholder 2"/>
          <p:cNvSpPr>
            <a:spLocks noGrp="1"/>
          </p:cNvSpPr>
          <p:nvPr>
            <p:ph idx="1"/>
          </p:nvPr>
        </p:nvSpPr>
        <p:spPr>
          <a:xfrm>
            <a:off x="457200" y="1447800"/>
            <a:ext cx="8229600" cy="4920894"/>
          </a:xfrm>
        </p:spPr>
        <p:txBody>
          <a:bodyPr/>
          <a:lstStyle/>
          <a:p>
            <a:pPr marL="0" indent="0">
              <a:buNone/>
            </a:pPr>
            <a:r>
              <a:rPr lang="en-US" sz="3200" dirty="0" smtClean="0"/>
              <a:t>Category 1 – Educational Research</a:t>
            </a:r>
          </a:p>
          <a:p>
            <a:pPr marL="0" indent="0">
              <a:buNone/>
            </a:pPr>
            <a:endParaRPr lang="en-US" sz="3200" dirty="0" smtClean="0"/>
          </a:p>
          <a:p>
            <a:pPr marL="0" indent="0">
              <a:buNone/>
            </a:pPr>
            <a:r>
              <a:rPr lang="en-US" sz="3200" dirty="0" smtClean="0"/>
              <a:t>NEW:  Research that involves potential negative effects on student learning or the assessment of the educators will not qualify</a:t>
            </a:r>
            <a:endParaRPr lang="en-US" sz="3200" dirty="0"/>
          </a:p>
          <a:p>
            <a:pPr marL="0" indent="0">
              <a:buNone/>
            </a:pPr>
            <a:endParaRPr lang="en-US" dirty="0"/>
          </a:p>
        </p:txBody>
      </p:sp>
    </p:spTree>
    <p:extLst>
      <p:ext uri="{BB962C8B-B14F-4D97-AF65-F5344CB8AC3E}">
        <p14:creationId xmlns:p14="http://schemas.microsoft.com/office/powerpoint/2010/main" val="15382737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8207"/>
            <a:ext cx="8458200" cy="980965"/>
          </a:xfrm>
        </p:spPr>
        <p:txBody>
          <a:bodyPr/>
          <a:lstStyle/>
          <a:p>
            <a:r>
              <a:rPr lang="en-US" dirty="0" smtClean="0"/>
              <a:t>EXEMPTION REVIEW: Expanded/Revised Categories</a:t>
            </a:r>
            <a:endParaRPr lang="en-US" dirty="0"/>
          </a:p>
        </p:txBody>
      </p:sp>
      <p:sp>
        <p:nvSpPr>
          <p:cNvPr id="3" name="Content Placeholder 2"/>
          <p:cNvSpPr>
            <a:spLocks noGrp="1"/>
          </p:cNvSpPr>
          <p:nvPr>
            <p:ph idx="1"/>
          </p:nvPr>
        </p:nvSpPr>
        <p:spPr>
          <a:xfrm>
            <a:off x="457200" y="1447800"/>
            <a:ext cx="8229600" cy="4920894"/>
          </a:xfrm>
        </p:spPr>
        <p:txBody>
          <a:bodyPr/>
          <a:lstStyle/>
          <a:p>
            <a:pPr marL="0" indent="0">
              <a:buNone/>
            </a:pPr>
            <a:r>
              <a:rPr lang="en-US" sz="3200" dirty="0" smtClean="0"/>
              <a:t>Category 2 – Surveys/Interviews/Educational Tests</a:t>
            </a:r>
          </a:p>
          <a:p>
            <a:pPr marL="0" indent="0">
              <a:buNone/>
            </a:pPr>
            <a:endParaRPr lang="en-US" sz="3200" dirty="0" smtClean="0"/>
          </a:p>
          <a:p>
            <a:pPr marL="0" indent="0">
              <a:buNone/>
            </a:pPr>
            <a:r>
              <a:rPr lang="en-US" sz="3200" dirty="0" smtClean="0"/>
              <a:t>NEW:  </a:t>
            </a:r>
            <a:r>
              <a:rPr lang="en-US" dirty="0" smtClean="0"/>
              <a:t>Inclusion of </a:t>
            </a:r>
            <a:r>
              <a:rPr lang="en-US" dirty="0"/>
              <a:t>sensitive </a:t>
            </a:r>
            <a:r>
              <a:rPr lang="en-US" u="sng" dirty="0">
                <a:solidFill>
                  <a:srgbClr val="FF0000"/>
                </a:solidFill>
              </a:rPr>
              <a:t>and</a:t>
            </a:r>
            <a:r>
              <a:rPr lang="en-US" dirty="0"/>
              <a:t> identifiable data.  However, the following is not allowed:</a:t>
            </a:r>
          </a:p>
          <a:p>
            <a:r>
              <a:rPr lang="en-US" dirty="0"/>
              <a:t>Interventions</a:t>
            </a:r>
          </a:p>
          <a:p>
            <a:r>
              <a:rPr lang="en-US" dirty="0"/>
              <a:t>The collection of biospecimens</a:t>
            </a:r>
          </a:p>
          <a:p>
            <a:r>
              <a:rPr lang="en-US" dirty="0"/>
              <a:t>Linking to </a:t>
            </a:r>
            <a:r>
              <a:rPr lang="en-US" dirty="0" smtClean="0"/>
              <a:t>additional identifiable data</a:t>
            </a:r>
          </a:p>
          <a:p>
            <a:pPr marL="0" indent="0" algn="ctr">
              <a:buNone/>
            </a:pPr>
            <a:r>
              <a:rPr lang="en-US" sz="3200" b="1" u="sng" dirty="0" smtClean="0"/>
              <a:t>Limited Review Required</a:t>
            </a:r>
            <a:endParaRPr lang="en-US" sz="3200" b="1" u="sng" dirty="0"/>
          </a:p>
          <a:p>
            <a:pPr marL="0" indent="0">
              <a:buNone/>
            </a:pPr>
            <a:endParaRPr lang="en-US" dirty="0"/>
          </a:p>
        </p:txBody>
      </p:sp>
    </p:spTree>
    <p:extLst>
      <p:ext uri="{BB962C8B-B14F-4D97-AF65-F5344CB8AC3E}">
        <p14:creationId xmlns:p14="http://schemas.microsoft.com/office/powerpoint/2010/main" val="9034460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8207"/>
            <a:ext cx="8458200" cy="980965"/>
          </a:xfrm>
        </p:spPr>
        <p:txBody>
          <a:bodyPr/>
          <a:lstStyle/>
          <a:p>
            <a:r>
              <a:rPr lang="en-US" dirty="0" smtClean="0"/>
              <a:t>EXEMPTION REVIEW: Expanded/Revised Categories</a:t>
            </a:r>
            <a:endParaRPr lang="en-US" dirty="0"/>
          </a:p>
        </p:txBody>
      </p:sp>
      <p:sp>
        <p:nvSpPr>
          <p:cNvPr id="3" name="Content Placeholder 2"/>
          <p:cNvSpPr>
            <a:spLocks noGrp="1"/>
          </p:cNvSpPr>
          <p:nvPr>
            <p:ph idx="1"/>
          </p:nvPr>
        </p:nvSpPr>
        <p:spPr>
          <a:xfrm>
            <a:off x="457200" y="1447800"/>
            <a:ext cx="8229600" cy="4920894"/>
          </a:xfrm>
        </p:spPr>
        <p:txBody>
          <a:bodyPr/>
          <a:lstStyle/>
          <a:p>
            <a:pPr marL="0" indent="0">
              <a:buNone/>
            </a:pPr>
            <a:r>
              <a:rPr lang="en-US" sz="3200" dirty="0" smtClean="0"/>
              <a:t>Category 4 – Secondary Research</a:t>
            </a:r>
          </a:p>
          <a:p>
            <a:pPr marL="0" indent="0">
              <a:buNone/>
            </a:pPr>
            <a:endParaRPr lang="en-US" sz="1400" dirty="0" smtClean="0"/>
          </a:p>
          <a:p>
            <a:pPr marL="0" indent="0">
              <a:buNone/>
            </a:pPr>
            <a:r>
              <a:rPr lang="en-US" sz="3200" dirty="0" smtClean="0"/>
              <a:t>NEW:  </a:t>
            </a:r>
            <a:r>
              <a:rPr lang="en-US" dirty="0" smtClean="0"/>
              <a:t>Prospective data review</a:t>
            </a:r>
          </a:p>
          <a:p>
            <a:pPr marL="0" indent="0">
              <a:buNone/>
            </a:pPr>
            <a:r>
              <a:rPr lang="en-US" sz="3200" dirty="0"/>
              <a:t>NEW</a:t>
            </a:r>
            <a:r>
              <a:rPr lang="en-US" sz="3200" dirty="0" smtClean="0"/>
              <a:t>:  </a:t>
            </a:r>
            <a:r>
              <a:rPr lang="en-US" dirty="0" smtClean="0"/>
              <a:t>Collection of identifiers if </a:t>
            </a:r>
            <a:r>
              <a:rPr lang="en-US" b="1" u="sng" dirty="0" smtClean="0"/>
              <a:t>all</a:t>
            </a:r>
            <a:r>
              <a:rPr lang="en-US" dirty="0" smtClean="0"/>
              <a:t> study data is protected health information</a:t>
            </a:r>
            <a:endParaRPr lang="en-US" dirty="0"/>
          </a:p>
          <a:p>
            <a:pPr marL="0" indent="0" algn="ctr">
              <a:buNone/>
            </a:pPr>
            <a:r>
              <a:rPr lang="en-US" sz="3600" b="1" u="sng" dirty="0" smtClean="0"/>
              <a:t>Limited </a:t>
            </a:r>
            <a:r>
              <a:rPr lang="en-US" sz="3600" b="1" u="sng" dirty="0"/>
              <a:t>Review Required</a:t>
            </a:r>
          </a:p>
          <a:p>
            <a:pPr marL="0" indent="0">
              <a:buNone/>
            </a:pPr>
            <a:r>
              <a:rPr lang="en-US" sz="3200" dirty="0" smtClean="0"/>
              <a:t>NEW: </a:t>
            </a:r>
            <a:r>
              <a:rPr lang="en-US" dirty="0"/>
              <a:t>Research that is conducted by, or on behalf of, a Federal department/agency or using </a:t>
            </a:r>
            <a:r>
              <a:rPr lang="en-US" dirty="0" smtClean="0"/>
              <a:t>government-generated </a:t>
            </a:r>
            <a:r>
              <a:rPr lang="en-US" dirty="0"/>
              <a:t>or </a:t>
            </a:r>
            <a:r>
              <a:rPr lang="en-US" dirty="0" smtClean="0"/>
              <a:t>–collected information </a:t>
            </a:r>
            <a:r>
              <a:rPr lang="en-US" dirty="0"/>
              <a:t>obtained for non-research activities</a:t>
            </a:r>
          </a:p>
          <a:p>
            <a:pPr marL="0" indent="0">
              <a:buNone/>
            </a:pPr>
            <a:endParaRPr lang="en-US" dirty="0"/>
          </a:p>
        </p:txBody>
      </p:sp>
    </p:spTree>
    <p:extLst>
      <p:ext uri="{BB962C8B-B14F-4D97-AF65-F5344CB8AC3E}">
        <p14:creationId xmlns:p14="http://schemas.microsoft.com/office/powerpoint/2010/main" val="27630688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8207"/>
            <a:ext cx="8458200" cy="980965"/>
          </a:xfrm>
        </p:spPr>
        <p:txBody>
          <a:bodyPr/>
          <a:lstStyle/>
          <a:p>
            <a:r>
              <a:rPr lang="en-US" dirty="0" smtClean="0"/>
              <a:t>EXEMPTION REVIEW: Expanded/Revised Categories</a:t>
            </a:r>
            <a:endParaRPr lang="en-US" dirty="0"/>
          </a:p>
        </p:txBody>
      </p:sp>
      <p:sp>
        <p:nvSpPr>
          <p:cNvPr id="3" name="Content Placeholder 2"/>
          <p:cNvSpPr>
            <a:spLocks noGrp="1"/>
          </p:cNvSpPr>
          <p:nvPr>
            <p:ph idx="1"/>
          </p:nvPr>
        </p:nvSpPr>
        <p:spPr>
          <a:xfrm>
            <a:off x="457200" y="1447800"/>
            <a:ext cx="8229600" cy="4920894"/>
          </a:xfrm>
        </p:spPr>
        <p:txBody>
          <a:bodyPr/>
          <a:lstStyle/>
          <a:p>
            <a:pPr marL="0" indent="0">
              <a:buNone/>
            </a:pPr>
            <a:r>
              <a:rPr lang="en-US" sz="3200" dirty="0" smtClean="0"/>
              <a:t>Category 5 – Research and Demonstration Projects</a:t>
            </a:r>
          </a:p>
          <a:p>
            <a:pPr marL="0" indent="0">
              <a:buNone/>
            </a:pPr>
            <a:endParaRPr lang="en-US" sz="1400" dirty="0" smtClean="0"/>
          </a:p>
          <a:p>
            <a:pPr marL="0" indent="0">
              <a:buNone/>
            </a:pPr>
            <a:r>
              <a:rPr lang="en-US" sz="3200" dirty="0" smtClean="0"/>
              <a:t>NEW:  </a:t>
            </a:r>
            <a:r>
              <a:rPr lang="en-US" dirty="0" smtClean="0"/>
              <a:t>To qualify, the project must be published on a federal website</a:t>
            </a:r>
          </a:p>
          <a:p>
            <a:pPr marL="0" indent="0">
              <a:buNone/>
            </a:pPr>
            <a:endParaRPr lang="en-US" dirty="0"/>
          </a:p>
        </p:txBody>
      </p:sp>
    </p:spTree>
    <p:extLst>
      <p:ext uri="{BB962C8B-B14F-4D97-AF65-F5344CB8AC3E}">
        <p14:creationId xmlns:p14="http://schemas.microsoft.com/office/powerpoint/2010/main" val="39050239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8207"/>
            <a:ext cx="8458200" cy="980965"/>
          </a:xfrm>
        </p:spPr>
        <p:txBody>
          <a:bodyPr/>
          <a:lstStyle/>
          <a:p>
            <a:r>
              <a:rPr lang="en-US" dirty="0" smtClean="0"/>
              <a:t>EXEMPTION REVIEW: Expanded/Revised Categories</a:t>
            </a:r>
            <a:endParaRPr lang="en-US" dirty="0"/>
          </a:p>
        </p:txBody>
      </p:sp>
      <p:sp>
        <p:nvSpPr>
          <p:cNvPr id="3" name="Content Placeholder 2"/>
          <p:cNvSpPr>
            <a:spLocks noGrp="1"/>
          </p:cNvSpPr>
          <p:nvPr>
            <p:ph idx="1"/>
          </p:nvPr>
        </p:nvSpPr>
        <p:spPr>
          <a:xfrm>
            <a:off x="457200" y="1447800"/>
            <a:ext cx="8229600" cy="4920894"/>
          </a:xfrm>
        </p:spPr>
        <p:txBody>
          <a:bodyPr/>
          <a:lstStyle/>
          <a:p>
            <a:pPr marL="0" indent="0">
              <a:buNone/>
            </a:pPr>
            <a:r>
              <a:rPr lang="en-US" sz="3200" dirty="0" smtClean="0"/>
              <a:t>Category 5 – Taste/Food Quality</a:t>
            </a:r>
          </a:p>
          <a:p>
            <a:pPr marL="0" indent="0">
              <a:buNone/>
            </a:pPr>
            <a:endParaRPr lang="en-US" sz="1400" dirty="0" smtClean="0"/>
          </a:p>
          <a:p>
            <a:pPr marL="0" indent="0">
              <a:buNone/>
            </a:pPr>
            <a:r>
              <a:rPr lang="en-US" sz="3200" dirty="0" smtClean="0"/>
              <a:t>Unchanged</a:t>
            </a:r>
            <a:endParaRPr lang="en-US" dirty="0" smtClean="0"/>
          </a:p>
          <a:p>
            <a:pPr marL="0" indent="0">
              <a:buNone/>
            </a:pPr>
            <a:endParaRPr lang="en-US" dirty="0"/>
          </a:p>
        </p:txBody>
      </p:sp>
    </p:spTree>
    <p:extLst>
      <p:ext uri="{BB962C8B-B14F-4D97-AF65-F5344CB8AC3E}">
        <p14:creationId xmlns:p14="http://schemas.microsoft.com/office/powerpoint/2010/main" val="6952566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8207"/>
            <a:ext cx="8458200" cy="980965"/>
          </a:xfrm>
        </p:spPr>
        <p:txBody>
          <a:bodyPr/>
          <a:lstStyle/>
          <a:p>
            <a:r>
              <a:rPr lang="en-US" dirty="0" smtClean="0"/>
              <a:t>EXEMPTION REVIEW: Limited Review</a:t>
            </a:r>
            <a:endParaRPr lang="en-US" dirty="0"/>
          </a:p>
        </p:txBody>
      </p:sp>
      <p:sp>
        <p:nvSpPr>
          <p:cNvPr id="3" name="Content Placeholder 2"/>
          <p:cNvSpPr>
            <a:spLocks noGrp="1"/>
          </p:cNvSpPr>
          <p:nvPr>
            <p:ph idx="1"/>
          </p:nvPr>
        </p:nvSpPr>
        <p:spPr>
          <a:xfrm>
            <a:off x="457200" y="1447800"/>
            <a:ext cx="8229600" cy="4920894"/>
          </a:xfrm>
        </p:spPr>
        <p:txBody>
          <a:bodyPr/>
          <a:lstStyle/>
          <a:p>
            <a:pPr marL="0" indent="0">
              <a:buNone/>
            </a:pPr>
            <a:r>
              <a:rPr lang="en-US" sz="3200" b="1" dirty="0" smtClean="0"/>
              <a:t>Limited Review </a:t>
            </a:r>
            <a:r>
              <a:rPr lang="en-US" sz="3200" dirty="0" smtClean="0"/>
              <a:t>- </a:t>
            </a:r>
            <a:r>
              <a:rPr lang="en-US" dirty="0"/>
              <a:t>  Its purpose is to ensure privacy/confidentiality protections are in place </a:t>
            </a:r>
            <a:endParaRPr lang="en-US" dirty="0" smtClean="0"/>
          </a:p>
          <a:p>
            <a:pPr marL="0" indent="0">
              <a:buNone/>
            </a:pPr>
            <a:endParaRPr lang="en-US" dirty="0"/>
          </a:p>
        </p:txBody>
      </p:sp>
    </p:spTree>
    <p:extLst>
      <p:ext uri="{BB962C8B-B14F-4D97-AF65-F5344CB8AC3E}">
        <p14:creationId xmlns:p14="http://schemas.microsoft.com/office/powerpoint/2010/main" val="85283468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KEEP WATCHING…</a:t>
            </a:r>
            <a:endParaRPr lang="en-US" dirty="0"/>
          </a:p>
        </p:txBody>
      </p:sp>
      <p:sp>
        <p:nvSpPr>
          <p:cNvPr id="3" name="Content Placeholder 2"/>
          <p:cNvSpPr>
            <a:spLocks noGrp="1"/>
          </p:cNvSpPr>
          <p:nvPr>
            <p:ph idx="1"/>
          </p:nvPr>
        </p:nvSpPr>
        <p:spPr/>
        <p:txBody>
          <a:bodyPr/>
          <a:lstStyle/>
          <a:p>
            <a:pPr marL="0" indent="0">
              <a:buNone/>
            </a:pPr>
            <a:r>
              <a:rPr lang="en-US" sz="4400" dirty="0" smtClean="0"/>
              <a:t>Due to the extensive nature of the Exemption changes, the UAB OIRB plans to conduct a separate, more in-depth session on Exempt Research in the near future.</a:t>
            </a:r>
            <a:endParaRPr lang="en-US" sz="4400" dirty="0"/>
          </a:p>
        </p:txBody>
      </p:sp>
    </p:spTree>
    <p:extLst>
      <p:ext uri="{BB962C8B-B14F-4D97-AF65-F5344CB8AC3E}">
        <p14:creationId xmlns:p14="http://schemas.microsoft.com/office/powerpoint/2010/main" val="41852078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STAY TUNED</a:t>
            </a:r>
            <a:endParaRPr lang="en-US" dirty="0"/>
          </a:p>
        </p:txBody>
      </p:sp>
      <p:sp>
        <p:nvSpPr>
          <p:cNvPr id="3" name="Content Placeholder 2"/>
          <p:cNvSpPr>
            <a:spLocks noGrp="1"/>
          </p:cNvSpPr>
          <p:nvPr>
            <p:ph idx="1"/>
          </p:nvPr>
        </p:nvSpPr>
        <p:spPr>
          <a:xfrm>
            <a:off x="457200" y="1699172"/>
            <a:ext cx="8229600" cy="4669522"/>
          </a:xfrm>
        </p:spPr>
        <p:txBody>
          <a:bodyPr/>
          <a:lstStyle/>
          <a:p>
            <a:r>
              <a:rPr lang="en-US" dirty="0" smtClean="0"/>
              <a:t>As we move forward, business decisions will continue to be made.</a:t>
            </a:r>
          </a:p>
          <a:p>
            <a:r>
              <a:rPr lang="en-US" dirty="0" smtClean="0"/>
              <a:t>Guidance documents from OHRP may prompt revisions to our implementation strategy.</a:t>
            </a:r>
            <a:endParaRPr lang="en-US" dirty="0"/>
          </a:p>
          <a:p>
            <a:r>
              <a:rPr lang="en-US" dirty="0" smtClean="0"/>
              <a:t>Be mindful of ongoing communications </a:t>
            </a:r>
          </a:p>
          <a:p>
            <a:pPr lvl="1"/>
            <a:r>
              <a:rPr lang="en-US" dirty="0" smtClean="0"/>
              <a:t>IRB website </a:t>
            </a:r>
          </a:p>
          <a:p>
            <a:pPr lvl="1"/>
            <a:r>
              <a:rPr lang="en-US" dirty="0" smtClean="0"/>
              <a:t>IRB Listserv</a:t>
            </a:r>
          </a:p>
          <a:p>
            <a:pPr lvl="1"/>
            <a:r>
              <a:rPr lang="en-US" dirty="0" smtClean="0"/>
              <a:t>Training sessions</a:t>
            </a:r>
          </a:p>
          <a:p>
            <a:pPr marL="0" indent="0">
              <a:buNone/>
            </a:pPr>
            <a:endParaRPr lang="en-US" dirty="0" smtClean="0"/>
          </a:p>
        </p:txBody>
      </p:sp>
    </p:spTree>
    <p:extLst>
      <p:ext uri="{BB962C8B-B14F-4D97-AF65-F5344CB8AC3E}">
        <p14:creationId xmlns:p14="http://schemas.microsoft.com/office/powerpoint/2010/main" val="31734629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4488" lvl="1" indent="0" algn="ctr">
              <a:buNone/>
            </a:pPr>
            <a:r>
              <a:rPr lang="en-US" sz="7200" dirty="0" smtClean="0"/>
              <a:t>DEFINITIONS</a:t>
            </a:r>
            <a:endParaRPr lang="en-US" sz="7200" dirty="0"/>
          </a:p>
        </p:txBody>
      </p:sp>
    </p:spTree>
    <p:extLst>
      <p:ext uri="{BB962C8B-B14F-4D97-AF65-F5344CB8AC3E}">
        <p14:creationId xmlns:p14="http://schemas.microsoft.com/office/powerpoint/2010/main" val="19279072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457200" y="1524000"/>
            <a:ext cx="8229600" cy="4844694"/>
          </a:xfrm>
        </p:spPr>
        <p:txBody>
          <a:bodyPr/>
          <a:lstStyle/>
          <a:p>
            <a:pPr marL="0" indent="0" algn="ctr">
              <a:buNone/>
            </a:pPr>
            <a:r>
              <a:rPr lang="en-US" sz="6600" dirty="0" smtClean="0"/>
              <a:t>MAJOR CHANGES</a:t>
            </a:r>
          </a:p>
          <a:p>
            <a:r>
              <a:rPr lang="en-US" sz="4000" dirty="0" smtClean="0"/>
              <a:t>Research</a:t>
            </a:r>
          </a:p>
          <a:p>
            <a:r>
              <a:rPr lang="en-US" sz="4000" dirty="0" smtClean="0"/>
              <a:t>Human Subject</a:t>
            </a:r>
          </a:p>
          <a:p>
            <a:r>
              <a:rPr lang="en-US" sz="4000" dirty="0" smtClean="0"/>
              <a:t>Clinical Trial</a:t>
            </a:r>
          </a:p>
          <a:p>
            <a:r>
              <a:rPr lang="en-US" sz="4000" dirty="0" smtClean="0"/>
              <a:t>Identifiable Private Information</a:t>
            </a:r>
          </a:p>
          <a:p>
            <a:r>
              <a:rPr lang="en-US" sz="4000" dirty="0" smtClean="0"/>
              <a:t>Identifiable Biospecimen</a:t>
            </a:r>
            <a:endParaRPr lang="en-US" sz="4000" dirty="0"/>
          </a:p>
        </p:txBody>
      </p:sp>
    </p:spTree>
    <p:extLst>
      <p:ext uri="{BB962C8B-B14F-4D97-AF65-F5344CB8AC3E}">
        <p14:creationId xmlns:p14="http://schemas.microsoft.com/office/powerpoint/2010/main" val="25591773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a:t>
            </a:r>
            <a:endParaRPr lang="en-US" dirty="0"/>
          </a:p>
        </p:txBody>
      </p:sp>
      <p:sp>
        <p:nvSpPr>
          <p:cNvPr id="3" name="Content Placeholder 2"/>
          <p:cNvSpPr>
            <a:spLocks noGrp="1"/>
          </p:cNvSpPr>
          <p:nvPr>
            <p:ph idx="1"/>
          </p:nvPr>
        </p:nvSpPr>
        <p:spPr>
          <a:xfrm>
            <a:off x="457200" y="1699172"/>
            <a:ext cx="8229600" cy="4669522"/>
          </a:xfrm>
        </p:spPr>
        <p:txBody>
          <a:bodyPr/>
          <a:lstStyle/>
          <a:p>
            <a:r>
              <a:rPr lang="en-US" i="1" dirty="0" smtClean="0"/>
              <a:t>Research</a:t>
            </a:r>
            <a:r>
              <a:rPr lang="en-US" dirty="0" smtClean="0"/>
              <a:t> means a systematic investigation, including research development, testing, and evaluation, designed to develop or contribute to generalizable knowledge. </a:t>
            </a:r>
          </a:p>
          <a:p>
            <a:pPr lvl="1"/>
            <a:r>
              <a:rPr lang="en-US" dirty="0" smtClean="0"/>
              <a:t>Activities that meet this definition constitute research for purposes of this policy, whether or not they are conducted or supported under a program that is considered research for other purposes. For example, some demonstration and programs may include research activities</a:t>
            </a:r>
          </a:p>
        </p:txBody>
      </p:sp>
    </p:spTree>
    <p:extLst>
      <p:ext uri="{BB962C8B-B14F-4D97-AF65-F5344CB8AC3E}">
        <p14:creationId xmlns:p14="http://schemas.microsoft.com/office/powerpoint/2010/main" val="10924323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theme/theme1.xml><?xml version="1.0" encoding="utf-8"?>
<a:theme xmlns:a="http://schemas.openxmlformats.org/drawingml/2006/main" name="Theme1">
  <a:themeElements>
    <a:clrScheme name="Custom 4">
      <a:dk1>
        <a:srgbClr val="003C19"/>
      </a:dk1>
      <a:lt1>
        <a:sysClr val="window" lastClr="FFFFFF"/>
      </a:lt1>
      <a:dk2>
        <a:srgbClr val="83A4A5"/>
      </a:dk2>
      <a:lt2>
        <a:srgbClr val="EEECE1"/>
      </a:lt2>
      <a:accent1>
        <a:srgbClr val="155E45"/>
      </a:accent1>
      <a:accent2>
        <a:srgbClr val="C0914F"/>
      </a:accent2>
      <a:accent3>
        <a:srgbClr val="9BBB59"/>
      </a:accent3>
      <a:accent4>
        <a:srgbClr val="7F7F7F"/>
      </a:accent4>
      <a:accent5>
        <a:srgbClr val="A3A401"/>
      </a:accent5>
      <a:accent6>
        <a:srgbClr val="CDBF2F"/>
      </a:accent6>
      <a:hlink>
        <a:srgbClr val="A9AA01"/>
      </a:hlink>
      <a:folHlink>
        <a:srgbClr val="21807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s and Forms" ma:contentTypeID="0x0101005CD7FF8448DD8241B359321E8F726E670094BBC07B3A579B429F6DF7D0CB6009A8" ma:contentTypeVersion="9" ma:contentTypeDescription="" ma:contentTypeScope="" ma:versionID="3dd2e8ef9383706634687c62e8c393e1">
  <xsd:schema xmlns:xsd="http://www.w3.org/2001/XMLSchema" xmlns:xs="http://www.w3.org/2001/XMLSchema" xmlns:p="http://schemas.microsoft.com/office/2006/metadata/properties" xmlns:ns2="b7565f3e-f365-40fb-821d-006a11e578ff" targetNamespace="http://schemas.microsoft.com/office/2006/metadata/properties" ma:root="true" ma:fieldsID="5203b3b458d270207fdb6fa61924c490" ns2:_="">
    <xsd:import namespace="b7565f3e-f365-40fb-821d-006a11e578ff"/>
    <xsd:element name="properties">
      <xsd:complexType>
        <xsd:sequence>
          <xsd:element name="documentManagement">
            <xsd:complexType>
              <xsd:all>
                <xsd:element ref="ns2:raDocumentCategory" minOccurs="0"/>
                <xsd:element ref="ns2:raDocumentSubCat" minOccurs="0"/>
                <xsd:element ref="ns2:raDocumentDescription" minOccurs="0"/>
                <xsd:element ref="ns2:raAudienc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565f3e-f365-40fb-821d-006a11e578ff" elementFormDefault="qualified">
    <xsd:import namespace="http://schemas.microsoft.com/office/2006/documentManagement/types"/>
    <xsd:import namespace="http://schemas.microsoft.com/office/infopath/2007/PartnerControls"/>
    <xsd:element name="raDocumentCategory" ma:index="2" nillable="true" ma:displayName="Document Category (old)" ma:internalName="raDocumentCategory">
      <xsd:complexType>
        <xsd:complexContent>
          <xsd:extension base="dms:MultiChoice">
            <xsd:sequence>
              <xsd:element name="Value" maxOccurs="unbounded" minOccurs="0" nillable="true">
                <xsd:simpleType>
                  <xsd:restriction base="dms:Choice">
                    <xsd:enumeration value="Form"/>
                    <xsd:enumeration value="Guidance Document"/>
                    <xsd:enumeration value="IRB Rosters"/>
                    <xsd:enumeration value="Informed Consent"/>
                    <xsd:enumeration value="Training"/>
                    <xsd:enumeration value="Policy"/>
                    <xsd:enumeration value="Form"/>
                    <xsd:enumeration value="HIPPAA"/>
                  </xsd:restriction>
                </xsd:simpleType>
              </xsd:element>
            </xsd:sequence>
          </xsd:extension>
        </xsd:complexContent>
      </xsd:complexType>
    </xsd:element>
    <xsd:element name="raDocumentSubCat" ma:index="3" nillable="true" ma:displayName="Subcategory" ma:format="Dropdown" ma:internalName="raDocumentSubCat">
      <xsd:simpleType>
        <xsd:restriction base="dms:Choice">
          <xsd:enumeration value="Application Forms"/>
          <xsd:enumeration value="Applications and Checklists"/>
          <xsd:enumeration value="Consent, Assent, HIPAA Authorizations, and Waivers"/>
          <xsd:enumeration value="Continuing Review"/>
          <xsd:enumeration value="Departmental Forms"/>
          <xsd:enumeration value="FDA, Drugs, Device Studies"/>
          <xsd:enumeration value="General"/>
          <xsd:enumeration value="Industry Sponsors"/>
          <xsd:enumeration value="Miscellaneous"/>
          <xsd:enumeration value="Outside IRBs"/>
          <xsd:enumeration value="Reportable Events, Unanticipated Problems"/>
          <xsd:enumeration value="Revisions, Amendments"/>
          <xsd:enumeration value="Special Population Review Forms"/>
        </xsd:restriction>
      </xsd:simpleType>
    </xsd:element>
    <xsd:element name="raDocumentDescription" ma:index="4" nillable="true" ma:displayName="Document Description" ma:internalName="raDocumentDescription">
      <xsd:simpleType>
        <xsd:restriction base="dms:Note">
          <xsd:maxLength value="255"/>
        </xsd:restriction>
      </xsd:simpleType>
    </xsd:element>
    <xsd:element name="raAudience" ma:index="5" nillable="true" ma:displayName="Audience" ma:internalName="raAudience">
      <xsd:complexType>
        <xsd:complexContent>
          <xsd:extension base="dms:MultiChoice">
            <xsd:sequence>
              <xsd:element name="Value" maxOccurs="unbounded" minOccurs="0" nillable="true">
                <xsd:simpleType>
                  <xsd:restriction base="dms:Choice">
                    <xsd:enumeration value="Members"/>
                    <xsd:enumeration value="Participants"/>
                    <xsd:enumeration value="Researchers"/>
                    <xsd:enumeration value="Students"/>
                  </xsd:restrict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raDocumentSubCat xmlns="b7565f3e-f365-40fb-821d-006a11e578ff" xsi:nil="true"/>
    <raDocumentCategory xmlns="b7565f3e-f365-40fb-821d-006a11e578ff">
      <Value>Guidance Document</Value>
    </raDocumentCategory>
    <raAudience xmlns="b7565f3e-f365-40fb-821d-006a11e578ff">
      <Value>Members</Value>
      <Value>Participants</Value>
      <Value>Researchers</Value>
      <Value>Students</Value>
    </raAudience>
    <raDocumentDescription xmlns="b7565f3e-f365-40fb-821d-006a11e578ff" xsi:nil="true"/>
  </documentManagement>
</p:properties>
</file>

<file path=customXml/itemProps1.xml><?xml version="1.0" encoding="utf-8"?>
<ds:datastoreItem xmlns:ds="http://schemas.openxmlformats.org/officeDocument/2006/customXml" ds:itemID="{97B4E165-D46A-40CB-B4B2-6711C6F53E38}"/>
</file>

<file path=customXml/itemProps2.xml><?xml version="1.0" encoding="utf-8"?>
<ds:datastoreItem xmlns:ds="http://schemas.openxmlformats.org/officeDocument/2006/customXml" ds:itemID="{2379228D-294B-4493-A8B2-392583E54254}"/>
</file>

<file path=customXml/itemProps3.xml><?xml version="1.0" encoding="utf-8"?>
<ds:datastoreItem xmlns:ds="http://schemas.openxmlformats.org/officeDocument/2006/customXml" ds:itemID="{E712D61C-B124-4108-A53F-998CD05D1F75}"/>
</file>

<file path=docProps/app.xml><?xml version="1.0" encoding="utf-8"?>
<Properties xmlns="http://schemas.openxmlformats.org/officeDocument/2006/extended-properties" xmlns:vt="http://schemas.openxmlformats.org/officeDocument/2006/docPropsVTypes">
  <Template>Theme1</Template>
  <TotalTime>800</TotalTime>
  <Words>1898</Words>
  <Application>Microsoft Office PowerPoint</Application>
  <PresentationFormat>On-screen Show (4:3)</PresentationFormat>
  <Paragraphs>252</Paragraphs>
  <Slides>59</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59</vt:i4>
      </vt:variant>
    </vt:vector>
  </HeadingPairs>
  <TitlesOfParts>
    <vt:vector size="69" baseType="lpstr">
      <vt:lpstr>Arial</vt:lpstr>
      <vt:lpstr>Avenir Heavy</vt:lpstr>
      <vt:lpstr>Avenir Roman</vt:lpstr>
      <vt:lpstr>Book Antiqua</vt:lpstr>
      <vt:lpstr>Calibri</vt:lpstr>
      <vt:lpstr>Courier New</vt:lpstr>
      <vt:lpstr>Times New Roman</vt:lpstr>
      <vt:lpstr>Wingdings</vt:lpstr>
      <vt:lpstr>Theme1</vt:lpstr>
      <vt:lpstr>Default Design</vt:lpstr>
      <vt:lpstr>2018 Revised Common Rule</vt:lpstr>
      <vt:lpstr>TOPICS</vt:lpstr>
      <vt:lpstr>PowerPoint Presentation</vt:lpstr>
      <vt:lpstr>ABOUT THE REGULATIONS</vt:lpstr>
      <vt:lpstr>THE NEW REGULATIONS</vt:lpstr>
      <vt:lpstr>STAY TUNED</vt:lpstr>
      <vt:lpstr>PowerPoint Presentation</vt:lpstr>
      <vt:lpstr>DEFINITIONS</vt:lpstr>
      <vt:lpstr>Research</vt:lpstr>
      <vt:lpstr>Scholarly and Journalistic Activities – NOT RESEARCH</vt:lpstr>
      <vt:lpstr>Public Health Surveillance – NOT RESEARCH</vt:lpstr>
      <vt:lpstr>Human Subject</vt:lpstr>
      <vt:lpstr>Clinical Trial</vt:lpstr>
      <vt:lpstr>Identifiable Private Information</vt:lpstr>
      <vt:lpstr>Identifiable Biospecimen</vt:lpstr>
      <vt:lpstr>Reassessment of Identifiability</vt:lpstr>
      <vt:lpstr>PowerPoint Presentation</vt:lpstr>
      <vt:lpstr>EXPEDITED REVIEW</vt:lpstr>
      <vt:lpstr>CONTINUING REVIEW</vt:lpstr>
      <vt:lpstr>EXPEDITED STATUS UPDATE (ESU)</vt:lpstr>
      <vt:lpstr>ESU QUALIFYING SUBMISSIONS</vt:lpstr>
      <vt:lpstr>ESU NOTICES</vt:lpstr>
      <vt:lpstr>ESU – THREE YEAR REQUIREMENT</vt:lpstr>
      <vt:lpstr>ESU ONLY SUBMISSION</vt:lpstr>
      <vt:lpstr>ESU ONLY SUBMISSION</vt:lpstr>
      <vt:lpstr>ESU EXAMPLE </vt:lpstr>
      <vt:lpstr>ESU EXAMPLE</vt:lpstr>
      <vt:lpstr>RE-CATEGORIZATION OF SOME REVIEW</vt:lpstr>
      <vt:lpstr>PowerPoint Presentation</vt:lpstr>
      <vt:lpstr>INFORMED CONSENT  </vt:lpstr>
      <vt:lpstr>INFORMED CONSENT – KEY INFORMATION</vt:lpstr>
      <vt:lpstr>INFORMED CONSENT – KEY INFORMATION</vt:lpstr>
      <vt:lpstr>INFORMED CONSENT – KEY INFORMATION “CONCISE SUMMARY TABLE”</vt:lpstr>
      <vt:lpstr>INFORMED CONSENT – FOUR NEW ELEMENTS</vt:lpstr>
      <vt:lpstr>INFORMED CONSENT – FOUR NEW ELEMENTS</vt:lpstr>
      <vt:lpstr>INFORMED CONSENT – FOUR NEW ELEMENTS</vt:lpstr>
      <vt:lpstr>INFORMED CONSENT – FOUR NEW ELEMENTS</vt:lpstr>
      <vt:lpstr>INFORMED CONSENT – OTHER CHANGES</vt:lpstr>
      <vt:lpstr>INFORMED CONSENT – OTHER CHANGES</vt:lpstr>
      <vt:lpstr>INFORMED CONSENT – OTHER CHANGES</vt:lpstr>
      <vt:lpstr>INFORMED CONSENT – BROAD CONSENT</vt:lpstr>
      <vt:lpstr>PowerPoint Presentation</vt:lpstr>
      <vt:lpstr>EXEMPTION REVIEW</vt:lpstr>
      <vt:lpstr>CURRENT CATEGORIES </vt:lpstr>
      <vt:lpstr>2018 REVISED COMMON RULE CATEGORIES </vt:lpstr>
      <vt:lpstr>EXEMPTION REVIEW: New Categories</vt:lpstr>
      <vt:lpstr>PowerPoint Presentation</vt:lpstr>
      <vt:lpstr>EXEMPTION REVIEW: New Categories</vt:lpstr>
      <vt:lpstr>EXEMPTION REVIEW: New Categories</vt:lpstr>
      <vt:lpstr>PowerPoint Presentation</vt:lpstr>
      <vt:lpstr>PowerPoint Presentation</vt:lpstr>
      <vt:lpstr>EXEMPTION REVIEW: Categories Going Away</vt:lpstr>
      <vt:lpstr>EXEMPTION REVIEW: Expanded/Revised Categories</vt:lpstr>
      <vt:lpstr>EXEMPTION REVIEW: Expanded/Revised Categories</vt:lpstr>
      <vt:lpstr>EXEMPTION REVIEW: Expanded/Revised Categories</vt:lpstr>
      <vt:lpstr>EXEMPTION REVIEW: Expanded/Revised Categories</vt:lpstr>
      <vt:lpstr>EXEMPTION REVIEW: Expanded/Revised Categories</vt:lpstr>
      <vt:lpstr>EXEMPTION REVIEW: Limited Review</vt:lpstr>
      <vt:lpstr>KEEP WATCHING…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NoteBook</dc:creator>
  <cp:lastModifiedBy>Hill, Michael</cp:lastModifiedBy>
  <cp:revision>60</cp:revision>
  <dcterms:created xsi:type="dcterms:W3CDTF">2015-06-08T14:11:36Z</dcterms:created>
  <dcterms:modified xsi:type="dcterms:W3CDTF">2018-11-26T14:49:33Z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0x0101005CD7FF8448DD8241B359321E8F726E670094BBC07B3A579B429F6DF7D0CB6009A8</vt:lpwstr>
  </property>
</Properties>
</file>